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56" r:id="rId2"/>
    <p:sldId id="259" r:id="rId3"/>
    <p:sldId id="287" r:id="rId4"/>
    <p:sldId id="285" r:id="rId5"/>
    <p:sldId id="286" r:id="rId6"/>
    <p:sldId id="288" r:id="rId7"/>
    <p:sldId id="289" r:id="rId8"/>
    <p:sldId id="291" r:id="rId9"/>
    <p:sldId id="290" r:id="rId10"/>
    <p:sldId id="293" r:id="rId11"/>
    <p:sldId id="292" r:id="rId12"/>
    <p:sldId id="297" r:id="rId13"/>
    <p:sldId id="295" r:id="rId14"/>
    <p:sldId id="294" r:id="rId15"/>
    <p:sldId id="296" r:id="rId16"/>
    <p:sldId id="298" r:id="rId17"/>
    <p:sldId id="299" r:id="rId18"/>
    <p:sldId id="301" r:id="rId19"/>
    <p:sldId id="306" r:id="rId20"/>
    <p:sldId id="300" r:id="rId21"/>
    <p:sldId id="302" r:id="rId22"/>
    <p:sldId id="303" r:id="rId23"/>
    <p:sldId id="304" r:id="rId24"/>
    <p:sldId id="305" r:id="rId25"/>
    <p:sldId id="307" r:id="rId26"/>
    <p:sldId id="309" r:id="rId27"/>
    <p:sldId id="310" r:id="rId28"/>
    <p:sldId id="311" r:id="rId29"/>
    <p:sldId id="308" r:id="rId30"/>
    <p:sldId id="284" r:id="rId3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F81"/>
    <a:srgbClr val="0F6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17DAF-D916-4852-B16B-4D5779302FE3}" type="datetimeFigureOut">
              <a:rPr lang="sk-SK" smtClean="0"/>
              <a:t>18. 10. 2012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7CFF2-7408-4D53-A0CB-AD1AF65A50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400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524000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dirty="0" smtClean="0"/>
              <a:t>Názov prezentácie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996952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 smtClean="0"/>
              <a:t>Mena </a:t>
            </a:r>
            <a:r>
              <a:rPr kumimoji="0" lang="en-US" dirty="0" err="1" smtClean="0"/>
              <a:t>predn</a:t>
            </a:r>
            <a:r>
              <a:rPr kumimoji="0" lang="sk-SK" dirty="0" smtClean="0"/>
              <a:t>ášajúcich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DC69-F298-4522-92BD-E7847418ED8C}" type="datetime1">
              <a:rPr lang="sk-SK" smtClean="0"/>
              <a:t>18. 10. 2012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Rectangle 9"/>
          <p:cNvSpPr/>
          <p:nvPr/>
        </p:nvSpPr>
        <p:spPr bwMode="invGray">
          <a:xfrm>
            <a:off x="36512" y="63093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C5B5-70B8-4C17-AA8F-B3CC40AC62B2}" type="datetime1">
              <a:rPr lang="sk-SK" smtClean="0"/>
              <a:t>18. 10. 2012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614512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3B5F81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269282" y="1116880"/>
            <a:ext cx="4395638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82D0-8E76-48CC-96A3-056850FEAEC2}" type="datetime1">
              <a:rPr lang="sk-SK" smtClean="0"/>
              <a:t>18. 10. 2012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1331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B5F81"/>
              </a:buClr>
              <a:defRPr/>
            </a:lvl1pPr>
            <a:lvl3pPr>
              <a:buClr>
                <a:srgbClr val="0F64E1"/>
              </a:buClr>
              <a:defRPr/>
            </a:lvl3pPr>
            <a:lvl4pPr>
              <a:buClr>
                <a:srgbClr val="00B0F0"/>
              </a:buClr>
              <a:defRPr/>
            </a:lvl4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23D57E49-8224-4BEE-8D6D-1DC88447F2F1}" type="datetime1">
              <a:rPr lang="sk-SK" smtClean="0"/>
              <a:t>18. 10. 2012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8F972F00-F05F-46E7-8385-F2F3AC24896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149888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0B72-17EE-49F8-A77F-E6108B085A5E}" type="datetime1">
              <a:rPr lang="sk-SK" smtClean="0"/>
              <a:t>18. 10. 2012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94C6-CBAA-4F28-B7E5-1EB525F1DB2D}" type="datetime1">
              <a:rPr lang="sk-SK" smtClean="0"/>
              <a:t>18. 10. 2012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481D-F934-4023-8545-A408248C6AD6}" type="datetime1">
              <a:rPr lang="sk-SK" smtClean="0"/>
              <a:t>18. 10. 2012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EA5D-52C1-49F8-825A-14A5BE00DCC9}" type="datetime1">
              <a:rPr lang="sk-SK" smtClean="0"/>
              <a:t>18. 10. 2012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EA79-C47B-4E6B-A534-06C02D68F736}" type="datetime1">
              <a:rPr lang="sk-SK" smtClean="0"/>
              <a:t>18. 10. 2012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9F7-C8EA-4CAE-A695-6D62EAA7F362}" type="datetime1">
              <a:rPr lang="sk-SK" smtClean="0"/>
              <a:t>18. 10. 2012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9A67C5B-4383-4304-88C8-B2E0DFD1B0DC}" type="datetime1">
              <a:rPr lang="sk-SK" smtClean="0"/>
              <a:t>18. 10. 2012</a:t>
            </a:fld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40EFABA-760D-46B6-87A0-60D474BA8F33}" type="datetime1">
              <a:rPr lang="sk-SK" smtClean="0"/>
              <a:t>18. 10. 2012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bg1"/>
          </a:solidFill>
          <a:effectLst/>
          <a:latin typeface="Arial" pitchFamily="34" charset="0"/>
          <a:ea typeface="+mj-ea"/>
          <a:cs typeface="Arial" pitchFamily="34" charset="0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3B5F8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rgbClr val="0070C0"/>
        </a:buClr>
        <a:buFont typeface="Arial"/>
        <a:buChar char="▪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rgbClr val="00B0F0"/>
        </a:buClr>
        <a:buFont typeface="Arial"/>
        <a:buChar char="▪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hyperlink" Target="http://www.youtube.com/watch?v=LvOkGLEG1N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Spanning Tree Protocol (STP</a:t>
            </a:r>
            <a:r>
              <a:rPr lang="en-US" dirty="0" smtClean="0"/>
              <a:t>)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Miroslav Michalko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380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Identifikácia uzlov v </a:t>
            </a:r>
            <a:r>
              <a:rPr lang="sk-SK" dirty="0" err="1" smtClean="0"/>
              <a:t>topológií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základe </a:t>
            </a:r>
            <a:r>
              <a:rPr lang="sk-SK" b="1" dirty="0" smtClean="0"/>
              <a:t>BRIDGE ID</a:t>
            </a:r>
            <a:endParaRPr lang="sk-SK" dirty="0" smtClean="0"/>
          </a:p>
          <a:p>
            <a:endParaRPr lang="sk-SK" b="1" dirty="0"/>
          </a:p>
        </p:txBody>
      </p:sp>
      <p:sp>
        <p:nvSpPr>
          <p:cNvPr id="4" name="Obdĺžnik 3"/>
          <p:cNvSpPr/>
          <p:nvPr/>
        </p:nvSpPr>
        <p:spPr>
          <a:xfrm>
            <a:off x="827584" y="3501008"/>
            <a:ext cx="252028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Bridge</a:t>
            </a:r>
            <a:endParaRPr lang="sk-SK" dirty="0" smtClean="0"/>
          </a:p>
          <a:p>
            <a:pPr algn="ctr"/>
            <a:r>
              <a:rPr lang="sk-SK" dirty="0" smtClean="0"/>
              <a:t>priorita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3347864" y="3501008"/>
            <a:ext cx="4464496" cy="12961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MAC adresa</a:t>
            </a:r>
            <a:endParaRPr lang="sk-SK" dirty="0"/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827584" y="3212976"/>
            <a:ext cx="698477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ovná spojovacia šípka 7"/>
          <p:cNvCxnSpPr/>
          <p:nvPr/>
        </p:nvCxnSpPr>
        <p:spPr>
          <a:xfrm>
            <a:off x="827584" y="5085184"/>
            <a:ext cx="25202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>
            <a:off x="3347864" y="5085184"/>
            <a:ext cx="44644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563888" y="27809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BID (8 bajtov)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1259632" y="530120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   (2 bajty)</a:t>
            </a:r>
          </a:p>
          <a:p>
            <a:pPr algn="ctr"/>
            <a:r>
              <a:rPr lang="sk-SK" dirty="0" smtClean="0"/>
              <a:t>Default: </a:t>
            </a:r>
            <a:r>
              <a:rPr lang="sk-SK" dirty="0" smtClean="0">
                <a:latin typeface="Consolas" pitchFamily="49" charset="0"/>
                <a:cs typeface="Consolas" pitchFamily="49" charset="0"/>
              </a:rPr>
              <a:t>32768</a:t>
            </a:r>
          </a:p>
          <a:p>
            <a:pPr algn="ctr"/>
            <a:r>
              <a:rPr lang="sk-SK" dirty="0"/>
              <a:t> </a:t>
            </a:r>
            <a:r>
              <a:rPr lang="sk-SK" dirty="0" smtClean="0"/>
              <a:t>                 </a:t>
            </a:r>
            <a:r>
              <a:rPr lang="sk-SK" sz="1600" dirty="0" smtClean="0">
                <a:latin typeface="Consolas" pitchFamily="49" charset="0"/>
                <a:cs typeface="Consolas" pitchFamily="49" charset="0"/>
              </a:rPr>
              <a:t>0x800</a:t>
            </a:r>
            <a:endParaRPr lang="sk-SK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4860032" y="530136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   (6 bajtov)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5712698"/>
            <a:ext cx="4714875" cy="113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4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Voľba ROOT BRIDGE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prepínač s </a:t>
            </a:r>
            <a:r>
              <a:rPr lang="sk-SK" b="1" dirty="0" smtClean="0"/>
              <a:t>NAJNIŽŠÍM</a:t>
            </a:r>
            <a:r>
              <a:rPr lang="sk-SK" dirty="0" smtClean="0"/>
              <a:t> </a:t>
            </a:r>
            <a:r>
              <a:rPr lang="sk-SK" dirty="0" err="1" smtClean="0"/>
              <a:t>Bridge</a:t>
            </a:r>
            <a:r>
              <a:rPr lang="sk-SK" dirty="0" smtClean="0"/>
              <a:t> ID je zvolený za ROOT BRIDGE.</a:t>
            </a:r>
            <a:endParaRPr lang="sk-SK" dirty="0"/>
          </a:p>
          <a:p>
            <a:r>
              <a:rPr lang="sk-SK" dirty="0" smtClean="0"/>
              <a:t>STA hľadá najlepšiu cestu v </a:t>
            </a:r>
            <a:r>
              <a:rPr lang="sk-SK" dirty="0" err="1" smtClean="0"/>
              <a:t>topológii</a:t>
            </a:r>
            <a:r>
              <a:rPr lang="sk-SK" dirty="0" smtClean="0"/>
              <a:t> </a:t>
            </a:r>
            <a:r>
              <a:rPr lang="sk-SK" dirty="0" err="1" smtClean="0"/>
              <a:t>v</a:t>
            </a:r>
            <a:r>
              <a:rPr lang="sk-SK" dirty="0" smtClean="0"/>
              <a:t> </a:t>
            </a:r>
            <a:r>
              <a:rPr lang="sk-SK" dirty="0" err="1" smtClean="0"/>
              <a:t>Root</a:t>
            </a:r>
            <a:r>
              <a:rPr lang="sk-SK" dirty="0" smtClean="0"/>
              <a:t> </a:t>
            </a:r>
            <a:r>
              <a:rPr lang="sk-SK" dirty="0" err="1" smtClean="0"/>
              <a:t>bridge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Proces voľby:</a:t>
            </a:r>
          </a:p>
          <a:p>
            <a:pPr lvl="1"/>
            <a:r>
              <a:rPr lang="sk-SK" dirty="0" smtClean="0"/>
              <a:t>prepínač (každý) odošle správu so svojim BID a prehlási sa za </a:t>
            </a:r>
            <a:r>
              <a:rPr lang="sk-SK" dirty="0" err="1" smtClean="0"/>
              <a:t>Root</a:t>
            </a:r>
            <a:r>
              <a:rPr lang="sk-SK" dirty="0" smtClean="0"/>
              <a:t> </a:t>
            </a:r>
            <a:r>
              <a:rPr lang="sk-SK" dirty="0" err="1" smtClean="0"/>
              <a:t>bridge</a:t>
            </a:r>
            <a:endParaRPr lang="sk-SK" dirty="0" smtClean="0"/>
          </a:p>
          <a:p>
            <a:pPr lvl="1"/>
            <a:r>
              <a:rPr lang="sk-SK" dirty="0" smtClean="0"/>
              <a:t>všetky zostávajúce prepínače prijmú správu a pokiaľ má oznamujúci prepínač nižšie BID akceptuje ho ako </a:t>
            </a:r>
            <a:r>
              <a:rPr lang="sk-SK" dirty="0" err="1" smtClean="0"/>
              <a:t>Root</a:t>
            </a:r>
            <a:r>
              <a:rPr lang="sk-SK" dirty="0" smtClean="0"/>
              <a:t> </a:t>
            </a:r>
            <a:r>
              <a:rPr lang="sk-SK" dirty="0" err="1" smtClean="0"/>
              <a:t>bridge</a:t>
            </a:r>
            <a:r>
              <a:rPr lang="sk-SK" dirty="0" smtClean="0"/>
              <a:t> </a:t>
            </a:r>
          </a:p>
          <a:p>
            <a:pPr lvl="1"/>
            <a:r>
              <a:rPr lang="sk-SK" dirty="0" smtClean="0"/>
              <a:t>ak prijatá správa nesie vyššie BID ako vlastné, tak ho opraví a oznámi ďalej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485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Root</a:t>
            </a:r>
            <a:r>
              <a:rPr lang="sk-SK" dirty="0" smtClean="0"/>
              <a:t> </a:t>
            </a:r>
            <a:r>
              <a:rPr lang="sk-SK" dirty="0" err="1" smtClean="0"/>
              <a:t>bridge</a:t>
            </a:r>
            <a:r>
              <a:rPr lang="sk-SK" dirty="0" smtClean="0"/>
              <a:t> – MAC adresa</a:t>
            </a:r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9838"/>
            <a:ext cx="8568952" cy="497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1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Root</a:t>
            </a:r>
            <a:r>
              <a:rPr lang="sk-SK" dirty="0" smtClean="0"/>
              <a:t> </a:t>
            </a:r>
            <a:r>
              <a:rPr lang="sk-SK" dirty="0" err="1" smtClean="0"/>
              <a:t>bridge</a:t>
            </a:r>
            <a:r>
              <a:rPr lang="sk-SK" dirty="0" smtClean="0"/>
              <a:t> - priorita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24198"/>
            <a:ext cx="7992888" cy="500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6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Typy správ v STP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Bridge</a:t>
            </a:r>
            <a:r>
              <a:rPr lang="sk-SK" dirty="0" smtClean="0"/>
              <a:t> </a:t>
            </a:r>
            <a:r>
              <a:rPr lang="sk-SK" dirty="0" err="1" smtClean="0"/>
              <a:t>Protocol</a:t>
            </a:r>
            <a:r>
              <a:rPr lang="sk-SK" dirty="0" smtClean="0"/>
              <a:t> </a:t>
            </a:r>
            <a:r>
              <a:rPr lang="sk-SK" dirty="0" err="1" smtClean="0"/>
              <a:t>Data</a:t>
            </a:r>
            <a:r>
              <a:rPr lang="sk-SK" dirty="0" smtClean="0"/>
              <a:t> </a:t>
            </a:r>
            <a:r>
              <a:rPr lang="sk-SK" dirty="0" err="1" smtClean="0"/>
              <a:t>Units</a:t>
            </a:r>
            <a:r>
              <a:rPr lang="sk-SK" dirty="0" smtClean="0"/>
              <a:t> (BPDU)</a:t>
            </a:r>
          </a:p>
          <a:p>
            <a:pPr marL="457200" lvl="1" indent="0">
              <a:buNone/>
            </a:pP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564904"/>
            <a:ext cx="2880321" cy="224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896008"/>
            <a:ext cx="6076807" cy="389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7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Stav portov v STP</a:t>
            </a: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728351"/>
              </p:ext>
            </p:extLst>
          </p:nvPr>
        </p:nvGraphicFramePr>
        <p:xfrm>
          <a:off x="395536" y="2204864"/>
          <a:ext cx="8496945" cy="38771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32315"/>
                <a:gridCol w="4152461"/>
                <a:gridCol w="1512169"/>
              </a:tblGrid>
              <a:tr h="432048"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Stav portu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Správanie sa portu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Čas </a:t>
                      </a:r>
                      <a:r>
                        <a:rPr lang="en-US" sz="1600" dirty="0" smtClean="0"/>
                        <a:t>[</a:t>
                      </a:r>
                      <a:r>
                        <a:rPr lang="sk-SK" sz="1600" dirty="0" smtClean="0"/>
                        <a:t>s</a:t>
                      </a:r>
                      <a:r>
                        <a:rPr lang="en-US" sz="1600" dirty="0" smtClean="0"/>
                        <a:t>]</a:t>
                      </a:r>
                      <a:endParaRPr lang="sk-SK" sz="1600" dirty="0"/>
                    </a:p>
                  </a:txBody>
                  <a:tcPr anchor="ctr"/>
                </a:tc>
              </a:tr>
              <a:tr h="777686">
                <a:tc>
                  <a:txBody>
                    <a:bodyPr/>
                    <a:lstStyle/>
                    <a:p>
                      <a:r>
                        <a:rPr lang="sk-SK" sz="1600" b="1" dirty="0" err="1" smtClean="0"/>
                        <a:t>Blocking</a:t>
                      </a:r>
                      <a:endParaRPr lang="sk-SK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dirty="0" smtClean="0"/>
                        <a:t>komunikácia</a:t>
                      </a:r>
                      <a:r>
                        <a:rPr lang="sk-SK" sz="1600" baseline="0" dirty="0" smtClean="0"/>
                        <a:t> je zakázaná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baseline="0" dirty="0" smtClean="0"/>
                        <a:t>počúva len prichádzajúce BPDU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20</a:t>
                      </a:r>
                      <a:endParaRPr lang="sk-SK" sz="1600" dirty="0"/>
                    </a:p>
                  </a:txBody>
                  <a:tcPr anchor="ctr"/>
                </a:tc>
              </a:tr>
              <a:tr h="777686">
                <a:tc>
                  <a:txBody>
                    <a:bodyPr/>
                    <a:lstStyle/>
                    <a:p>
                      <a:r>
                        <a:rPr lang="sk-SK" sz="1600" b="1" dirty="0" err="1" smtClean="0"/>
                        <a:t>Listening</a:t>
                      </a:r>
                      <a:endParaRPr lang="sk-SK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dirty="0" smtClean="0"/>
                        <a:t>komunikácia</a:t>
                      </a:r>
                      <a:r>
                        <a:rPr lang="sk-SK" sz="1600" baseline="0" dirty="0" smtClean="0"/>
                        <a:t> je zakázaná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baseline="0" dirty="0" smtClean="0"/>
                        <a:t>počúva len prichádzajúce BPDU</a:t>
                      </a:r>
                      <a:endParaRPr lang="sk-SK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dirty="0" smtClean="0"/>
                        <a:t>odosiela</a:t>
                      </a:r>
                      <a:r>
                        <a:rPr lang="sk-SK" sz="1600" baseline="0" dirty="0" smtClean="0"/>
                        <a:t> BPDU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15</a:t>
                      </a:r>
                      <a:endParaRPr lang="sk-SK" sz="1600" dirty="0"/>
                    </a:p>
                  </a:txBody>
                  <a:tcPr anchor="ctr"/>
                </a:tc>
              </a:tr>
              <a:tr h="777686">
                <a:tc>
                  <a:txBody>
                    <a:bodyPr/>
                    <a:lstStyle/>
                    <a:p>
                      <a:r>
                        <a:rPr lang="sk-SK" sz="1600" b="1" dirty="0" err="1" smtClean="0"/>
                        <a:t>Learning</a:t>
                      </a:r>
                      <a:endParaRPr lang="sk-SK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dirty="0" smtClean="0"/>
                        <a:t>komunikácia</a:t>
                      </a:r>
                      <a:r>
                        <a:rPr lang="sk-SK" sz="1600" baseline="0" dirty="0" smtClean="0"/>
                        <a:t> je zakázaná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baseline="0" dirty="0" smtClean="0"/>
                        <a:t>počúva len prichádzajúce BPDU</a:t>
                      </a:r>
                      <a:endParaRPr lang="sk-SK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dirty="0" smtClean="0"/>
                        <a:t>odosiela</a:t>
                      </a:r>
                      <a:r>
                        <a:rPr lang="sk-SK" sz="1600" baseline="0" dirty="0" smtClean="0"/>
                        <a:t> BPDU</a:t>
                      </a:r>
                      <a:endParaRPr lang="sk-SK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dirty="0" smtClean="0"/>
                        <a:t>učí sa MAC</a:t>
                      </a:r>
                      <a:r>
                        <a:rPr lang="sk-SK" sz="1600" baseline="0" dirty="0" smtClean="0"/>
                        <a:t> adresy do tabuľky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15</a:t>
                      </a:r>
                      <a:endParaRPr lang="sk-SK" sz="1600" dirty="0"/>
                    </a:p>
                  </a:txBody>
                  <a:tcPr anchor="ctr"/>
                </a:tc>
              </a:tr>
              <a:tr h="777686">
                <a:tc>
                  <a:txBody>
                    <a:bodyPr/>
                    <a:lstStyle/>
                    <a:p>
                      <a:r>
                        <a:rPr lang="sk-SK" sz="1600" b="1" dirty="0" err="1" smtClean="0"/>
                        <a:t>Forwarding</a:t>
                      </a:r>
                      <a:endParaRPr lang="sk-SK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b="1" dirty="0" smtClean="0"/>
                        <a:t>dátová komunikácia je povolená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dirty="0" smtClean="0"/>
                        <a:t>prijíma</a:t>
                      </a:r>
                      <a:r>
                        <a:rPr lang="sk-SK" sz="1600" baseline="0" dirty="0" smtClean="0"/>
                        <a:t> a odosiela BPDU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3212464" y="6406771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konvergencia v sieti – cca 50 sekúnd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60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Typy portov</a:t>
            </a:r>
            <a:endParaRPr lang="sk-SK" dirty="0"/>
          </a:p>
        </p:txBody>
      </p:sp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13" y="2182497"/>
            <a:ext cx="7350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84" y="2974585"/>
            <a:ext cx="7350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613" y="2974585"/>
            <a:ext cx="7350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72" y="3910689"/>
            <a:ext cx="7350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40" y="3910688"/>
            <a:ext cx="7350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164" y="3910687"/>
            <a:ext cx="7350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Rovná spojnica 9"/>
          <p:cNvCxnSpPr>
            <a:stCxn id="5" idx="0"/>
            <a:endCxn id="4" idx="2"/>
          </p:cNvCxnSpPr>
          <p:nvPr/>
        </p:nvCxnSpPr>
        <p:spPr>
          <a:xfrm flipV="1">
            <a:off x="3571291" y="2496822"/>
            <a:ext cx="1108029" cy="47776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Rovná spojnica 10"/>
          <p:cNvCxnSpPr>
            <a:endCxn id="6" idx="0"/>
          </p:cNvCxnSpPr>
          <p:nvPr/>
        </p:nvCxnSpPr>
        <p:spPr>
          <a:xfrm>
            <a:off x="4722480" y="2496822"/>
            <a:ext cx="700640" cy="47776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Rovná spojnica 11"/>
          <p:cNvCxnSpPr>
            <a:stCxn id="5" idx="2"/>
            <a:endCxn id="7" idx="0"/>
          </p:cNvCxnSpPr>
          <p:nvPr/>
        </p:nvCxnSpPr>
        <p:spPr>
          <a:xfrm flipH="1">
            <a:off x="2563179" y="3288910"/>
            <a:ext cx="1008112" cy="62177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Rovná spojnica 12"/>
          <p:cNvCxnSpPr>
            <a:stCxn id="5" idx="2"/>
            <a:endCxn id="8" idx="0"/>
          </p:cNvCxnSpPr>
          <p:nvPr/>
        </p:nvCxnSpPr>
        <p:spPr>
          <a:xfrm>
            <a:off x="3571291" y="3288910"/>
            <a:ext cx="504056" cy="62177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Rovná spojnica 13"/>
          <p:cNvCxnSpPr>
            <a:stCxn id="6" idx="2"/>
            <a:endCxn id="9" idx="0"/>
          </p:cNvCxnSpPr>
          <p:nvPr/>
        </p:nvCxnSpPr>
        <p:spPr>
          <a:xfrm>
            <a:off x="5423120" y="3288910"/>
            <a:ext cx="450551" cy="62177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Rovná spojnica 14"/>
          <p:cNvCxnSpPr>
            <a:stCxn id="5" idx="2"/>
            <a:endCxn id="9" idx="1"/>
          </p:cNvCxnSpPr>
          <p:nvPr/>
        </p:nvCxnSpPr>
        <p:spPr>
          <a:xfrm>
            <a:off x="3571291" y="3288910"/>
            <a:ext cx="1934873" cy="778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>
            <a:stCxn id="7" idx="3"/>
            <a:endCxn id="8" idx="1"/>
          </p:cNvCxnSpPr>
          <p:nvPr/>
        </p:nvCxnSpPr>
        <p:spPr>
          <a:xfrm flipV="1">
            <a:off x="2930685" y="4067851"/>
            <a:ext cx="77715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>
            <a:stCxn id="6" idx="2"/>
            <a:endCxn id="8" idx="0"/>
          </p:cNvCxnSpPr>
          <p:nvPr/>
        </p:nvCxnSpPr>
        <p:spPr>
          <a:xfrm flipH="1">
            <a:off x="4075347" y="3288910"/>
            <a:ext cx="1347773" cy="621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ĺžnik 18"/>
          <p:cNvSpPr/>
          <p:nvPr/>
        </p:nvSpPr>
        <p:spPr>
          <a:xfrm>
            <a:off x="6060646" y="2537681"/>
            <a:ext cx="1584176" cy="3960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Root</a:t>
            </a:r>
            <a:r>
              <a:rPr lang="sk-SK" dirty="0" smtClean="0"/>
              <a:t> port</a:t>
            </a:r>
            <a:endParaRPr lang="sk-SK" dirty="0"/>
          </a:p>
        </p:txBody>
      </p:sp>
      <p:cxnSp>
        <p:nvCxnSpPr>
          <p:cNvPr id="21" name="Rovná spojovacia šípka 20"/>
          <p:cNvCxnSpPr>
            <a:stCxn id="19" idx="1"/>
          </p:cNvCxnSpPr>
          <p:nvPr/>
        </p:nvCxnSpPr>
        <p:spPr>
          <a:xfrm flipH="1">
            <a:off x="5506164" y="2735703"/>
            <a:ext cx="554482" cy="198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Obdĺžnik 21"/>
          <p:cNvSpPr/>
          <p:nvPr/>
        </p:nvSpPr>
        <p:spPr>
          <a:xfrm>
            <a:off x="6670568" y="3641602"/>
            <a:ext cx="1584176" cy="3960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Root</a:t>
            </a:r>
            <a:r>
              <a:rPr lang="sk-SK" dirty="0" smtClean="0"/>
              <a:t> port</a:t>
            </a:r>
            <a:endParaRPr lang="sk-SK" dirty="0"/>
          </a:p>
        </p:txBody>
      </p:sp>
      <p:cxnSp>
        <p:nvCxnSpPr>
          <p:cNvPr id="23" name="Rovná spojovacia šípka 22"/>
          <p:cNvCxnSpPr>
            <a:stCxn id="22" idx="1"/>
          </p:cNvCxnSpPr>
          <p:nvPr/>
        </p:nvCxnSpPr>
        <p:spPr>
          <a:xfrm flipH="1">
            <a:off x="5986073" y="3839624"/>
            <a:ext cx="684495" cy="25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Obdĺžnik 23"/>
          <p:cNvSpPr/>
          <p:nvPr/>
        </p:nvSpPr>
        <p:spPr>
          <a:xfrm>
            <a:off x="502049" y="3678380"/>
            <a:ext cx="1584176" cy="3960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Root</a:t>
            </a:r>
            <a:r>
              <a:rPr lang="sk-SK" dirty="0" smtClean="0"/>
              <a:t> port</a:t>
            </a:r>
            <a:endParaRPr lang="sk-SK" dirty="0"/>
          </a:p>
        </p:txBody>
      </p:sp>
      <p:cxnSp>
        <p:nvCxnSpPr>
          <p:cNvPr id="25" name="Rovná spojovacia šípka 24"/>
          <p:cNvCxnSpPr/>
          <p:nvPr/>
        </p:nvCxnSpPr>
        <p:spPr>
          <a:xfrm>
            <a:off x="2093718" y="3850918"/>
            <a:ext cx="390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Obdĺžnik 26"/>
          <p:cNvSpPr/>
          <p:nvPr/>
        </p:nvSpPr>
        <p:spPr>
          <a:xfrm>
            <a:off x="1619608" y="2496686"/>
            <a:ext cx="1584176" cy="3960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Root</a:t>
            </a:r>
            <a:r>
              <a:rPr lang="sk-SK" dirty="0" smtClean="0"/>
              <a:t> port</a:t>
            </a:r>
            <a:endParaRPr lang="sk-SK" dirty="0"/>
          </a:p>
        </p:txBody>
      </p:sp>
      <p:cxnSp>
        <p:nvCxnSpPr>
          <p:cNvPr id="28" name="Rovná spojovacia šípka 27"/>
          <p:cNvCxnSpPr/>
          <p:nvPr/>
        </p:nvCxnSpPr>
        <p:spPr>
          <a:xfrm>
            <a:off x="3211277" y="2669224"/>
            <a:ext cx="256861" cy="223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Obdĺžnik 28"/>
          <p:cNvSpPr/>
          <p:nvPr/>
        </p:nvSpPr>
        <p:spPr>
          <a:xfrm>
            <a:off x="5564651" y="2024844"/>
            <a:ext cx="2047017" cy="396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Designated</a:t>
            </a:r>
            <a:r>
              <a:rPr lang="sk-SK" dirty="0" smtClean="0"/>
              <a:t> port</a:t>
            </a:r>
            <a:endParaRPr lang="sk-SK" dirty="0"/>
          </a:p>
        </p:txBody>
      </p:sp>
      <p:cxnSp>
        <p:nvCxnSpPr>
          <p:cNvPr id="30" name="Rovná spojovacia šípka 29"/>
          <p:cNvCxnSpPr/>
          <p:nvPr/>
        </p:nvCxnSpPr>
        <p:spPr>
          <a:xfrm flipH="1">
            <a:off x="5648395" y="3228552"/>
            <a:ext cx="554480" cy="198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Obdĺžnik 31"/>
          <p:cNvSpPr/>
          <p:nvPr/>
        </p:nvSpPr>
        <p:spPr>
          <a:xfrm>
            <a:off x="6241177" y="3030530"/>
            <a:ext cx="2047017" cy="396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Designated</a:t>
            </a:r>
            <a:r>
              <a:rPr lang="sk-SK" dirty="0" smtClean="0"/>
              <a:t> port</a:t>
            </a:r>
            <a:endParaRPr lang="sk-SK" dirty="0"/>
          </a:p>
        </p:txBody>
      </p:sp>
      <p:cxnSp>
        <p:nvCxnSpPr>
          <p:cNvPr id="33" name="Rovná spojovacia šípka 32"/>
          <p:cNvCxnSpPr/>
          <p:nvPr/>
        </p:nvCxnSpPr>
        <p:spPr>
          <a:xfrm flipH="1">
            <a:off x="4990860" y="2240648"/>
            <a:ext cx="554480" cy="198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Obdĺžnik 34"/>
          <p:cNvSpPr/>
          <p:nvPr/>
        </p:nvSpPr>
        <p:spPr>
          <a:xfrm>
            <a:off x="2028329" y="1847059"/>
            <a:ext cx="2047017" cy="396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Designated</a:t>
            </a:r>
            <a:r>
              <a:rPr lang="sk-SK" dirty="0" smtClean="0"/>
              <a:t> port</a:t>
            </a:r>
            <a:endParaRPr lang="sk-SK" dirty="0"/>
          </a:p>
        </p:txBody>
      </p:sp>
      <p:cxnSp>
        <p:nvCxnSpPr>
          <p:cNvPr id="36" name="Rovná spojovacia šípka 35"/>
          <p:cNvCxnSpPr/>
          <p:nvPr/>
        </p:nvCxnSpPr>
        <p:spPr>
          <a:xfrm>
            <a:off x="3938797" y="2298800"/>
            <a:ext cx="255956" cy="198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Obdĺžnik 37"/>
          <p:cNvSpPr/>
          <p:nvPr/>
        </p:nvSpPr>
        <p:spPr>
          <a:xfrm>
            <a:off x="539500" y="3129541"/>
            <a:ext cx="2047017" cy="396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Designated</a:t>
            </a:r>
            <a:r>
              <a:rPr lang="sk-SK" dirty="0" smtClean="0"/>
              <a:t> port</a:t>
            </a:r>
            <a:endParaRPr lang="sk-SK" dirty="0"/>
          </a:p>
        </p:txBody>
      </p:sp>
      <p:cxnSp>
        <p:nvCxnSpPr>
          <p:cNvPr id="39" name="Rovná spojovacia šípka 38"/>
          <p:cNvCxnSpPr/>
          <p:nvPr/>
        </p:nvCxnSpPr>
        <p:spPr>
          <a:xfrm>
            <a:off x="2676126" y="3327472"/>
            <a:ext cx="4055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Rovná spojovacia šípka 41"/>
          <p:cNvCxnSpPr/>
          <p:nvPr/>
        </p:nvCxnSpPr>
        <p:spPr>
          <a:xfrm flipV="1">
            <a:off x="2661636" y="3327563"/>
            <a:ext cx="909655" cy="99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Rovná spojovacia šípka 44"/>
          <p:cNvCxnSpPr/>
          <p:nvPr/>
        </p:nvCxnSpPr>
        <p:spPr>
          <a:xfrm>
            <a:off x="2093718" y="3789040"/>
            <a:ext cx="1729601" cy="50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7" name="Obdĺžnik 46"/>
          <p:cNvSpPr/>
          <p:nvPr/>
        </p:nvSpPr>
        <p:spPr>
          <a:xfrm>
            <a:off x="4013629" y="4653136"/>
            <a:ext cx="2314691" cy="3960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Non-designated</a:t>
            </a:r>
            <a:r>
              <a:rPr lang="sk-SK" dirty="0" smtClean="0"/>
              <a:t> port</a:t>
            </a:r>
            <a:endParaRPr lang="sk-SK" dirty="0"/>
          </a:p>
        </p:txBody>
      </p:sp>
      <p:cxnSp>
        <p:nvCxnSpPr>
          <p:cNvPr id="49" name="Rovná spojovacia šípka 48"/>
          <p:cNvCxnSpPr>
            <a:stCxn id="47" idx="0"/>
          </p:cNvCxnSpPr>
          <p:nvPr/>
        </p:nvCxnSpPr>
        <p:spPr>
          <a:xfrm flipV="1">
            <a:off x="5170975" y="4074424"/>
            <a:ext cx="252145" cy="57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Rovná spojovacia šípka 50"/>
          <p:cNvCxnSpPr>
            <a:stCxn id="47" idx="0"/>
          </p:cNvCxnSpPr>
          <p:nvPr/>
        </p:nvCxnSpPr>
        <p:spPr>
          <a:xfrm flipH="1" flipV="1">
            <a:off x="4311813" y="3852366"/>
            <a:ext cx="859162" cy="800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Rovná spojovacia šípka 52"/>
          <p:cNvCxnSpPr>
            <a:stCxn id="32" idx="1"/>
          </p:cNvCxnSpPr>
          <p:nvPr/>
        </p:nvCxnSpPr>
        <p:spPr>
          <a:xfrm flipH="1">
            <a:off x="5297047" y="3228552"/>
            <a:ext cx="944130" cy="198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Rovná spojovacia šípka 54"/>
          <p:cNvCxnSpPr/>
          <p:nvPr/>
        </p:nvCxnSpPr>
        <p:spPr>
          <a:xfrm flipV="1">
            <a:off x="2661636" y="3426575"/>
            <a:ext cx="1161683" cy="99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BlokTextu 56"/>
          <p:cNvSpPr txBox="1"/>
          <p:nvPr/>
        </p:nvSpPr>
        <p:spPr>
          <a:xfrm>
            <a:off x="539500" y="5517232"/>
            <a:ext cx="7105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Root</a:t>
            </a:r>
            <a:r>
              <a:rPr lang="sk-SK" b="1" dirty="0" smtClean="0"/>
              <a:t> port </a:t>
            </a:r>
            <a:r>
              <a:rPr lang="sk-SK" dirty="0" smtClean="0"/>
              <a:t>– port, ktorý ma najnižšiu cenu (linka vedúca k </a:t>
            </a:r>
            <a:r>
              <a:rPr lang="sk-SK" dirty="0" err="1" smtClean="0"/>
              <a:t>Root</a:t>
            </a:r>
            <a:r>
              <a:rPr lang="sk-SK" dirty="0" smtClean="0"/>
              <a:t> </a:t>
            </a:r>
            <a:r>
              <a:rPr lang="sk-SK" dirty="0" err="1" smtClean="0"/>
              <a:t>bridge</a:t>
            </a:r>
            <a:r>
              <a:rPr lang="sk-SK" dirty="0" smtClean="0"/>
              <a:t>)</a:t>
            </a:r>
          </a:p>
          <a:p>
            <a:r>
              <a:rPr lang="sk-SK" b="1" dirty="0" err="1" smtClean="0"/>
              <a:t>Designated</a:t>
            </a:r>
            <a:r>
              <a:rPr lang="sk-SK" b="1" dirty="0" smtClean="0"/>
              <a:t> port </a:t>
            </a:r>
            <a:r>
              <a:rPr lang="sk-SK" dirty="0" smtClean="0"/>
              <a:t>– STP povolený port pre komunikáciu</a:t>
            </a:r>
          </a:p>
          <a:p>
            <a:r>
              <a:rPr lang="sk-SK" b="1" dirty="0" err="1" smtClean="0"/>
              <a:t>Non-designated</a:t>
            </a:r>
            <a:r>
              <a:rPr lang="sk-SK" b="1" dirty="0" smtClean="0"/>
              <a:t> port </a:t>
            </a:r>
            <a:r>
              <a:rPr lang="sk-SK" dirty="0" smtClean="0"/>
              <a:t>– zablokovaný port kvôli vzniku slučky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7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Typy portov</a:t>
            </a:r>
            <a:endParaRPr lang="sk-S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352928" cy="491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3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Typy portov</a:t>
            </a:r>
            <a:endParaRPr lang="sk-S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01627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9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Výber cesty</a:t>
            </a:r>
            <a:endParaRPr lang="sk-SK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2673" r="1616"/>
          <a:stretch>
            <a:fillRect/>
          </a:stretch>
        </p:blipFill>
        <p:spPr bwMode="auto">
          <a:xfrm>
            <a:off x="1115616" y="2013940"/>
            <a:ext cx="6918800" cy="415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8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Obsah</a:t>
            </a:r>
            <a:r>
              <a:rPr lang="en-US" dirty="0" smtClean="0"/>
              <a:t> </a:t>
            </a:r>
            <a:r>
              <a:rPr lang="en-US" dirty="0" err="1" smtClean="0"/>
              <a:t>prezent</a:t>
            </a:r>
            <a:r>
              <a:rPr lang="sk-SK" dirty="0" err="1" smtClean="0"/>
              <a:t>áci</a:t>
            </a:r>
            <a:r>
              <a:rPr lang="en-US" dirty="0" smtClean="0"/>
              <a:t>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Úvod do </a:t>
            </a:r>
            <a:r>
              <a:rPr lang="en-US" dirty="0" smtClean="0"/>
              <a:t>S</a:t>
            </a:r>
            <a:r>
              <a:rPr lang="sk-SK" dirty="0" smtClean="0"/>
              <a:t>TP</a:t>
            </a:r>
          </a:p>
          <a:p>
            <a:r>
              <a:rPr lang="sk-SK" dirty="0" smtClean="0"/>
              <a:t>Konfigurácia </a:t>
            </a:r>
            <a:r>
              <a:rPr lang="en-US" dirty="0" smtClean="0"/>
              <a:t>S</a:t>
            </a:r>
            <a:r>
              <a:rPr lang="sk-SK" dirty="0" smtClean="0"/>
              <a:t>TP</a:t>
            </a:r>
          </a:p>
          <a:p>
            <a:r>
              <a:rPr lang="sk-SK" dirty="0" smtClean="0"/>
              <a:t>Detekcia problémov </a:t>
            </a:r>
            <a:r>
              <a:rPr lang="en-US" dirty="0" smtClean="0"/>
              <a:t>S</a:t>
            </a:r>
            <a:r>
              <a:rPr lang="sk-SK" dirty="0" smtClean="0"/>
              <a:t>TP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03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Proces STP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sk-SK" dirty="0" smtClean="0"/>
              <a:t>oznámenie svojho BID </a:t>
            </a:r>
            <a:r>
              <a:rPr lang="sk-SK" dirty="0" err="1" smtClean="0"/>
              <a:t>broadcastom</a:t>
            </a:r>
            <a:endParaRPr lang="sk-SK" dirty="0" smtClean="0"/>
          </a:p>
          <a:p>
            <a:pPr marL="633222" indent="-514350">
              <a:buFont typeface="+mj-lt"/>
              <a:buAutoNum type="arabicPeriod"/>
            </a:pPr>
            <a:r>
              <a:rPr lang="sk-SK" dirty="0" smtClean="0"/>
              <a:t>voľba </a:t>
            </a:r>
            <a:r>
              <a:rPr lang="sk-SK" dirty="0" err="1" smtClean="0"/>
              <a:t>Root</a:t>
            </a:r>
            <a:r>
              <a:rPr lang="sk-SK" dirty="0" smtClean="0"/>
              <a:t> </a:t>
            </a:r>
            <a:r>
              <a:rPr lang="sk-SK" dirty="0" err="1" smtClean="0"/>
              <a:t>Bridge</a:t>
            </a:r>
            <a:endParaRPr lang="sk-SK" dirty="0" smtClean="0"/>
          </a:p>
          <a:p>
            <a:pPr marL="633222" indent="-514350">
              <a:buFont typeface="+mj-lt"/>
              <a:buAutoNum type="arabicPeriod"/>
            </a:pPr>
            <a:r>
              <a:rPr lang="sk-SK" dirty="0" smtClean="0"/>
              <a:t>stanovenie typu portov</a:t>
            </a:r>
          </a:p>
          <a:p>
            <a:pPr marL="925830" lvl="1" indent="-514350"/>
            <a:r>
              <a:rPr lang="sk-SK" dirty="0" err="1" smtClean="0"/>
              <a:t>root</a:t>
            </a:r>
            <a:r>
              <a:rPr lang="sk-SK" dirty="0" smtClean="0"/>
              <a:t> port</a:t>
            </a:r>
          </a:p>
          <a:p>
            <a:pPr marL="925830" lvl="1" indent="-514350"/>
            <a:r>
              <a:rPr lang="sk-SK" dirty="0" err="1" smtClean="0"/>
              <a:t>designated</a:t>
            </a:r>
            <a:r>
              <a:rPr lang="sk-SK" dirty="0" smtClean="0"/>
              <a:t> port</a:t>
            </a:r>
          </a:p>
          <a:p>
            <a:pPr marL="925830" lvl="1" indent="-514350"/>
            <a:r>
              <a:rPr lang="sk-SK" dirty="0" err="1" smtClean="0"/>
              <a:t>non-designated</a:t>
            </a:r>
            <a:r>
              <a:rPr lang="sk-SK" dirty="0" smtClean="0"/>
              <a:t> port</a:t>
            </a:r>
          </a:p>
          <a:p>
            <a:pPr marL="633222" indent="-514350">
              <a:buFont typeface="+mj-lt"/>
              <a:buAutoNum type="arabicPeriod"/>
            </a:pPr>
            <a:endParaRPr lang="sk-SK" dirty="0" smtClean="0"/>
          </a:p>
          <a:p>
            <a:pPr marL="633222" indent="-514350">
              <a:buFont typeface="+mj-lt"/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242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Port ID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Port ID – je identifikátorom fyzického portu na prepínači + priorita portu</a:t>
            </a:r>
          </a:p>
          <a:p>
            <a:r>
              <a:rPr lang="sk-SK" dirty="0" smtClean="0"/>
              <a:t>štandardná priorita: 128</a:t>
            </a:r>
          </a:p>
          <a:p>
            <a:r>
              <a:rPr lang="sk-SK" dirty="0" smtClean="0"/>
              <a:t>povolené priority: násobky 16 (do 240)</a:t>
            </a:r>
            <a:endParaRPr lang="sk-SK" dirty="0"/>
          </a:p>
        </p:txBody>
      </p:sp>
      <p:pic>
        <p:nvPicPr>
          <p:cNvPr id="11266" name="Picture 2" descr="C:\Users\mwork\AppData\Local\Microsoft\Windows\Temporary Internet Files\Content.Outlook\DWI2LXS2\fo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36556"/>
            <a:ext cx="3127896" cy="233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3923928" y="4161185"/>
            <a:ext cx="4881562" cy="2420938"/>
          </a:xfrm>
          <a:prstGeom prst="rect">
            <a:avLst/>
          </a:prstGeom>
          <a:solidFill>
            <a:srgbClr val="FFCC68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124" tIns="41061" rIns="82124" bIns="41061" anchor="ctr">
            <a:spAutoFit/>
          </a:bodyPr>
          <a:lstStyle>
            <a:defPPr>
              <a:defRPr lang="en-US"/>
            </a:defPPr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814388"/>
            <a:r>
              <a:rPr lang="en-US"/>
              <a:t>PID = Port ID</a:t>
            </a:r>
          </a:p>
          <a:p>
            <a:pPr defTabSz="814388"/>
            <a:endParaRPr lang="en-US"/>
          </a:p>
          <a:p>
            <a:pPr defTabSz="814388"/>
            <a:r>
              <a:rPr lang="en-US"/>
              <a:t>PID = </a:t>
            </a:r>
            <a:r>
              <a:rPr lang="en-US" b="1"/>
              <a:t>Port Priority</a:t>
            </a:r>
            <a:r>
              <a:rPr lang="en-US"/>
              <a:t> . </a:t>
            </a:r>
            <a:r>
              <a:rPr lang="sk-SK" b="1"/>
              <a:t>Port number</a:t>
            </a:r>
          </a:p>
          <a:p>
            <a:pPr defTabSz="814388"/>
            <a:r>
              <a:rPr lang="sk-SK"/>
              <a:t>––––––––––––––––––––––––––</a:t>
            </a:r>
          </a:p>
          <a:p>
            <a:pPr defTabSz="814388"/>
            <a:endParaRPr lang="sk-SK"/>
          </a:p>
          <a:p>
            <a:pPr defTabSz="814388"/>
            <a:r>
              <a:rPr lang="sk-SK"/>
              <a:t>PID(Fa0/1)  =  </a:t>
            </a:r>
            <a:r>
              <a:rPr lang="sk-SK" b="1"/>
              <a:t>128 . 1</a:t>
            </a:r>
          </a:p>
          <a:p>
            <a:pPr defTabSz="814388"/>
            <a:r>
              <a:rPr lang="sk-SK"/>
              <a:t>PID(Fa0/2)  =  </a:t>
            </a:r>
            <a:r>
              <a:rPr lang="sk-SK" b="1"/>
              <a:t>128 . 2</a:t>
            </a:r>
          </a:p>
        </p:txBody>
      </p:sp>
    </p:spTree>
    <p:extLst>
      <p:ext uri="{BB962C8B-B14F-4D97-AF65-F5344CB8AC3E}">
        <p14:creationId xmlns:p14="http://schemas.microsoft.com/office/powerpoint/2010/main" val="7098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BPDU </a:t>
            </a:r>
            <a:r>
              <a:rPr lang="sk-SK" dirty="0" err="1" smtClean="0"/>
              <a:t>timers</a:t>
            </a: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953006"/>
              </p:ext>
            </p:extLst>
          </p:nvPr>
        </p:nvGraphicFramePr>
        <p:xfrm>
          <a:off x="395536" y="2204864"/>
          <a:ext cx="8136904" cy="31443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99501"/>
                <a:gridCol w="4837403"/>
              </a:tblGrid>
              <a:tr h="431609">
                <a:tc>
                  <a:txBody>
                    <a:bodyPr/>
                    <a:lstStyle/>
                    <a:p>
                      <a:r>
                        <a:rPr lang="sk-SK" sz="1600" dirty="0" err="1" smtClean="0"/>
                        <a:t>Timer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Význam</a:t>
                      </a:r>
                      <a:endParaRPr lang="sk-SK" sz="1600" dirty="0"/>
                    </a:p>
                  </a:txBody>
                  <a:tcPr anchor="ctr"/>
                </a:tc>
              </a:tr>
              <a:tr h="776896">
                <a:tc>
                  <a:txBody>
                    <a:bodyPr/>
                    <a:lstStyle/>
                    <a:p>
                      <a:r>
                        <a:rPr lang="sk-SK" sz="1600" b="1" dirty="0" err="1" smtClean="0"/>
                        <a:t>Hello</a:t>
                      </a:r>
                      <a:r>
                        <a:rPr lang="sk-SK" sz="1600" b="1" dirty="0" smtClean="0"/>
                        <a:t> </a:t>
                      </a:r>
                      <a:r>
                        <a:rPr lang="sk-SK" sz="1600" b="1" dirty="0" err="1" smtClean="0"/>
                        <a:t>time</a:t>
                      </a:r>
                      <a:endParaRPr lang="sk-SK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dirty="0" smtClean="0"/>
                        <a:t>potvrdenie</a:t>
                      </a:r>
                      <a:r>
                        <a:rPr lang="sk-SK" sz="1600" baseline="0" dirty="0" smtClean="0"/>
                        <a:t> aktívnosti linky a STP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baseline="0" dirty="0" smtClean="0"/>
                        <a:t>štandardne každé 2 sekundy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baseline="0" dirty="0" smtClean="0"/>
                        <a:t>povolený interval: 1-10 s.</a:t>
                      </a:r>
                      <a:endParaRPr lang="sk-SK" sz="1600" dirty="0"/>
                    </a:p>
                  </a:txBody>
                  <a:tcPr anchor="ctr"/>
                </a:tc>
              </a:tr>
              <a:tr h="822124">
                <a:tc>
                  <a:txBody>
                    <a:bodyPr/>
                    <a:lstStyle/>
                    <a:p>
                      <a:r>
                        <a:rPr lang="sk-SK" sz="1600" b="1" dirty="0" err="1" smtClean="0"/>
                        <a:t>Forward</a:t>
                      </a:r>
                      <a:r>
                        <a:rPr lang="sk-SK" sz="1600" b="1" baseline="0" dirty="0" smtClean="0"/>
                        <a:t> </a:t>
                      </a:r>
                      <a:r>
                        <a:rPr lang="sk-SK" sz="1600" b="1" baseline="0" dirty="0" err="1" smtClean="0"/>
                        <a:t>delay</a:t>
                      </a:r>
                      <a:endParaRPr lang="sk-SK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dirty="0" smtClean="0"/>
                        <a:t>používateľská komunikácia</a:t>
                      </a:r>
                      <a:r>
                        <a:rPr lang="sk-SK" sz="1600" baseline="0" dirty="0" smtClean="0"/>
                        <a:t> je zakázaná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baseline="0" dirty="0" err="1" smtClean="0"/>
                        <a:t>listening</a:t>
                      </a:r>
                      <a:r>
                        <a:rPr lang="sk-SK" sz="1600" baseline="0" dirty="0" smtClean="0"/>
                        <a:t> + </a:t>
                      </a:r>
                      <a:r>
                        <a:rPr lang="sk-SK" sz="1600" baseline="0" dirty="0" err="1" smtClean="0"/>
                        <a:t>learning</a:t>
                      </a:r>
                      <a:r>
                        <a:rPr lang="sk-SK" sz="1600" baseline="0" dirty="0" smtClean="0"/>
                        <a:t> stav (15 s. + 15 s.)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baseline="0" dirty="0" smtClean="0"/>
                        <a:t>povolený interval: 4-30 s.</a:t>
                      </a:r>
                      <a:endParaRPr lang="sk-SK" sz="1600" dirty="0"/>
                    </a:p>
                  </a:txBody>
                  <a:tcPr anchor="ctr"/>
                </a:tc>
              </a:tr>
              <a:tr h="1065716"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Maximum </a:t>
                      </a:r>
                      <a:r>
                        <a:rPr lang="sk-SK" sz="1600" b="1" dirty="0" err="1" smtClean="0"/>
                        <a:t>Age</a:t>
                      </a:r>
                      <a:endParaRPr lang="sk-SK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dirty="0" smtClean="0"/>
                        <a:t>ako dlho prepínač uchováva informáciu o BPDU konfigurácii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dirty="0" smtClean="0"/>
                        <a:t>štandardne 20 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dirty="0" smtClean="0"/>
                        <a:t>povolený</a:t>
                      </a:r>
                      <a:r>
                        <a:rPr lang="sk-SK" sz="1600" baseline="0" dirty="0" smtClean="0"/>
                        <a:t> interval: 6 – 40 s.</a:t>
                      </a:r>
                      <a:endParaRPr lang="sk-SK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1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Rôzne implementácie STP</a:t>
            </a: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29538"/>
              </p:ext>
            </p:extLst>
          </p:nvPr>
        </p:nvGraphicFramePr>
        <p:xfrm>
          <a:off x="395536" y="1700808"/>
          <a:ext cx="8352928" cy="50122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7098"/>
                <a:gridCol w="4965830"/>
              </a:tblGrid>
              <a:tr h="454675"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Typ STP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Význam</a:t>
                      </a:r>
                    </a:p>
                  </a:txBody>
                  <a:tcPr anchor="ctr"/>
                </a:tc>
              </a:tr>
              <a:tr h="866941">
                <a:tc>
                  <a:txBody>
                    <a:bodyPr/>
                    <a:lstStyle/>
                    <a:p>
                      <a:r>
                        <a:rPr lang="sk-SK" sz="1600" b="1" dirty="0" err="1" smtClean="0"/>
                        <a:t>Per-VLAN</a:t>
                      </a:r>
                      <a:r>
                        <a:rPr lang="sk-SK" sz="1600" b="1" dirty="0" smtClean="0"/>
                        <a:t> </a:t>
                      </a:r>
                      <a:r>
                        <a:rPr lang="sk-SK" sz="1600" b="1" dirty="0" err="1" smtClean="0"/>
                        <a:t>Spanning</a:t>
                      </a:r>
                      <a:r>
                        <a:rPr lang="sk-SK" sz="1600" b="1" dirty="0" smtClean="0"/>
                        <a:t> </a:t>
                      </a:r>
                      <a:r>
                        <a:rPr lang="sk-SK" sz="1600" b="1" dirty="0" err="1" smtClean="0"/>
                        <a:t>Tree</a:t>
                      </a:r>
                      <a:endParaRPr lang="sk-SK" sz="1600" b="1" dirty="0" smtClean="0"/>
                    </a:p>
                    <a:p>
                      <a:r>
                        <a:rPr lang="sk-SK" sz="1600" b="1" dirty="0" smtClean="0"/>
                        <a:t>PVST</a:t>
                      </a:r>
                      <a:endParaRPr lang="sk-SK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dirty="0" smtClean="0"/>
                        <a:t>samostatná</a:t>
                      </a:r>
                      <a:r>
                        <a:rPr lang="sk-SK" sz="1600" baseline="0" dirty="0" smtClean="0"/>
                        <a:t> inštancia </a:t>
                      </a:r>
                      <a:r>
                        <a:rPr lang="sk-SK" sz="1600" dirty="0" smtClean="0"/>
                        <a:t>STP pre každú VLAN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dirty="0" smtClean="0"/>
                        <a:t>podpora len </a:t>
                      </a:r>
                      <a:r>
                        <a:rPr lang="sk-SK" sz="1600" dirty="0" err="1" smtClean="0"/>
                        <a:t>enkapsulácie</a:t>
                      </a:r>
                      <a:r>
                        <a:rPr lang="sk-SK" sz="1600" baseline="0" dirty="0" smtClean="0"/>
                        <a:t> Cisco ISL</a:t>
                      </a:r>
                      <a:endParaRPr lang="sk-SK" sz="1600" dirty="0"/>
                    </a:p>
                  </a:txBody>
                  <a:tcPr anchor="ctr"/>
                </a:tc>
              </a:tr>
              <a:tr h="866941">
                <a:tc>
                  <a:txBody>
                    <a:bodyPr/>
                    <a:lstStyle/>
                    <a:p>
                      <a:r>
                        <a:rPr lang="sk-SK" sz="1600" b="1" dirty="0" err="1" smtClean="0"/>
                        <a:t>Per-VLAN</a:t>
                      </a:r>
                      <a:r>
                        <a:rPr lang="sk-SK" sz="1600" b="1" dirty="0" smtClean="0"/>
                        <a:t> </a:t>
                      </a:r>
                      <a:r>
                        <a:rPr lang="sk-SK" sz="1600" b="1" dirty="0" err="1" smtClean="0"/>
                        <a:t>Spanning</a:t>
                      </a:r>
                      <a:r>
                        <a:rPr lang="sk-SK" sz="1600" b="1" dirty="0" smtClean="0"/>
                        <a:t> </a:t>
                      </a:r>
                      <a:r>
                        <a:rPr lang="sk-SK" sz="1600" b="1" dirty="0" err="1" smtClean="0"/>
                        <a:t>Tree</a:t>
                      </a:r>
                      <a:r>
                        <a:rPr lang="sk-SK" sz="1600" b="1" dirty="0" smtClean="0"/>
                        <a:t> Plus</a:t>
                      </a:r>
                    </a:p>
                    <a:p>
                      <a:r>
                        <a:rPr lang="sk-SK" sz="1600" b="1" dirty="0" smtClean="0"/>
                        <a:t>PVST+</a:t>
                      </a:r>
                    </a:p>
                    <a:p>
                      <a:endParaRPr lang="sk-SK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sk-SK" sz="1600" dirty="0" smtClean="0"/>
                        <a:t>PVST rozšírená o: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dirty="0" smtClean="0"/>
                        <a:t>IEEE 802.1Q </a:t>
                      </a:r>
                      <a:r>
                        <a:rPr lang="sk-SK" sz="1600" dirty="0" err="1" smtClean="0"/>
                        <a:t>trunking</a:t>
                      </a:r>
                      <a:endParaRPr lang="sk-SK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dirty="0" smtClean="0"/>
                        <a:t>BPDU</a:t>
                      </a:r>
                      <a:r>
                        <a:rPr lang="sk-SK" sz="1600" baseline="0" dirty="0" smtClean="0"/>
                        <a:t> </a:t>
                      </a:r>
                      <a:r>
                        <a:rPr lang="sk-SK" sz="1600" baseline="0" dirty="0" err="1" smtClean="0"/>
                        <a:t>Guard</a:t>
                      </a:r>
                      <a:endParaRPr lang="sk-SK" sz="16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baseline="0" dirty="0" err="1" smtClean="0"/>
                        <a:t>Root</a:t>
                      </a:r>
                      <a:r>
                        <a:rPr lang="sk-SK" sz="1600" baseline="0" dirty="0" smtClean="0"/>
                        <a:t> </a:t>
                      </a:r>
                      <a:r>
                        <a:rPr lang="sk-SK" sz="1600" baseline="0" dirty="0" err="1" smtClean="0"/>
                        <a:t>Guard</a:t>
                      </a:r>
                      <a:endParaRPr lang="sk-SK" sz="1600" dirty="0"/>
                    </a:p>
                  </a:txBody>
                  <a:tcPr anchor="ctr"/>
                </a:tc>
              </a:tr>
              <a:tr h="799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1" dirty="0" err="1" smtClean="0"/>
                        <a:t>Rapid</a:t>
                      </a:r>
                      <a:r>
                        <a:rPr lang="sk-SK" sz="1600" b="1" dirty="0" smtClean="0"/>
                        <a:t> </a:t>
                      </a:r>
                      <a:r>
                        <a:rPr lang="sk-SK" sz="1600" b="1" dirty="0" err="1" smtClean="0"/>
                        <a:t>Per-VLAN</a:t>
                      </a:r>
                      <a:r>
                        <a:rPr lang="sk-SK" sz="1600" b="1" dirty="0" smtClean="0"/>
                        <a:t> </a:t>
                      </a:r>
                      <a:r>
                        <a:rPr lang="sk-SK" sz="1600" b="1" dirty="0" err="1" smtClean="0"/>
                        <a:t>Spanning</a:t>
                      </a:r>
                      <a:r>
                        <a:rPr lang="sk-SK" sz="1600" b="1" dirty="0" smtClean="0"/>
                        <a:t> </a:t>
                      </a:r>
                      <a:r>
                        <a:rPr lang="sk-SK" sz="1600" b="1" dirty="0" err="1" smtClean="0"/>
                        <a:t>Tree</a:t>
                      </a:r>
                      <a:r>
                        <a:rPr lang="sk-SK" sz="1600" b="1" dirty="0" smtClean="0"/>
                        <a:t> Plus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1" dirty="0" err="1" smtClean="0"/>
                        <a:t>rapid-PVST</a:t>
                      </a:r>
                      <a:r>
                        <a:rPr lang="sk-SK" sz="1600" b="1" dirty="0" smtClean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dirty="0" smtClean="0"/>
                        <a:t>rýchla konvergencia</a:t>
                      </a:r>
                      <a:endParaRPr lang="sk-SK" sz="1600" dirty="0"/>
                    </a:p>
                  </a:txBody>
                  <a:tcPr anchor="ctr"/>
                </a:tc>
              </a:tr>
              <a:tr h="700509">
                <a:tc>
                  <a:txBody>
                    <a:bodyPr/>
                    <a:lstStyle/>
                    <a:p>
                      <a:r>
                        <a:rPr lang="sk-SK" sz="1600" b="1" dirty="0" err="1" smtClean="0"/>
                        <a:t>Rapid</a:t>
                      </a:r>
                      <a:r>
                        <a:rPr lang="sk-SK" sz="1600" b="1" baseline="0" dirty="0" smtClean="0"/>
                        <a:t> </a:t>
                      </a:r>
                      <a:r>
                        <a:rPr lang="sk-SK" sz="1600" b="1" baseline="0" dirty="0" err="1" smtClean="0"/>
                        <a:t>Spanning</a:t>
                      </a:r>
                      <a:r>
                        <a:rPr lang="sk-SK" sz="1600" b="1" baseline="0" dirty="0" smtClean="0"/>
                        <a:t> </a:t>
                      </a:r>
                      <a:r>
                        <a:rPr lang="sk-SK" sz="1600" b="1" baseline="0" dirty="0" err="1" smtClean="0"/>
                        <a:t>Tree</a:t>
                      </a:r>
                      <a:endParaRPr lang="sk-SK" sz="1600" b="1" baseline="0" dirty="0" smtClean="0"/>
                    </a:p>
                    <a:p>
                      <a:r>
                        <a:rPr lang="sk-SK" sz="1600" b="1" baseline="0" dirty="0" smtClean="0"/>
                        <a:t>(RST)</a:t>
                      </a:r>
                      <a:endParaRPr lang="sk-SK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dirty="0" smtClean="0"/>
                        <a:t>štandardná</a:t>
                      </a:r>
                      <a:r>
                        <a:rPr lang="sk-SK" sz="1600" baseline="0" dirty="0" smtClean="0"/>
                        <a:t> STP (CST)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baseline="0" dirty="0" smtClean="0"/>
                        <a:t>rýchla konvergencia</a:t>
                      </a:r>
                      <a:endParaRPr lang="sk-SK" sz="1600" dirty="0"/>
                    </a:p>
                  </a:txBody>
                  <a:tcPr anchor="ctr"/>
                </a:tc>
              </a:tr>
              <a:tr h="1123812">
                <a:tc>
                  <a:txBody>
                    <a:bodyPr/>
                    <a:lstStyle/>
                    <a:p>
                      <a:r>
                        <a:rPr lang="sk-SK" sz="1600" b="1" dirty="0" err="1" smtClean="0"/>
                        <a:t>Multiple</a:t>
                      </a:r>
                      <a:r>
                        <a:rPr lang="sk-SK" sz="1600" b="1" dirty="0" smtClean="0"/>
                        <a:t> </a:t>
                      </a:r>
                      <a:r>
                        <a:rPr lang="sk-SK" sz="1600" b="1" dirty="0" err="1" smtClean="0"/>
                        <a:t>Spanning</a:t>
                      </a:r>
                      <a:r>
                        <a:rPr lang="sk-SK" sz="1600" b="1" dirty="0" smtClean="0"/>
                        <a:t> </a:t>
                      </a:r>
                      <a:r>
                        <a:rPr lang="sk-SK" sz="1600" b="1" dirty="0" err="1" smtClean="0"/>
                        <a:t>Tree</a:t>
                      </a:r>
                      <a:endParaRPr lang="sk-SK" sz="1600" b="1" dirty="0" smtClean="0"/>
                    </a:p>
                    <a:p>
                      <a:r>
                        <a:rPr lang="sk-SK" sz="1600" b="1" dirty="0" smtClean="0"/>
                        <a:t>(MST)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sk-SK" sz="1600" dirty="0" smtClean="0"/>
                        <a:t>RST</a:t>
                      </a:r>
                      <a:r>
                        <a:rPr lang="sk-SK" sz="1600" baseline="0" dirty="0" smtClean="0"/>
                        <a:t> rozšírená o: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sz="1600" dirty="0" smtClean="0"/>
                        <a:t>mapovanie</a:t>
                      </a:r>
                      <a:r>
                        <a:rPr lang="sk-SK" sz="1600" baseline="0" dirty="0" smtClean="0"/>
                        <a:t> niekoľkých VLAN do jednej STP inštancie</a:t>
                      </a:r>
                      <a:endParaRPr lang="sk-SK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3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STP </a:t>
            </a:r>
            <a:r>
              <a:rPr lang="sk-SK" dirty="0" err="1" smtClean="0"/>
              <a:t>load</a:t>
            </a:r>
            <a:r>
              <a:rPr lang="sk-SK" dirty="0" smtClean="0"/>
              <a:t> </a:t>
            </a:r>
            <a:r>
              <a:rPr lang="sk-SK" dirty="0" err="1" smtClean="0"/>
              <a:t>balancing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load</a:t>
            </a:r>
            <a:r>
              <a:rPr lang="sk-SK" dirty="0" smtClean="0"/>
              <a:t> </a:t>
            </a:r>
            <a:r>
              <a:rPr lang="sk-SK" dirty="0" err="1" smtClean="0"/>
              <a:t>balancing</a:t>
            </a:r>
            <a:r>
              <a:rPr lang="sk-SK" dirty="0" smtClean="0"/>
              <a:t> vzhľadom na VLAN</a:t>
            </a:r>
            <a:endParaRPr lang="sk-SK" dirty="0"/>
          </a:p>
        </p:txBody>
      </p:sp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48322"/>
            <a:ext cx="2160240" cy="92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58571"/>
            <a:ext cx="2160240" cy="92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Rovná spojnica 8"/>
          <p:cNvCxnSpPr/>
          <p:nvPr/>
        </p:nvCxnSpPr>
        <p:spPr>
          <a:xfrm>
            <a:off x="2771800" y="3572139"/>
            <a:ext cx="0" cy="1986432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419872" y="3572139"/>
            <a:ext cx="0" cy="1986432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95536" y="3686363"/>
            <a:ext cx="232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VLAN10,VLAN20 </a:t>
            </a:r>
            <a:r>
              <a:rPr lang="sk-SK" dirty="0" err="1" smtClean="0"/>
              <a:t>trunk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3446133" y="3710492"/>
            <a:ext cx="196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VLAN10, VLAN20 </a:t>
            </a:r>
            <a:r>
              <a:rPr lang="sk-SK" dirty="0" err="1" smtClean="0"/>
              <a:t>trunk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387504" y="4838491"/>
            <a:ext cx="232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VLAN10,</a:t>
            </a:r>
            <a:r>
              <a:rPr lang="sk-SK" strike="sngStrike" dirty="0" smtClean="0"/>
              <a:t>VLAN20</a:t>
            </a:r>
            <a:r>
              <a:rPr lang="sk-SK" dirty="0" smtClean="0"/>
              <a:t> </a:t>
            </a:r>
            <a:r>
              <a:rPr lang="sk-SK" dirty="0" err="1" smtClean="0"/>
              <a:t>trunk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3598532" y="4844038"/>
            <a:ext cx="196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trike="sngStrike" dirty="0" smtClean="0"/>
              <a:t>VLAN10</a:t>
            </a:r>
            <a:r>
              <a:rPr lang="sk-SK" dirty="0" smtClean="0"/>
              <a:t>, VLAN20 </a:t>
            </a:r>
            <a:r>
              <a:rPr lang="sk-SK" dirty="0" err="1" smtClean="0"/>
              <a:t>trunk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5940152" y="2564904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Zhodné parametre: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BID (</a:t>
            </a:r>
            <a:r>
              <a:rPr lang="sk-SK" dirty="0" err="1" smtClean="0"/>
              <a:t>Root</a:t>
            </a:r>
            <a:r>
              <a:rPr lang="sk-SK" dirty="0" smtClean="0"/>
              <a:t> BID + SW BID)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err="1" smtClean="0"/>
              <a:t>path</a:t>
            </a:r>
            <a:r>
              <a:rPr lang="sk-SK" dirty="0" smtClean="0"/>
              <a:t> </a:t>
            </a:r>
            <a:r>
              <a:rPr lang="sk-SK" dirty="0" err="1" smtClean="0"/>
              <a:t>cost</a:t>
            </a: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endParaRPr lang="sk-SK" dirty="0"/>
          </a:p>
          <a:p>
            <a:r>
              <a:rPr lang="sk-SK" dirty="0" smtClean="0"/>
              <a:t>Výber na základe: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rgbClr val="FF0000"/>
                </a:solidFill>
              </a:rPr>
              <a:t>port ID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92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PVST+</a:t>
            </a:r>
            <a:endParaRPr lang="sk-SK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" y="2297807"/>
            <a:ext cx="6015112" cy="456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74" y="1797839"/>
            <a:ext cx="3354356" cy="217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0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Konfigurácia – </a:t>
            </a:r>
            <a:r>
              <a:rPr lang="sk-SK" dirty="0" err="1" smtClean="0"/>
              <a:t>Root</a:t>
            </a:r>
            <a:r>
              <a:rPr lang="sk-SK" dirty="0" smtClean="0"/>
              <a:t> </a:t>
            </a:r>
            <a:r>
              <a:rPr lang="sk-SK" dirty="0" err="1" smtClean="0"/>
              <a:t>bridge</a:t>
            </a:r>
            <a:endParaRPr lang="sk-S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47921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9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Konfigurácia – port priorita</a:t>
            </a:r>
            <a:endParaRPr lang="sk-SK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09824"/>
            <a:ext cx="7596336" cy="163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0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Konfigurácia </a:t>
            </a:r>
            <a:r>
              <a:rPr lang="sk-SK" dirty="0" err="1" smtClean="0"/>
              <a:t>PortFast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>
              <a:latin typeface="Consolas" pitchFamily="49" charset="0"/>
              <a:cs typeface="Consolas" pitchFamily="49" charset="0"/>
            </a:endParaRPr>
          </a:p>
          <a:p>
            <a:pPr marL="118872" indent="0">
              <a:buNone/>
            </a:pPr>
            <a:r>
              <a:rPr lang="sk-SK" sz="2800" dirty="0" smtClean="0">
                <a:latin typeface="Consolas" pitchFamily="49" charset="0"/>
                <a:cs typeface="Consolas" pitchFamily="49" charset="0"/>
              </a:rPr>
              <a:t>SWITCH(</a:t>
            </a:r>
            <a:r>
              <a:rPr lang="sk-SK" sz="2800" dirty="0" err="1" smtClean="0">
                <a:latin typeface="Consolas" pitchFamily="49" charset="0"/>
                <a:cs typeface="Consolas" pitchFamily="49" charset="0"/>
              </a:rPr>
              <a:t>config</a:t>
            </a:r>
            <a:r>
              <a:rPr lang="sk-SK" sz="2800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# </a:t>
            </a:r>
            <a:r>
              <a:rPr lang="sk-SK" sz="2800" dirty="0" err="1" smtClean="0">
                <a:latin typeface="Consolas" pitchFamily="49" charset="0"/>
                <a:cs typeface="Consolas" pitchFamily="49" charset="0"/>
              </a:rPr>
              <a:t>spanning-tree</a:t>
            </a:r>
            <a:r>
              <a:rPr lang="sk-SK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800" dirty="0" err="1" smtClean="0">
                <a:latin typeface="Consolas" pitchFamily="49" charset="0"/>
                <a:cs typeface="Consolas" pitchFamily="49" charset="0"/>
              </a:rPr>
              <a:t>mode</a:t>
            </a:r>
            <a:r>
              <a:rPr lang="sk-SK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800" dirty="0" err="1" smtClean="0">
                <a:latin typeface="Consolas" pitchFamily="49" charset="0"/>
                <a:cs typeface="Consolas" pitchFamily="49" charset="0"/>
              </a:rPr>
              <a:t>pvst</a:t>
            </a:r>
            <a:endParaRPr lang="sk-SK" sz="2800" dirty="0" smtClean="0">
              <a:latin typeface="Consolas" pitchFamily="49" charset="0"/>
              <a:cs typeface="Consolas" pitchFamily="49" charset="0"/>
            </a:endParaRPr>
          </a:p>
          <a:p>
            <a:pPr marL="118872" indent="0">
              <a:buNone/>
            </a:pPr>
            <a:endParaRPr lang="sk-SK" sz="2800" dirty="0">
              <a:latin typeface="Consolas" pitchFamily="49" charset="0"/>
              <a:cs typeface="Consolas" pitchFamily="49" charset="0"/>
            </a:endParaRPr>
          </a:p>
          <a:p>
            <a:pPr marL="118872" indent="0">
              <a:buNone/>
            </a:pPr>
            <a:r>
              <a:rPr lang="sk-SK" dirty="0"/>
              <a:t>STP per VLAN</a:t>
            </a:r>
          </a:p>
          <a:p>
            <a:pPr marL="118872" indent="0">
              <a:buNone/>
            </a:pPr>
            <a:endParaRPr lang="sk-SK" sz="2800" dirty="0" smtClean="0">
              <a:latin typeface="Consolas" pitchFamily="49" charset="0"/>
              <a:cs typeface="Consolas" pitchFamily="49" charset="0"/>
            </a:endParaRPr>
          </a:p>
          <a:p>
            <a:pPr marL="118872" indent="0">
              <a:buNone/>
            </a:pPr>
            <a:r>
              <a:rPr lang="sk-SK" sz="2800" dirty="0">
                <a:latin typeface="Consolas" pitchFamily="49" charset="0"/>
                <a:cs typeface="Consolas" pitchFamily="49" charset="0"/>
              </a:rPr>
              <a:t>SWITCH(</a:t>
            </a:r>
            <a:r>
              <a:rPr lang="sk-SK" sz="2800" dirty="0" err="1">
                <a:latin typeface="Consolas" pitchFamily="49" charset="0"/>
                <a:cs typeface="Consolas" pitchFamily="49" charset="0"/>
              </a:rPr>
              <a:t>config</a:t>
            </a:r>
            <a:r>
              <a:rPr lang="sk-SK" sz="2800" dirty="0">
                <a:latin typeface="Consolas" pitchFamily="49" charset="0"/>
                <a:cs typeface="Consolas" pitchFamily="49" charset="0"/>
              </a:rPr>
              <a:t>)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# </a:t>
            </a:r>
            <a:r>
              <a:rPr lang="sk-SK" sz="2800" dirty="0" err="1">
                <a:latin typeface="Consolas" pitchFamily="49" charset="0"/>
                <a:cs typeface="Consolas" pitchFamily="49" charset="0"/>
              </a:rPr>
              <a:t>spanning-tree</a:t>
            </a:r>
            <a:r>
              <a:rPr lang="sk-SK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800" dirty="0" err="1" smtClean="0">
                <a:latin typeface="Consolas" pitchFamily="49" charset="0"/>
                <a:cs typeface="Consolas" pitchFamily="49" charset="0"/>
              </a:rPr>
              <a:t>vlan</a:t>
            </a:r>
            <a:r>
              <a:rPr lang="sk-SK" sz="2800" smtClean="0">
                <a:latin typeface="Consolas" pitchFamily="49" charset="0"/>
                <a:cs typeface="Consolas" pitchFamily="49" charset="0"/>
              </a:rPr>
              <a:t> 10</a:t>
            </a:r>
            <a:endParaRPr lang="sk-SK" sz="2800" dirty="0">
              <a:latin typeface="Consolas" pitchFamily="49" charset="0"/>
              <a:cs typeface="Consolas" pitchFamily="49" charset="0"/>
            </a:endParaRPr>
          </a:p>
          <a:p>
            <a:pPr marL="118872" indent="0">
              <a:buNone/>
            </a:pPr>
            <a:endParaRPr lang="sk-SK" sz="28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Konfigurácia PVST+</a:t>
            </a:r>
            <a:endParaRPr lang="sk-SK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3" y="2204864"/>
            <a:ext cx="7996238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2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viacnásobné linky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redudancia</a:t>
            </a:r>
            <a:endParaRPr lang="sk-SK" dirty="0" smtClean="0"/>
          </a:p>
          <a:p>
            <a:r>
              <a:rPr lang="sk-SK" dirty="0" smtClean="0"/>
              <a:t>väčšia šírka pásma – </a:t>
            </a:r>
            <a:r>
              <a:rPr lang="sk-SK" dirty="0" err="1" smtClean="0"/>
              <a:t>agregácia</a:t>
            </a:r>
            <a:r>
              <a:rPr lang="sk-SK" dirty="0" smtClean="0"/>
              <a:t> portov (</a:t>
            </a:r>
            <a:r>
              <a:rPr lang="sk-SK" dirty="0" err="1" smtClean="0"/>
              <a:t>EtherChannel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9" y="3573016"/>
            <a:ext cx="7521586" cy="306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9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Zdroj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ofici</a:t>
            </a:r>
            <a:r>
              <a:rPr lang="sk-SK" dirty="0" err="1" smtClean="0"/>
              <a:t>álne</a:t>
            </a:r>
            <a:r>
              <a:rPr lang="sk-SK" dirty="0" smtClean="0"/>
              <a:t> </a:t>
            </a:r>
            <a:r>
              <a:rPr lang="sk-SK" dirty="0" err="1" smtClean="0"/>
              <a:t>kurikulá</a:t>
            </a:r>
            <a:r>
              <a:rPr lang="sk-SK" dirty="0" smtClean="0"/>
              <a:t> k CCNA3 v4</a:t>
            </a:r>
          </a:p>
          <a:p>
            <a:endParaRPr lang="sk-SK" dirty="0"/>
          </a:p>
          <a:p>
            <a:r>
              <a:rPr lang="sk-SK" dirty="0" smtClean="0"/>
              <a:t>neprešlo jazykovou úpravou</a:t>
            </a:r>
          </a:p>
          <a:p>
            <a:r>
              <a:rPr lang="sk-SK" dirty="0" smtClean="0"/>
              <a:t>prezentácia môže obsahovať chyby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517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</a:t>
            </a:r>
            <a:r>
              <a:rPr lang="sk-SK" dirty="0" err="1" smtClean="0"/>
              <a:t>émy</a:t>
            </a:r>
            <a:r>
              <a:rPr lang="sk-SK" dirty="0" smtClean="0"/>
              <a:t> L2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hlinkClick r:id="rId2"/>
              </a:rPr>
              <a:t>broadcast</a:t>
            </a:r>
            <a:r>
              <a:rPr lang="sk-SK" dirty="0" smtClean="0">
                <a:hlinkClick r:id="rId2"/>
              </a:rPr>
              <a:t> búrka</a:t>
            </a:r>
            <a:endParaRPr lang="sk-SK" dirty="0" smtClean="0"/>
          </a:p>
          <a:p>
            <a:r>
              <a:rPr lang="sk-SK" dirty="0" smtClean="0"/>
              <a:t>mnohonásobné doručenie / problém v </a:t>
            </a:r>
            <a:r>
              <a:rPr lang="sk-SK" dirty="0" err="1" smtClean="0"/>
              <a:t>mac-address-table</a:t>
            </a:r>
            <a:r>
              <a:rPr lang="sk-SK" dirty="0" smtClean="0"/>
              <a:t> (chybná identifikácia zdroja)</a:t>
            </a:r>
            <a:endParaRPr lang="sk-SK" dirty="0"/>
          </a:p>
        </p:txBody>
      </p:sp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21088"/>
            <a:ext cx="7350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85" y="5085183"/>
            <a:ext cx="7350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108858"/>
            <a:ext cx="7350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16807"/>
            <a:ext cx="7350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5589241"/>
            <a:ext cx="576063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79" y="5589241"/>
            <a:ext cx="576063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789040"/>
            <a:ext cx="576063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39"/>
            <a:ext cx="576063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Rovná spojnica 12"/>
          <p:cNvCxnSpPr>
            <a:stCxn id="5" idx="0"/>
            <a:endCxn id="4" idx="1"/>
          </p:cNvCxnSpPr>
          <p:nvPr/>
        </p:nvCxnSpPr>
        <p:spPr>
          <a:xfrm flipV="1">
            <a:off x="2699792" y="4378251"/>
            <a:ext cx="1080120" cy="706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>
            <a:stCxn id="4" idx="2"/>
            <a:endCxn id="6" idx="0"/>
          </p:cNvCxnSpPr>
          <p:nvPr/>
        </p:nvCxnSpPr>
        <p:spPr>
          <a:xfrm>
            <a:off x="4147419" y="4535413"/>
            <a:ext cx="1512168" cy="573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>
            <a:stCxn id="6" idx="0"/>
            <a:endCxn id="7" idx="2"/>
          </p:cNvCxnSpPr>
          <p:nvPr/>
        </p:nvCxnSpPr>
        <p:spPr>
          <a:xfrm flipV="1">
            <a:off x="5659587" y="4531132"/>
            <a:ext cx="1080120" cy="577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nica 21"/>
          <p:cNvCxnSpPr>
            <a:endCxn id="6" idx="1"/>
          </p:cNvCxnSpPr>
          <p:nvPr/>
        </p:nvCxnSpPr>
        <p:spPr>
          <a:xfrm>
            <a:off x="3067298" y="5242345"/>
            <a:ext cx="2224782" cy="23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nica 23"/>
          <p:cNvCxnSpPr>
            <a:stCxn id="4" idx="3"/>
            <a:endCxn id="7" idx="1"/>
          </p:cNvCxnSpPr>
          <p:nvPr/>
        </p:nvCxnSpPr>
        <p:spPr>
          <a:xfrm flipV="1">
            <a:off x="4514925" y="4373970"/>
            <a:ext cx="1857275" cy="4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nica 25"/>
          <p:cNvCxnSpPr>
            <a:stCxn id="5" idx="1"/>
            <a:endCxn id="8" idx="3"/>
          </p:cNvCxnSpPr>
          <p:nvPr/>
        </p:nvCxnSpPr>
        <p:spPr>
          <a:xfrm flipH="1">
            <a:off x="1475656" y="5242346"/>
            <a:ext cx="856629" cy="598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nica 27"/>
          <p:cNvCxnSpPr>
            <a:stCxn id="4" idx="0"/>
            <a:endCxn id="11" idx="3"/>
          </p:cNvCxnSpPr>
          <p:nvPr/>
        </p:nvCxnSpPr>
        <p:spPr>
          <a:xfrm flipH="1" flipV="1">
            <a:off x="3491879" y="4041067"/>
            <a:ext cx="655540" cy="180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nica 29"/>
          <p:cNvCxnSpPr>
            <a:stCxn id="7" idx="0"/>
            <a:endCxn id="10" idx="1"/>
          </p:cNvCxnSpPr>
          <p:nvPr/>
        </p:nvCxnSpPr>
        <p:spPr>
          <a:xfrm flipV="1">
            <a:off x="6739707" y="4041068"/>
            <a:ext cx="1072653" cy="175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/>
          <p:cNvCxnSpPr>
            <a:stCxn id="6" idx="3"/>
            <a:endCxn id="9" idx="0"/>
          </p:cNvCxnSpPr>
          <p:nvPr/>
        </p:nvCxnSpPr>
        <p:spPr>
          <a:xfrm>
            <a:off x="6027093" y="5266021"/>
            <a:ext cx="739918" cy="323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encrypted-tbn1.gstatic.com/images?q=tbn:ANd9GcTm1FpjFLCXmSKjtZjhrQ1xXt9f-FzKupClm5w6kkZxTMa2l8l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61" y="4646120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encrypted-tbn1.gstatic.com/images?q=tbn:ANd9GcTm1FpjFLCXmSKjtZjhrQ1xXt9f-FzKupClm5w6kkZxTMa2l8l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98" y="4403232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28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viacnásobné linky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redudancia</a:t>
            </a:r>
            <a:endParaRPr lang="sk-SK" dirty="0" smtClean="0"/>
          </a:p>
          <a:p>
            <a:r>
              <a:rPr lang="sk-SK" dirty="0" smtClean="0"/>
              <a:t>väčšia šírka pásma – </a:t>
            </a:r>
            <a:r>
              <a:rPr lang="sk-SK" dirty="0" err="1" smtClean="0"/>
              <a:t>agregácia</a:t>
            </a:r>
            <a:r>
              <a:rPr lang="sk-SK" dirty="0" smtClean="0"/>
              <a:t> portov (</a:t>
            </a:r>
            <a:r>
              <a:rPr lang="sk-SK" dirty="0" err="1" smtClean="0"/>
              <a:t>EtherChannel</a:t>
            </a:r>
            <a:r>
              <a:rPr lang="sk-SK" dirty="0" smtClean="0"/>
              <a:t>)</a:t>
            </a:r>
          </a:p>
          <a:p>
            <a:r>
              <a:rPr lang="sk-SK" dirty="0" smtClean="0"/>
              <a:t>chybné zapojenie </a:t>
            </a:r>
            <a:r>
              <a:rPr lang="sk-SK" dirty="0" err="1" smtClean="0"/>
              <a:t>topológie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19884"/>
            <a:ext cx="7001054" cy="285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8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zabrániť slučkám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Spanning</a:t>
            </a:r>
            <a:r>
              <a:rPr lang="sk-SK" dirty="0" smtClean="0"/>
              <a:t> </a:t>
            </a:r>
            <a:r>
              <a:rPr lang="sk-SK" dirty="0" err="1" smtClean="0"/>
              <a:t>Tree</a:t>
            </a:r>
            <a:r>
              <a:rPr lang="sk-SK" dirty="0" smtClean="0"/>
              <a:t> </a:t>
            </a:r>
            <a:r>
              <a:rPr lang="sk-SK" dirty="0" err="1" smtClean="0"/>
              <a:t>Protocol</a:t>
            </a:r>
            <a:r>
              <a:rPr lang="sk-SK" dirty="0" smtClean="0"/>
              <a:t> (STP)</a:t>
            </a:r>
          </a:p>
          <a:p>
            <a:pPr lvl="1"/>
            <a:r>
              <a:rPr lang="sk-SK" dirty="0" smtClean="0"/>
              <a:t>založený na </a:t>
            </a:r>
            <a:r>
              <a:rPr lang="sk-SK" dirty="0" err="1" smtClean="0"/>
              <a:t>Spanning</a:t>
            </a:r>
            <a:r>
              <a:rPr lang="sk-SK" dirty="0" smtClean="0"/>
              <a:t> </a:t>
            </a:r>
            <a:r>
              <a:rPr lang="sk-SK" dirty="0" err="1" smtClean="0"/>
              <a:t>Tree</a:t>
            </a:r>
            <a:r>
              <a:rPr lang="sk-SK" dirty="0" smtClean="0"/>
              <a:t> Algoritme</a:t>
            </a:r>
          </a:p>
          <a:p>
            <a:pPr lvl="1"/>
            <a:r>
              <a:rPr lang="sk-SK" dirty="0" smtClean="0"/>
              <a:t>IEEE 802.1d, 802.1w</a:t>
            </a:r>
          </a:p>
          <a:p>
            <a:pPr lvl="1"/>
            <a:endParaRPr lang="sk-SK" dirty="0"/>
          </a:p>
          <a:p>
            <a:r>
              <a:rPr lang="sk-SK" dirty="0" smtClean="0"/>
              <a:t>vytvára virtuálnu </a:t>
            </a:r>
            <a:r>
              <a:rPr lang="sk-SK" dirty="0" err="1" smtClean="0"/>
              <a:t>topológiu</a:t>
            </a:r>
            <a:r>
              <a:rPr lang="sk-SK" dirty="0" smtClean="0"/>
              <a:t> nad existujúcou fyzickou </a:t>
            </a:r>
            <a:r>
              <a:rPr lang="sk-SK" dirty="0" err="1" smtClean="0"/>
              <a:t>topológiou</a:t>
            </a:r>
            <a:endParaRPr lang="sk-SK" dirty="0" smtClean="0"/>
          </a:p>
          <a:p>
            <a:pPr lvl="1"/>
            <a:r>
              <a:rPr lang="sk-SK" dirty="0" smtClean="0"/>
              <a:t>typ: STROM (</a:t>
            </a:r>
            <a:r>
              <a:rPr lang="sk-SK" dirty="0" err="1" smtClean="0"/>
              <a:t>invertovaný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voľba trasy: minimálna kostra grafu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430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Minimálna kostra grafu</a:t>
            </a:r>
            <a:endParaRPr lang="sk-SK" dirty="0"/>
          </a:p>
        </p:txBody>
      </p:sp>
      <p:pic>
        <p:nvPicPr>
          <p:cNvPr id="3074" name="Picture 2" descr="Graf1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62596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af19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80111"/>
            <a:ext cx="2224834" cy="116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raf14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113" y="3789040"/>
            <a:ext cx="2232248" cy="112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raf41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69" y="4525119"/>
            <a:ext cx="2232248" cy="113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raf43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425" y="5301208"/>
            <a:ext cx="2182079" cy="11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79512" y="652534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Zdroj: </a:t>
            </a:r>
            <a:r>
              <a:rPr lang="sk-SK" sz="1200" dirty="0" err="1" smtClean="0"/>
              <a:t>wikipedia</a:t>
            </a:r>
            <a:endParaRPr lang="sk-SK" sz="1200" dirty="0"/>
          </a:p>
        </p:txBody>
      </p:sp>
      <p:pic>
        <p:nvPicPr>
          <p:cNvPr id="3086" name="Picture 14" descr="https://encrypted-tbn1.gstatic.com/images?q=tbn:ANd9GcSa7SYgy5W-6tO4elMkNO_GMNa3gmnW8aa_9_m3S3Yoaim4_R50Y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22860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úbor:StromAL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26" y="1946064"/>
            <a:ext cx="3229770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0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Stromová štruktúra L2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musí existovať koreň stromu</a:t>
            </a:r>
          </a:p>
          <a:p>
            <a:r>
              <a:rPr lang="sk-SK" dirty="0" smtClean="0"/>
              <a:t>musí vzniknúť spojenie (bez slučky) ku každému uzlu (prepínaču)</a:t>
            </a:r>
            <a:endParaRPr lang="sk-SK" dirty="0"/>
          </a:p>
        </p:txBody>
      </p:sp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733" y="3789040"/>
            <a:ext cx="7350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81128"/>
            <a:ext cx="7350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533" y="4581128"/>
            <a:ext cx="7350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17232"/>
            <a:ext cx="7350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17231"/>
            <a:ext cx="7350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84" y="5517230"/>
            <a:ext cx="7350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Rovná spojnica 10"/>
          <p:cNvCxnSpPr>
            <a:stCxn id="5" idx="0"/>
            <a:endCxn id="4" idx="2"/>
          </p:cNvCxnSpPr>
          <p:nvPr/>
        </p:nvCxnSpPr>
        <p:spPr>
          <a:xfrm flipV="1">
            <a:off x="2275211" y="4103365"/>
            <a:ext cx="1108029" cy="47776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Rovná spojnica 12"/>
          <p:cNvCxnSpPr>
            <a:endCxn id="6" idx="0"/>
          </p:cNvCxnSpPr>
          <p:nvPr/>
        </p:nvCxnSpPr>
        <p:spPr>
          <a:xfrm>
            <a:off x="3426400" y="4103365"/>
            <a:ext cx="700640" cy="47776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Rovná spojnica 14"/>
          <p:cNvCxnSpPr>
            <a:stCxn id="5" idx="2"/>
            <a:endCxn id="7" idx="0"/>
          </p:cNvCxnSpPr>
          <p:nvPr/>
        </p:nvCxnSpPr>
        <p:spPr>
          <a:xfrm flipH="1">
            <a:off x="1267099" y="4895453"/>
            <a:ext cx="1008112" cy="62177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Rovná spojnica 16"/>
          <p:cNvCxnSpPr>
            <a:stCxn id="5" idx="2"/>
            <a:endCxn id="8" idx="0"/>
          </p:cNvCxnSpPr>
          <p:nvPr/>
        </p:nvCxnSpPr>
        <p:spPr>
          <a:xfrm>
            <a:off x="2275211" y="4895453"/>
            <a:ext cx="504056" cy="62177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Rovná spojnica 18"/>
          <p:cNvCxnSpPr>
            <a:stCxn id="6" idx="2"/>
            <a:endCxn id="9" idx="0"/>
          </p:cNvCxnSpPr>
          <p:nvPr/>
        </p:nvCxnSpPr>
        <p:spPr>
          <a:xfrm>
            <a:off x="4127040" y="4895453"/>
            <a:ext cx="450551" cy="62177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Rovná spojnica 20"/>
          <p:cNvCxnSpPr>
            <a:stCxn id="5" idx="2"/>
            <a:endCxn id="9" idx="1"/>
          </p:cNvCxnSpPr>
          <p:nvPr/>
        </p:nvCxnSpPr>
        <p:spPr>
          <a:xfrm>
            <a:off x="2275211" y="4895453"/>
            <a:ext cx="1934873" cy="778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kTextu 23"/>
          <p:cNvSpPr txBox="1"/>
          <p:nvPr/>
        </p:nvSpPr>
        <p:spPr>
          <a:xfrm>
            <a:off x="3923928" y="3734033"/>
            <a:ext cx="318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koreň stromu – </a:t>
            </a:r>
            <a:r>
              <a:rPr lang="sk-SK" b="1" dirty="0" smtClean="0"/>
              <a:t>ROOT BRIDGE</a:t>
            </a:r>
            <a:endParaRPr lang="sk-SK" b="1" dirty="0"/>
          </a:p>
        </p:txBody>
      </p:sp>
      <p:cxnSp>
        <p:nvCxnSpPr>
          <p:cNvPr id="30" name="Rovná spojnica 29"/>
          <p:cNvCxnSpPr>
            <a:stCxn id="7" idx="3"/>
            <a:endCxn id="8" idx="1"/>
          </p:cNvCxnSpPr>
          <p:nvPr/>
        </p:nvCxnSpPr>
        <p:spPr>
          <a:xfrm flipV="1">
            <a:off x="1634605" y="5674394"/>
            <a:ext cx="77715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/>
          <p:cNvCxnSpPr>
            <a:stCxn id="6" idx="2"/>
            <a:endCxn id="8" idx="0"/>
          </p:cNvCxnSpPr>
          <p:nvPr/>
        </p:nvCxnSpPr>
        <p:spPr>
          <a:xfrm flipH="1">
            <a:off x="2779267" y="4895453"/>
            <a:ext cx="1347773" cy="621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5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Ohodnotenie liniek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56218"/>
            <a:ext cx="594936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2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367</TotalTime>
  <Words>683</Words>
  <Application>Microsoft Office PowerPoint</Application>
  <PresentationFormat>Prezentácia na obrazovke (4:3)</PresentationFormat>
  <Paragraphs>177</Paragraphs>
  <Slides>30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1" baseType="lpstr">
      <vt:lpstr>Module</vt:lpstr>
      <vt:lpstr>Spanning Tree Protocol (STP)</vt:lpstr>
      <vt:lpstr>Obsah prezentácie</vt:lpstr>
      <vt:lpstr>Prečo viacnásobné linky</vt:lpstr>
      <vt:lpstr>Problémy L2</vt:lpstr>
      <vt:lpstr>Prečo viacnásobné linky</vt:lpstr>
      <vt:lpstr>Ako zabrániť slučkám</vt:lpstr>
      <vt:lpstr>Minimálna kostra grafu</vt:lpstr>
      <vt:lpstr>Stromová štruktúra L2</vt:lpstr>
      <vt:lpstr>Ohodnotenie liniek</vt:lpstr>
      <vt:lpstr>Identifikácia uzlov v topológií</vt:lpstr>
      <vt:lpstr>Voľba ROOT BRIDGE</vt:lpstr>
      <vt:lpstr>Root bridge – MAC adresa</vt:lpstr>
      <vt:lpstr>Root bridge - priorita</vt:lpstr>
      <vt:lpstr>Typy správ v STP</vt:lpstr>
      <vt:lpstr>Stav portov v STP</vt:lpstr>
      <vt:lpstr>Typy portov</vt:lpstr>
      <vt:lpstr>Typy portov</vt:lpstr>
      <vt:lpstr>Typy portov</vt:lpstr>
      <vt:lpstr>Výber cesty</vt:lpstr>
      <vt:lpstr>Proces STP</vt:lpstr>
      <vt:lpstr>Port ID</vt:lpstr>
      <vt:lpstr>BPDU timers</vt:lpstr>
      <vt:lpstr>Rôzne implementácie STP</vt:lpstr>
      <vt:lpstr>STP load balancing</vt:lpstr>
      <vt:lpstr>PVST+</vt:lpstr>
      <vt:lpstr>Konfigurácia – Root bridge</vt:lpstr>
      <vt:lpstr>Konfigurácia – port priorita</vt:lpstr>
      <vt:lpstr>Konfigurácia PortFast</vt:lpstr>
      <vt:lpstr>Konfigurácia PVST+</vt:lpstr>
      <vt:lpstr>Zdroj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</dc:creator>
  <cp:lastModifiedBy>mwork</cp:lastModifiedBy>
  <cp:revision>186</cp:revision>
  <dcterms:created xsi:type="dcterms:W3CDTF">2010-10-22T08:10:38Z</dcterms:created>
  <dcterms:modified xsi:type="dcterms:W3CDTF">2012-10-18T10:24:56Z</dcterms:modified>
</cp:coreProperties>
</file>