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6" r:id="rId2"/>
    <p:sldId id="258" r:id="rId3"/>
    <p:sldId id="257" r:id="rId4"/>
    <p:sldId id="259" r:id="rId5"/>
    <p:sldId id="260" r:id="rId6"/>
    <p:sldId id="261" r:id="rId7"/>
    <p:sldId id="262" r:id="rId8"/>
    <p:sldId id="263" r:id="rId9"/>
    <p:sldId id="264" r:id="rId10"/>
    <p:sldId id="266" r:id="rId11"/>
    <p:sldId id="267" r:id="rId12"/>
    <p:sldId id="268" r:id="rId13"/>
    <p:sldId id="269" r:id="rId14"/>
    <p:sldId id="265"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4676"/>
  </p:normalViewPr>
  <p:slideViewPr>
    <p:cSldViewPr snapToGrid="0" snapToObjects="1">
      <p:cViewPr varScale="1">
        <p:scale>
          <a:sx n="112" d="100"/>
          <a:sy n="112" d="100"/>
        </p:scale>
        <p:origin x="576"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 Id="rId2"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D0F19C-A6C2-7648-B574-352A38C609AC}" type="datetimeFigureOut">
              <a:rPr lang="en-US" smtClean="0"/>
              <a:t>5/12/16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F1A30-C6DB-BA4D-ABFF-67A882C37942}" type="slidenum">
              <a:rPr lang="en-US" smtClean="0"/>
              <a:t>‹#›</a:t>
            </a:fld>
            <a:endParaRPr lang="en-US"/>
          </a:p>
        </p:txBody>
      </p:sp>
    </p:spTree>
    <p:extLst>
      <p:ext uri="{BB962C8B-B14F-4D97-AF65-F5344CB8AC3E}">
        <p14:creationId xmlns:p14="http://schemas.microsoft.com/office/powerpoint/2010/main" val="1079971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875A26-14B7-7D4C-8C2C-B2B0CD2A6CC4}" type="slidenum">
              <a:rPr lang="sk-SK" altLang="en-US"/>
              <a:pPr/>
              <a:t>2</a:t>
            </a:fld>
            <a:endParaRPr lang="sk-SK" altLang="en-US"/>
          </a:p>
        </p:txBody>
      </p:sp>
      <p:sp>
        <p:nvSpPr>
          <p:cNvPr id="234498" name="Rectangle 2"/>
          <p:cNvSpPr>
            <a:spLocks noRot="1" noChangeArrowheads="1" noTextEdit="1"/>
          </p:cNvSpPr>
          <p:nvPr>
            <p:ph type="sldImg"/>
          </p:nvPr>
        </p:nvSpPr>
        <p:spPr>
          <a:xfrm>
            <a:off x="139700" y="766763"/>
            <a:ext cx="6823075" cy="3838575"/>
          </a:xfrm>
          <a:ln/>
        </p:spPr>
      </p:sp>
      <p:sp>
        <p:nvSpPr>
          <p:cNvPr id="234499" name="Rectangle 3"/>
          <p:cNvSpPr>
            <a:spLocks noGrp="1" noChangeArrowheads="1"/>
          </p:cNvSpPr>
          <p:nvPr>
            <p:ph type="body" idx="1"/>
          </p:nvPr>
        </p:nvSpPr>
        <p:spPr>
          <a:xfrm>
            <a:off x="711200" y="4860925"/>
            <a:ext cx="5678488" cy="4606925"/>
          </a:xfrm>
        </p:spPr>
        <p:txBody>
          <a:bodyPr/>
          <a:lstStyle/>
          <a:p>
            <a:endParaRPr lang="en-US" altLang="en-US"/>
          </a:p>
        </p:txBody>
      </p:sp>
    </p:spTree>
    <p:extLst>
      <p:ext uri="{BB962C8B-B14F-4D97-AF65-F5344CB8AC3E}">
        <p14:creationId xmlns:p14="http://schemas.microsoft.com/office/powerpoint/2010/main" val="268213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98A7745-F120-B749-8768-481883506251}" type="slidenum">
              <a:rPr lang="en-US" altLang="en-US"/>
              <a:pPr eaLnBrk="1" hangingPunct="1"/>
              <a:t>12</a:t>
            </a:fld>
            <a:endParaRPr lang="en-US" altLang="en-US"/>
          </a:p>
        </p:txBody>
      </p:sp>
      <p:sp>
        <p:nvSpPr>
          <p:cNvPr id="54275" name="Rectangle 2"/>
          <p:cNvSpPr>
            <a:spLocks noRot="1" noChangeArrowheads="1" noTextEdit="1"/>
          </p:cNvSpPr>
          <p:nvPr>
            <p:ph type="sldImg"/>
          </p:nvPr>
        </p:nvSpPr>
        <p:spPr>
          <a:ln/>
        </p:spPr>
      </p:sp>
      <p:sp>
        <p:nvSpPr>
          <p:cNvPr id="5427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1947696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1E0C95C-98AA-8B46-B762-FE306B541AA8}" type="slidenum">
              <a:rPr lang="en-US" altLang="en-US"/>
              <a:pPr eaLnBrk="1" hangingPunct="1"/>
              <a:t>13</a:t>
            </a:fld>
            <a:endParaRPr lang="en-US" altLang="en-US"/>
          </a:p>
        </p:txBody>
      </p:sp>
      <p:sp>
        <p:nvSpPr>
          <p:cNvPr id="55299" name="Rectangle 2"/>
          <p:cNvSpPr>
            <a:spLocks noRot="1" noChangeArrowheads="1" noTextEdit="1"/>
          </p:cNvSpPr>
          <p:nvPr>
            <p:ph type="sldImg"/>
          </p:nvPr>
        </p:nvSpPr>
        <p:spPr>
          <a:ln/>
        </p:spPr>
      </p:sp>
      <p:sp>
        <p:nvSpPr>
          <p:cNvPr id="5530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9282873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5B56670-ACEF-DF4F-8F14-5E9D37A7F2C6}" type="slidenum">
              <a:rPr lang="en-US" altLang="en-US"/>
              <a:pPr eaLnBrk="1" hangingPunct="1"/>
              <a:t>14</a:t>
            </a:fld>
            <a:endParaRPr lang="en-US" altLang="en-US"/>
          </a:p>
        </p:txBody>
      </p:sp>
      <p:sp>
        <p:nvSpPr>
          <p:cNvPr id="46083" name="Rectangle 2"/>
          <p:cNvSpPr>
            <a:spLocks noRot="1" noChangeArrowheads="1" noTextEdit="1"/>
          </p:cNvSpPr>
          <p:nvPr>
            <p:ph type="sldImg"/>
          </p:nvPr>
        </p:nvSpPr>
        <p:spPr>
          <a:ln/>
        </p:spPr>
      </p:sp>
      <p:sp>
        <p:nvSpPr>
          <p:cNvPr id="4608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6884476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850DF2-81AB-5440-884D-2B644829F865}" type="slidenum">
              <a:rPr lang="en-US" altLang="en-US"/>
              <a:pPr eaLnBrk="1" hangingPunct="1"/>
              <a:t>15</a:t>
            </a:fld>
            <a:endParaRPr lang="en-US" altLang="en-US"/>
          </a:p>
        </p:txBody>
      </p:sp>
      <p:sp>
        <p:nvSpPr>
          <p:cNvPr id="47107" name="Rectangle 2"/>
          <p:cNvSpPr>
            <a:spLocks noRot="1" noChangeArrowheads="1" noTextEdit="1"/>
          </p:cNvSpPr>
          <p:nvPr>
            <p:ph type="sldImg"/>
          </p:nvPr>
        </p:nvSpPr>
        <p:spPr>
          <a:ln/>
        </p:spPr>
      </p:sp>
      <p:sp>
        <p:nvSpPr>
          <p:cNvPr id="4710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68446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47DE6D0-4919-F942-AED0-26ABEDB76989}" type="slidenum">
              <a:rPr lang="en-US" altLang="en-US"/>
              <a:pPr eaLnBrk="1" hangingPunct="1"/>
              <a:t>16</a:t>
            </a:fld>
            <a:endParaRPr lang="en-US" altLang="en-US"/>
          </a:p>
        </p:txBody>
      </p:sp>
      <p:sp>
        <p:nvSpPr>
          <p:cNvPr id="48131" name="Rectangle 2"/>
          <p:cNvSpPr>
            <a:spLocks noRot="1" noChangeArrowheads="1" noTextEdit="1"/>
          </p:cNvSpPr>
          <p:nvPr>
            <p:ph type="sldImg"/>
          </p:nvPr>
        </p:nvSpPr>
        <p:spPr>
          <a:ln/>
        </p:spPr>
      </p:sp>
      <p:sp>
        <p:nvSpPr>
          <p:cNvPr id="4813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20172131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9643703-7EFD-6749-879F-B20D03F01654}" type="slidenum">
              <a:rPr lang="en-US" altLang="en-US"/>
              <a:pPr eaLnBrk="1" hangingPunct="1"/>
              <a:t>17</a:t>
            </a:fld>
            <a:endParaRPr lang="en-US" altLang="en-US"/>
          </a:p>
        </p:txBody>
      </p:sp>
      <p:sp>
        <p:nvSpPr>
          <p:cNvPr id="49155" name="Rectangle 2"/>
          <p:cNvSpPr>
            <a:spLocks noRot="1" noChangeArrowheads="1" noTextEdit="1"/>
          </p:cNvSpPr>
          <p:nvPr>
            <p:ph type="sldImg"/>
          </p:nvPr>
        </p:nvSpPr>
        <p:spPr>
          <a:ln/>
        </p:spPr>
      </p:sp>
      <p:sp>
        <p:nvSpPr>
          <p:cNvPr id="4915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1479909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8E4E4E9-CFC5-7644-BC54-B81F4A7D642D}" type="slidenum">
              <a:rPr lang="en-US" altLang="en-US"/>
              <a:pPr eaLnBrk="1" hangingPunct="1"/>
              <a:t>18</a:t>
            </a:fld>
            <a:endParaRPr lang="en-US" altLang="en-US"/>
          </a:p>
        </p:txBody>
      </p:sp>
      <p:sp>
        <p:nvSpPr>
          <p:cNvPr id="50179" name="Rectangle 2"/>
          <p:cNvSpPr>
            <a:spLocks noRot="1" noChangeArrowheads="1" noTextEdit="1"/>
          </p:cNvSpPr>
          <p:nvPr>
            <p:ph type="sldImg"/>
          </p:nvPr>
        </p:nvSpPr>
        <p:spPr>
          <a:ln/>
        </p:spPr>
      </p:sp>
      <p:sp>
        <p:nvSpPr>
          <p:cNvPr id="5018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151100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290D6DE-B88B-864B-843D-42C83834F7C1}" type="slidenum">
              <a:rPr lang="en-US" altLang="en-US"/>
              <a:pPr eaLnBrk="1" hangingPunct="1"/>
              <a:t>19</a:t>
            </a:fld>
            <a:endParaRPr lang="en-US" altLang="en-US"/>
          </a:p>
        </p:txBody>
      </p:sp>
      <p:sp>
        <p:nvSpPr>
          <p:cNvPr id="56323" name="Rectangle 2"/>
          <p:cNvSpPr>
            <a:spLocks noRot="1" noChangeArrowheads="1" noTextEdit="1"/>
          </p:cNvSpPr>
          <p:nvPr>
            <p:ph type="sldImg"/>
          </p:nvPr>
        </p:nvSpPr>
        <p:spPr>
          <a:ln/>
        </p:spPr>
      </p:sp>
      <p:sp>
        <p:nvSpPr>
          <p:cNvPr id="5632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21288303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B90C9DF-71E7-6849-9334-567242FEECAC}" type="slidenum">
              <a:rPr lang="sk-SK" altLang="en-US"/>
              <a:pPr eaLnBrk="1" hangingPunct="1"/>
              <a:t>20</a:t>
            </a:fld>
            <a:endParaRPr lang="sk-SK" altLang="en-US"/>
          </a:p>
        </p:txBody>
      </p:sp>
      <p:sp>
        <p:nvSpPr>
          <p:cNvPr id="58371" name="Rectangle 2"/>
          <p:cNvSpPr>
            <a:spLocks noRot="1" noChangeArrowheads="1" noTextEdit="1"/>
          </p:cNvSpPr>
          <p:nvPr>
            <p:ph type="sldImg"/>
          </p:nvPr>
        </p:nvSpPr>
        <p:spPr>
          <a:ln/>
        </p:spPr>
      </p:sp>
      <p:sp>
        <p:nvSpPr>
          <p:cNvPr id="5837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en-US" altLang="en-US"/>
          </a:p>
        </p:txBody>
      </p:sp>
    </p:spTree>
    <p:extLst>
      <p:ext uri="{BB962C8B-B14F-4D97-AF65-F5344CB8AC3E}">
        <p14:creationId xmlns:p14="http://schemas.microsoft.com/office/powerpoint/2010/main" val="9795438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952A6C11-C78F-AA44-9702-BC1048931B53}" type="slidenum">
              <a:rPr lang="en-US" altLang="en-US"/>
              <a:pPr eaLnBrk="1" hangingPunct="1"/>
              <a:t>21</a:t>
            </a:fld>
            <a:endParaRPr lang="en-US" altLang="en-US"/>
          </a:p>
        </p:txBody>
      </p:sp>
      <p:sp>
        <p:nvSpPr>
          <p:cNvPr id="60419" name="Rectangle 2"/>
          <p:cNvSpPr>
            <a:spLocks noRot="1" noChangeArrowheads="1" noTextEdit="1"/>
          </p:cNvSpPr>
          <p:nvPr>
            <p:ph type="sldImg"/>
          </p:nvPr>
        </p:nvSpPr>
        <p:spPr>
          <a:ln/>
        </p:spPr>
      </p:sp>
      <p:sp>
        <p:nvSpPr>
          <p:cNvPr id="6042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1646551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780C03-E710-324F-A79E-79DCD1F67CE3}" type="slidenum">
              <a:rPr lang="sk-SK" altLang="en-US"/>
              <a:pPr/>
              <a:t>4</a:t>
            </a:fld>
            <a:endParaRPr lang="sk-SK" altLang="en-US"/>
          </a:p>
        </p:txBody>
      </p:sp>
      <p:sp>
        <p:nvSpPr>
          <p:cNvPr id="207874" name="Rectangle 2"/>
          <p:cNvSpPr>
            <a:spLocks noRot="1" noChangeArrowheads="1" noTextEdit="1"/>
          </p:cNvSpPr>
          <p:nvPr>
            <p:ph type="sldImg"/>
          </p:nvPr>
        </p:nvSpPr>
        <p:spPr>
          <a:xfrm>
            <a:off x="139700" y="768350"/>
            <a:ext cx="6819900" cy="3836988"/>
          </a:xfrm>
          <a:ln/>
        </p:spPr>
      </p:sp>
      <p:sp>
        <p:nvSpPr>
          <p:cNvPr id="20787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4847740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3B43733-03BF-6546-BD96-F3280ED8592C}" type="slidenum">
              <a:rPr lang="en-US" altLang="en-US"/>
              <a:pPr eaLnBrk="1" hangingPunct="1"/>
              <a:t>23</a:t>
            </a:fld>
            <a:endParaRPr lang="en-US" altLang="en-US"/>
          </a:p>
        </p:txBody>
      </p:sp>
      <p:sp>
        <p:nvSpPr>
          <p:cNvPr id="61443" name="Rectangle 2"/>
          <p:cNvSpPr>
            <a:spLocks noRot="1" noChangeArrowheads="1" noTextEdit="1"/>
          </p:cNvSpPr>
          <p:nvPr>
            <p:ph type="sldImg"/>
          </p:nvPr>
        </p:nvSpPr>
        <p:spPr>
          <a:ln/>
        </p:spPr>
      </p:sp>
      <p:sp>
        <p:nvSpPr>
          <p:cNvPr id="61444"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8523798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EE1B812-7484-5D43-BFE5-93B631295D8E}" type="slidenum">
              <a:rPr lang="en-US" altLang="en-US"/>
              <a:pPr eaLnBrk="1" hangingPunct="1"/>
              <a:t>24</a:t>
            </a:fld>
            <a:endParaRPr lang="en-US" altLang="en-US"/>
          </a:p>
        </p:txBody>
      </p:sp>
      <p:sp>
        <p:nvSpPr>
          <p:cNvPr id="62467" name="Rectangle 2"/>
          <p:cNvSpPr>
            <a:spLocks noRot="1" noChangeArrowheads="1" noTextEdit="1"/>
          </p:cNvSpPr>
          <p:nvPr>
            <p:ph type="sldImg"/>
          </p:nvPr>
        </p:nvSpPr>
        <p:spPr>
          <a:ln/>
        </p:spPr>
      </p:sp>
      <p:sp>
        <p:nvSpPr>
          <p:cNvPr id="6246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782779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07C2940-C2F4-C642-A89D-945A8F8CAA96}" type="slidenum">
              <a:rPr lang="en-US" altLang="en-US"/>
              <a:pPr eaLnBrk="1" hangingPunct="1"/>
              <a:t>25</a:t>
            </a:fld>
            <a:endParaRPr lang="en-US" altLang="en-US"/>
          </a:p>
        </p:txBody>
      </p:sp>
      <p:sp>
        <p:nvSpPr>
          <p:cNvPr id="63491" name="Rectangle 2"/>
          <p:cNvSpPr>
            <a:spLocks noRot="1" noChangeArrowheads="1" noTextEdit="1"/>
          </p:cNvSpPr>
          <p:nvPr>
            <p:ph type="sldImg"/>
          </p:nvPr>
        </p:nvSpPr>
        <p:spPr>
          <a:ln/>
        </p:spPr>
      </p:sp>
      <p:sp>
        <p:nvSpPr>
          <p:cNvPr id="63492"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42385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576719F-EC0C-8D4F-935D-DA2BD6961B09}" type="slidenum">
              <a:rPr lang="en-US" altLang="en-US"/>
              <a:pPr eaLnBrk="1" hangingPunct="1"/>
              <a:t>26</a:t>
            </a:fld>
            <a:endParaRPr lang="en-US" altLang="en-US"/>
          </a:p>
        </p:txBody>
      </p:sp>
      <p:sp>
        <p:nvSpPr>
          <p:cNvPr id="64515" name="Rectangle 2"/>
          <p:cNvSpPr>
            <a:spLocks noRot="1" noChangeArrowheads="1" noTextEdit="1"/>
          </p:cNvSpPr>
          <p:nvPr>
            <p:ph type="sldImg"/>
          </p:nvPr>
        </p:nvSpPr>
        <p:spPr>
          <a:ln/>
        </p:spPr>
      </p:sp>
      <p:sp>
        <p:nvSpPr>
          <p:cNvPr id="64516"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17186672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8D03A76-AE89-8543-B77D-88FB16C7F748}" type="slidenum">
              <a:rPr lang="en-US" altLang="en-US"/>
              <a:pPr eaLnBrk="1" hangingPunct="1"/>
              <a:t>27</a:t>
            </a:fld>
            <a:endParaRPr lang="en-US" altLang="en-US"/>
          </a:p>
        </p:txBody>
      </p:sp>
      <p:sp>
        <p:nvSpPr>
          <p:cNvPr id="65539" name="Rectangle 2"/>
          <p:cNvSpPr>
            <a:spLocks noRot="1" noChangeArrowheads="1" noTextEdit="1"/>
          </p:cNvSpPr>
          <p:nvPr>
            <p:ph type="sldImg"/>
          </p:nvPr>
        </p:nvSpPr>
        <p:spPr>
          <a:ln/>
        </p:spPr>
      </p:sp>
      <p:sp>
        <p:nvSpPr>
          <p:cNvPr id="65540"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597754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1F7AB-C077-6E40-8AC9-7AD96FDF9019}" type="slidenum">
              <a:rPr lang="sk-SK" altLang="en-US"/>
              <a:pPr/>
              <a:t>5</a:t>
            </a:fld>
            <a:endParaRPr lang="sk-SK" altLang="en-US"/>
          </a:p>
        </p:txBody>
      </p:sp>
      <p:sp>
        <p:nvSpPr>
          <p:cNvPr id="164866" name="Rectangle 2"/>
          <p:cNvSpPr>
            <a:spLocks noRot="1" noChangeArrowheads="1" noTextEdit="1"/>
          </p:cNvSpPr>
          <p:nvPr>
            <p:ph type="sldImg"/>
          </p:nvPr>
        </p:nvSpPr>
        <p:spPr>
          <a:xfrm>
            <a:off x="139700" y="768350"/>
            <a:ext cx="6819900" cy="3836988"/>
          </a:xfrm>
          <a:ln/>
        </p:spPr>
      </p:sp>
      <p:sp>
        <p:nvSpPr>
          <p:cNvPr id="16486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501189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E3E775-E95E-E24D-9B81-D132F5CCE86A}" type="slidenum">
              <a:rPr lang="sk-SK" altLang="en-US"/>
              <a:pPr/>
              <a:t>6</a:t>
            </a:fld>
            <a:endParaRPr lang="sk-SK" altLang="en-US"/>
          </a:p>
        </p:txBody>
      </p:sp>
      <p:sp>
        <p:nvSpPr>
          <p:cNvPr id="59394" name="Rectangle 2"/>
          <p:cNvSpPr>
            <a:spLocks noRot="1" noChangeArrowheads="1" noTextEdit="1"/>
          </p:cNvSpPr>
          <p:nvPr>
            <p:ph type="sldImg"/>
          </p:nvPr>
        </p:nvSpPr>
        <p:spPr>
          <a:xfrm>
            <a:off x="139700" y="768350"/>
            <a:ext cx="6819900" cy="3836988"/>
          </a:xfrm>
          <a:ln/>
        </p:spPr>
      </p:sp>
      <p:sp>
        <p:nvSpPr>
          <p:cNvPr id="593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30202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D6BB30-1E38-0044-9728-DB4AF5B59159}" type="slidenum">
              <a:rPr lang="sk-SK" altLang="en-US"/>
              <a:pPr/>
              <a:t>7</a:t>
            </a:fld>
            <a:endParaRPr lang="sk-SK" altLang="en-US"/>
          </a:p>
        </p:txBody>
      </p:sp>
      <p:sp>
        <p:nvSpPr>
          <p:cNvPr id="209922" name="Rectangle 2"/>
          <p:cNvSpPr>
            <a:spLocks noRot="1" noChangeArrowheads="1" noTextEdit="1"/>
          </p:cNvSpPr>
          <p:nvPr>
            <p:ph type="sldImg"/>
          </p:nvPr>
        </p:nvSpPr>
        <p:spPr>
          <a:xfrm>
            <a:off x="139700" y="768350"/>
            <a:ext cx="6819900" cy="3836988"/>
          </a:xfrm>
          <a:ln/>
        </p:spPr>
      </p:sp>
      <p:sp>
        <p:nvSpPr>
          <p:cNvPr id="2099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348050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8CE85E-4E56-7749-BB88-2B43FB413E9F}" type="slidenum">
              <a:rPr lang="sk-SK" altLang="en-US"/>
              <a:pPr/>
              <a:t>8</a:t>
            </a:fld>
            <a:endParaRPr lang="sk-SK" altLang="en-US"/>
          </a:p>
        </p:txBody>
      </p:sp>
      <p:sp>
        <p:nvSpPr>
          <p:cNvPr id="211970" name="Rectangle 2"/>
          <p:cNvSpPr>
            <a:spLocks noRot="1" noChangeArrowheads="1" noTextEdit="1"/>
          </p:cNvSpPr>
          <p:nvPr>
            <p:ph type="sldImg"/>
          </p:nvPr>
        </p:nvSpPr>
        <p:spPr>
          <a:xfrm>
            <a:off x="139700" y="768350"/>
            <a:ext cx="6819900" cy="3836988"/>
          </a:xfrm>
          <a:ln/>
        </p:spPr>
      </p:sp>
      <p:sp>
        <p:nvSpPr>
          <p:cNvPr id="21197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919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598EB4-B424-7347-800F-550233C67659}" type="slidenum">
              <a:rPr lang="sk-SK" altLang="en-US"/>
              <a:pPr/>
              <a:t>9</a:t>
            </a:fld>
            <a:endParaRPr lang="sk-SK" altLang="en-US"/>
          </a:p>
        </p:txBody>
      </p:sp>
      <p:sp>
        <p:nvSpPr>
          <p:cNvPr id="166914" name="Rectangle 2"/>
          <p:cNvSpPr>
            <a:spLocks noRot="1" noChangeArrowheads="1" noTextEdit="1"/>
          </p:cNvSpPr>
          <p:nvPr>
            <p:ph type="sldImg"/>
          </p:nvPr>
        </p:nvSpPr>
        <p:spPr>
          <a:xfrm>
            <a:off x="139700" y="768350"/>
            <a:ext cx="6819900" cy="3836988"/>
          </a:xfrm>
          <a:ln/>
        </p:spPr>
      </p:sp>
      <p:sp>
        <p:nvSpPr>
          <p:cNvPr id="16691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7257287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72A8FFF-07A7-DA42-B272-06C924098B8A}" type="slidenum">
              <a:rPr lang="en-US" altLang="en-US"/>
              <a:pPr eaLnBrk="1" hangingPunct="1"/>
              <a:t>10</a:t>
            </a:fld>
            <a:endParaRPr lang="en-US" altLang="en-US"/>
          </a:p>
        </p:txBody>
      </p:sp>
      <p:sp>
        <p:nvSpPr>
          <p:cNvPr id="52227" name="Rectangle 2"/>
          <p:cNvSpPr>
            <a:spLocks noRot="1" noChangeArrowheads="1" noTextEdit="1"/>
          </p:cNvSpPr>
          <p:nvPr>
            <p:ph type="sldImg"/>
          </p:nvPr>
        </p:nvSpPr>
        <p:spPr>
          <a:ln/>
        </p:spPr>
      </p:sp>
      <p:sp>
        <p:nvSpPr>
          <p:cNvPr id="52228" name="Rectangle 3"/>
          <p:cNvSpPr>
            <a:spLocks noGrp="1" noChangeArrowheads="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endParaRPr lang="sk-SK" altLang="en-US"/>
          </a:p>
        </p:txBody>
      </p:sp>
    </p:spTree>
    <p:extLst>
      <p:ext uri="{BB962C8B-B14F-4D97-AF65-F5344CB8AC3E}">
        <p14:creationId xmlns:p14="http://schemas.microsoft.com/office/powerpoint/2010/main" val="117095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D8529F7-EE84-8947-9132-687255FB451C}" type="slidenum">
              <a:rPr lang="sk-SK" altLang="en-US">
                <a:latin typeface="Tele-GroteskEERegular" charset="0"/>
              </a:rPr>
              <a:pPr eaLnBrk="1" hangingPunct="1"/>
              <a:t>11</a:t>
            </a:fld>
            <a:endParaRPr lang="sk-SK" altLang="en-US">
              <a:latin typeface="Tele-GroteskEERegular" charset="0"/>
            </a:endParaRPr>
          </a:p>
        </p:txBody>
      </p:sp>
      <p:sp>
        <p:nvSpPr>
          <p:cNvPr id="53251" name="Rectangle 2"/>
          <p:cNvSpPr>
            <a:spLocks noGrp="1" noRot="1" noChangeArrowheads="1" noTextEdit="1"/>
          </p:cNvSpPr>
          <p:nvPr>
            <p:ph type="sldImg"/>
          </p:nvPr>
        </p:nvSpPr>
        <p:spPr>
          <a:xfrm>
            <a:off x="382588" y="687388"/>
            <a:ext cx="6096000" cy="3429000"/>
          </a:xfrm>
          <a:ln/>
        </p:spPr>
      </p:sp>
      <p:sp>
        <p:nvSpPr>
          <p:cNvPr id="53252" name="Rectangle 3"/>
          <p:cNvSpPr>
            <a:spLocks noGrp="1" noChangeArrowheads="1"/>
          </p:cNvSpPr>
          <p:nvPr>
            <p:ph type="body" idx="1"/>
          </p:nvPr>
        </p:nvSpPr>
        <p:spPr>
          <a:xfrm>
            <a:off x="915988" y="4341813"/>
            <a:ext cx="50260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228600" indent="-228600" eaLnBrk="1" hangingPunct="1">
              <a:spcBef>
                <a:spcPct val="0"/>
              </a:spcBef>
            </a:pPr>
            <a:r>
              <a:rPr lang="en-US" altLang="en-US" sz="1000"/>
              <a:t>This slide shows a single network topology using IMS. A call originating from a SIP User Agent in the IMS network may go to another SIP UA or egress to the PSTN.</a:t>
            </a:r>
          </a:p>
          <a:p>
            <a:pPr marL="228600" indent="-228600" eaLnBrk="1" hangingPunct="1">
              <a:spcBef>
                <a:spcPct val="0"/>
              </a:spcBef>
              <a:buFontTx/>
              <a:buChar char="•"/>
            </a:pPr>
            <a:r>
              <a:rPr lang="en-US" altLang="en-US" sz="1000"/>
              <a:t>The HSS contains all of the subscriber information. In the wireless network it is the evolution of the HLR. In the wireline network it is the equivalent of  customer records provisioned on switches.</a:t>
            </a:r>
          </a:p>
          <a:p>
            <a:pPr marL="228600" indent="-228600" eaLnBrk="1" hangingPunct="1">
              <a:spcBef>
                <a:spcPct val="0"/>
              </a:spcBef>
              <a:buFontTx/>
              <a:buChar char="•"/>
            </a:pPr>
            <a:r>
              <a:rPr lang="en-US" altLang="en-US" sz="1000"/>
              <a:t>Application Servers are where the application reside. There may, for example, be originating services or terminating services. The filtering criteria is loaded into the S-CSCF when the subscriber registers with the network.</a:t>
            </a:r>
          </a:p>
          <a:p>
            <a:pPr marL="228600" indent="-228600" eaLnBrk="1" hangingPunct="1">
              <a:spcBef>
                <a:spcPct val="0"/>
              </a:spcBef>
              <a:buFontTx/>
              <a:buChar char="•"/>
            </a:pPr>
            <a:r>
              <a:rPr lang="en-US" altLang="en-US" sz="1000"/>
              <a:t>DNS  is used to identify elements use in the session set up.</a:t>
            </a:r>
          </a:p>
          <a:p>
            <a:pPr marL="228600" indent="-228600" eaLnBrk="1" hangingPunct="1">
              <a:spcBef>
                <a:spcPct val="0"/>
              </a:spcBef>
              <a:buFontTx/>
              <a:buChar char="•"/>
            </a:pPr>
            <a:r>
              <a:rPr lang="en-US" altLang="en-US" sz="1000"/>
              <a:t>The CSCFs manage the session control: registration, set up, tear down, feature activation.</a:t>
            </a:r>
          </a:p>
          <a:p>
            <a:pPr marL="228600" indent="-228600" eaLnBrk="1" hangingPunct="1">
              <a:spcBef>
                <a:spcPct val="0"/>
              </a:spcBef>
              <a:buFontTx/>
              <a:buChar char="•"/>
            </a:pPr>
            <a:r>
              <a:rPr lang="en-US" altLang="en-US" sz="1000"/>
              <a:t>The P-CSCF is first point of interaction with the User Agent. It also manages Quality of Service and other conditions specific to a UA.</a:t>
            </a:r>
          </a:p>
          <a:p>
            <a:pPr marL="228600" indent="-228600" eaLnBrk="1" hangingPunct="1">
              <a:spcBef>
                <a:spcPct val="0"/>
              </a:spcBef>
              <a:buFontTx/>
              <a:buChar char="•"/>
            </a:pPr>
            <a:r>
              <a:rPr lang="en-US" altLang="en-US" sz="1000"/>
              <a:t>The I-CSCF is used in network to network signaling. The I-CSCF hides the network topology from an external network.</a:t>
            </a:r>
          </a:p>
          <a:p>
            <a:pPr marL="228600" indent="-228600" eaLnBrk="1" hangingPunct="1">
              <a:spcBef>
                <a:spcPct val="0"/>
              </a:spcBef>
              <a:buFontTx/>
              <a:buChar char="•"/>
            </a:pPr>
            <a:r>
              <a:rPr lang="en-US" altLang="en-US" sz="1000"/>
              <a:t>The S-CSCF is the primary signal processing engine in IMS. It manages registration, checks for triggers for services and performs routing (although routing instructions may come from Application Servers).</a:t>
            </a:r>
          </a:p>
          <a:p>
            <a:pPr marL="228600" indent="-228600" eaLnBrk="1" hangingPunct="1">
              <a:spcBef>
                <a:spcPct val="0"/>
              </a:spcBef>
              <a:buFontTx/>
              <a:buChar char="•"/>
            </a:pPr>
            <a:r>
              <a:rPr lang="en-US" altLang="en-US" sz="1000"/>
              <a:t>Media Resources may be conference services, IVRs or other network services.</a:t>
            </a:r>
          </a:p>
          <a:p>
            <a:pPr marL="228600" indent="-228600" eaLnBrk="1" hangingPunct="1">
              <a:spcBef>
                <a:spcPct val="0"/>
              </a:spcBef>
              <a:buFontTx/>
              <a:buChar char="•"/>
            </a:pPr>
            <a:r>
              <a:rPr lang="en-US" altLang="en-US" sz="1000"/>
              <a:t>If a call must egress to the PSTN the BGCF selects the appropriate Media Gateway that can be used.</a:t>
            </a:r>
          </a:p>
          <a:p>
            <a:pPr marL="228600" indent="-228600" eaLnBrk="1" hangingPunct="1">
              <a:spcBef>
                <a:spcPct val="0"/>
              </a:spcBef>
              <a:buFontTx/>
              <a:buChar char="•"/>
            </a:pPr>
            <a:r>
              <a:rPr lang="en-US" altLang="en-US" sz="1000"/>
              <a:t>Media Gateways control the conversion from IP to PSTN TDM signaling. Media Gateway Control Functions control the signaling between IMS and the PSTN (e.g. IP to SS7).</a:t>
            </a:r>
          </a:p>
        </p:txBody>
      </p:sp>
    </p:spTree>
    <p:extLst>
      <p:ext uri="{BB962C8B-B14F-4D97-AF65-F5344CB8AC3E}">
        <p14:creationId xmlns:p14="http://schemas.microsoft.com/office/powerpoint/2010/main" val="20004440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8B78E3-40FD-1949-85A6-70F727761BFB}"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955396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B78E3-40FD-1949-85A6-70F727761BFB}"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1777929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B78E3-40FD-1949-85A6-70F727761BFB}"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1570314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8B78E3-40FD-1949-85A6-70F727761BFB}"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264099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8B78E3-40FD-1949-85A6-70F727761BFB}" type="datetimeFigureOut">
              <a:rPr lang="en-US" smtClean="0"/>
              <a:t>5/12/16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10086416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8B78E3-40FD-1949-85A6-70F727761BFB}"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5024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8B78E3-40FD-1949-85A6-70F727761BFB}" type="datetimeFigureOut">
              <a:rPr lang="en-US" smtClean="0"/>
              <a:t>5/12/16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700505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8B78E3-40FD-1949-85A6-70F727761BFB}" type="datetimeFigureOut">
              <a:rPr lang="en-US" smtClean="0"/>
              <a:t>5/12/16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898955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8B78E3-40FD-1949-85A6-70F727761BFB}" type="datetimeFigureOut">
              <a:rPr lang="en-US" smtClean="0"/>
              <a:t>5/12/16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1198169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B78E3-40FD-1949-85A6-70F727761BFB}"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14103588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8B78E3-40FD-1949-85A6-70F727761BFB}" type="datetimeFigureOut">
              <a:rPr lang="en-US" smtClean="0"/>
              <a:t>5/12/16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E58D98-BEED-F645-A5C5-B5107FB56A75}" type="slidenum">
              <a:rPr lang="en-US" smtClean="0"/>
              <a:t>‹#›</a:t>
            </a:fld>
            <a:endParaRPr lang="en-US"/>
          </a:p>
        </p:txBody>
      </p:sp>
    </p:spTree>
    <p:extLst>
      <p:ext uri="{BB962C8B-B14F-4D97-AF65-F5344CB8AC3E}">
        <p14:creationId xmlns:p14="http://schemas.microsoft.com/office/powerpoint/2010/main" val="212407916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8B78E3-40FD-1949-85A6-70F727761BFB}" type="datetimeFigureOut">
              <a:rPr lang="en-US" smtClean="0"/>
              <a:t>5/12/16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E58D98-BEED-F645-A5C5-B5107FB56A75}" type="slidenum">
              <a:rPr lang="en-US" smtClean="0"/>
              <a:t>‹#›</a:t>
            </a:fld>
            <a:endParaRPr lang="en-US"/>
          </a:p>
        </p:txBody>
      </p:sp>
    </p:spTree>
    <p:extLst>
      <p:ext uri="{BB962C8B-B14F-4D97-AF65-F5344CB8AC3E}">
        <p14:creationId xmlns:p14="http://schemas.microsoft.com/office/powerpoint/2010/main" val="1982329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6.wmf"/></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wmf"/><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mailto:meno@operator.sk"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1" Type="http://schemas.openxmlformats.org/officeDocument/2006/relationships/image" Target="../media/image13.wmf"/><Relationship Id="rId12" Type="http://schemas.openxmlformats.org/officeDocument/2006/relationships/image" Target="../media/image14.png"/><Relationship Id="rId13"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7.xml"/><Relationship Id="rId3" Type="http://schemas.openxmlformats.org/officeDocument/2006/relationships/notesSlide" Target="../notesSlides/notesSlide20.xml"/><Relationship Id="rId4" Type="http://schemas.openxmlformats.org/officeDocument/2006/relationships/oleObject" Target="../embeddings/oleObject2.bin"/><Relationship Id="rId5" Type="http://schemas.openxmlformats.org/officeDocument/2006/relationships/image" Target="../media/image10.png"/><Relationship Id="rId6" Type="http://schemas.openxmlformats.org/officeDocument/2006/relationships/oleObject" Target="../embeddings/oleObject3.bin"/><Relationship Id="rId7" Type="http://schemas.openxmlformats.org/officeDocument/2006/relationships/oleObject" Target="../embeddings/oleObject4.bin"/><Relationship Id="rId8" Type="http://schemas.openxmlformats.org/officeDocument/2006/relationships/oleObject" Target="../embeddings/oleObject5.bin"/><Relationship Id="rId9" Type="http://schemas.openxmlformats.org/officeDocument/2006/relationships/image" Target="../media/image11.wmf"/><Relationship Id="rId10" Type="http://schemas.openxmlformats.org/officeDocument/2006/relationships/image" Target="../media/image1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wmf"/><Relationship Id="rId3" Type="http://schemas.openxmlformats.org/officeDocument/2006/relationships/image" Target="../media/image20.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2.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w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IP Multimedia Subsystem</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6210915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2638425" y="541338"/>
            <a:ext cx="87137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k-SK" altLang="en-US" b="1" dirty="0" err="1"/>
              <a:t>Modern</a:t>
            </a:r>
            <a:r>
              <a:rPr lang="sk-SK" altLang="en-US" b="1" dirty="0"/>
              <a:t> </a:t>
            </a:r>
            <a:r>
              <a:rPr lang="sk-SK" altLang="en-US" b="1" dirty="0" err="1"/>
              <a:t>architectures</a:t>
            </a:r>
            <a:r>
              <a:rPr lang="sk-SK" altLang="en-US" b="1" dirty="0"/>
              <a:t> </a:t>
            </a:r>
            <a:r>
              <a:rPr lang="sk-SK" altLang="en-US" b="1" dirty="0" err="1"/>
              <a:t>for</a:t>
            </a:r>
            <a:r>
              <a:rPr lang="sk-SK" altLang="en-US" b="1" dirty="0"/>
              <a:t> </a:t>
            </a:r>
            <a:r>
              <a:rPr lang="sk-SK" altLang="en-US" b="1" dirty="0" err="1"/>
              <a:t>modern</a:t>
            </a:r>
            <a:r>
              <a:rPr lang="sk-SK" altLang="en-US" b="1" dirty="0"/>
              <a:t> </a:t>
            </a:r>
            <a:r>
              <a:rPr lang="sk-SK" altLang="en-US" b="1" dirty="0" err="1"/>
              <a:t>services</a:t>
            </a:r>
            <a:endParaRPr lang="en-US" altLang="en-US" sz="1400" b="1" dirty="0"/>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014" y="1268414"/>
            <a:ext cx="6980237" cy="47656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0244" name="Rectangle 4"/>
          <p:cNvSpPr>
            <a:spLocks noChangeArrowheads="1"/>
          </p:cNvSpPr>
          <p:nvPr/>
        </p:nvSpPr>
        <p:spPr bwMode="auto">
          <a:xfrm>
            <a:off x="3059114" y="896938"/>
            <a:ext cx="836612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tLang="en-US" sz="3200" b="1">
                <a:solidFill>
                  <a:schemeClr val="bg2"/>
                </a:solidFill>
              </a:rPr>
              <a:t>IMS – the Standart for Converging Networks</a:t>
            </a:r>
          </a:p>
        </p:txBody>
      </p:sp>
    </p:spTree>
    <p:extLst>
      <p:ext uri="{BB962C8B-B14F-4D97-AF65-F5344CB8AC3E}">
        <p14:creationId xmlns:p14="http://schemas.microsoft.com/office/powerpoint/2010/main" val="1302078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Zástupný symbol päty 2"/>
          <p:cNvSpPr>
            <a:spLocks noGrp="1"/>
          </p:cNvSpPr>
          <p:nvPr>
            <p:ph type="ftr" sz="quarter" idx="11"/>
          </p:nvPr>
        </p:nvSpPr>
        <p:spPr>
          <a:xfrm>
            <a:off x="1981200" y="6381750"/>
            <a:ext cx="2133600" cy="47625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sk-SK" altLang="en-US"/>
              <a:t>Konvergované siete a NGN</a:t>
            </a:r>
          </a:p>
        </p:txBody>
      </p:sp>
      <p:sp>
        <p:nvSpPr>
          <p:cNvPr id="159746" name="AutoShape 2"/>
          <p:cNvSpPr>
            <a:spLocks noChangeArrowheads="1"/>
          </p:cNvSpPr>
          <p:nvPr/>
        </p:nvSpPr>
        <p:spPr bwMode="blackWhite">
          <a:xfrm rot="-9484">
            <a:off x="3884614" y="2382839"/>
            <a:ext cx="4746625" cy="2962275"/>
          </a:xfrm>
          <a:prstGeom prst="roundRect">
            <a:avLst>
              <a:gd name="adj" fmla="val 5236"/>
            </a:avLst>
          </a:prstGeom>
          <a:ln>
            <a:headEnd/>
            <a:tailEnd/>
          </a:ln>
        </p:spPr>
        <p:style>
          <a:lnRef idx="0">
            <a:schemeClr val="accent5"/>
          </a:lnRef>
          <a:fillRef idx="3">
            <a:schemeClr val="accent5"/>
          </a:fillRef>
          <a:effectRef idx="3">
            <a:schemeClr val="accent5"/>
          </a:effectRef>
          <a:fontRef idx="minor">
            <a:schemeClr val="lt1"/>
          </a:fontRef>
        </p:style>
        <p:txBody>
          <a:bodyPr lIns="18288" tIns="18288" rIns="0" bIns="0" anchorCtr="1"/>
          <a:lstStyle/>
          <a:p>
            <a:pPr algn="ctr" eaLnBrk="0" hangingPunct="0">
              <a:defRPr/>
            </a:pPr>
            <a:endParaRPr lang="sk-SK">
              <a:solidFill>
                <a:srgbClr val="292929"/>
              </a:solidFill>
              <a:effectLst>
                <a:outerShdw blurRad="38100" dist="38100" dir="2700000" algn="tl">
                  <a:srgbClr val="C0C0C0"/>
                </a:outerShdw>
              </a:effectLst>
              <a:latin typeface="Frutiger 55 Roman" charset="0"/>
            </a:endParaRPr>
          </a:p>
        </p:txBody>
      </p:sp>
      <p:sp>
        <p:nvSpPr>
          <p:cNvPr id="11270" name="Line 3"/>
          <p:cNvSpPr>
            <a:spLocks noChangeShapeType="1"/>
          </p:cNvSpPr>
          <p:nvPr/>
        </p:nvSpPr>
        <p:spPr bwMode="auto">
          <a:xfrm flipV="1">
            <a:off x="8153400" y="2611438"/>
            <a:ext cx="762000" cy="3048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59748" name="Cloud"/>
          <p:cNvSpPr>
            <a:spLocks noChangeAspect="1" noEditPoints="1" noChangeArrowheads="1"/>
          </p:cNvSpPr>
          <p:nvPr/>
        </p:nvSpPr>
        <p:spPr bwMode="blackWhite">
          <a:xfrm>
            <a:off x="3819526" y="5354639"/>
            <a:ext cx="981075" cy="6381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CCFFCC"/>
              </a:gs>
              <a:gs pos="100000">
                <a:srgbClr val="CCFFCC">
                  <a:gamma/>
                  <a:shade val="75686"/>
                  <a:invGamma/>
                </a:srgbClr>
              </a:gs>
            </a:gsLst>
            <a:path path="rect">
              <a:fillToRect l="50000" t="50000" r="50000" b="50000"/>
            </a:path>
          </a:gradFill>
          <a:ln w="9525" algn="ctr">
            <a:noFill/>
            <a:miter lim="800000"/>
            <a:headEnd/>
            <a:tailEnd/>
          </a:ln>
          <a:effectLst>
            <a:prstShdw prst="shdw17" dist="17961" dir="2700000">
              <a:srgbClr val="CCFFCC">
                <a:gamma/>
                <a:shade val="60000"/>
                <a:invGamma/>
              </a:srgbClr>
            </a:prstShdw>
          </a:effectLst>
        </p:spPr>
        <p:txBody>
          <a:bodyPr wrap="none" lIns="118872" tIns="23812" rIns="27432" bIns="23812" anchor="ctr" anchorCtr="1"/>
          <a:lstStyle/>
          <a:p>
            <a:pPr algn="ctr" eaLnBrk="0" hangingPunct="0">
              <a:defRPr/>
            </a:pPr>
            <a:r>
              <a:rPr lang="en-US" sz="900">
                <a:effectLst>
                  <a:outerShdw blurRad="38100" dist="38100" dir="2700000" algn="tl">
                    <a:srgbClr val="FFFFFF"/>
                  </a:outerShdw>
                </a:effectLst>
                <a:latin typeface="Frutiger 55 Roman" charset="0"/>
              </a:rPr>
              <a:t>Visited</a:t>
            </a:r>
          </a:p>
          <a:p>
            <a:pPr algn="ctr" eaLnBrk="0" hangingPunct="0">
              <a:defRPr/>
            </a:pPr>
            <a:r>
              <a:rPr lang="en-US" sz="900">
                <a:effectLst>
                  <a:outerShdw blurRad="38100" dist="38100" dir="2700000" algn="tl">
                    <a:srgbClr val="FFFFFF"/>
                  </a:outerShdw>
                </a:effectLst>
                <a:latin typeface="Frutiger 55 Roman" charset="0"/>
              </a:rPr>
              <a:t>Network</a:t>
            </a:r>
            <a:endParaRPr lang="en-GB" sz="900">
              <a:effectLst>
                <a:outerShdw blurRad="38100" dist="38100" dir="2700000" algn="tl">
                  <a:srgbClr val="FFFFFF"/>
                </a:outerShdw>
              </a:effectLst>
              <a:latin typeface="Frutiger 55 Roman" charset="0"/>
            </a:endParaRPr>
          </a:p>
        </p:txBody>
      </p:sp>
      <p:sp>
        <p:nvSpPr>
          <p:cNvPr id="11272" name="Rectangle 5"/>
          <p:cNvSpPr>
            <a:spLocks noChangeArrowheads="1"/>
          </p:cNvSpPr>
          <p:nvPr/>
        </p:nvSpPr>
        <p:spPr bwMode="gray">
          <a:xfrm>
            <a:off x="1952626" y="642938"/>
            <a:ext cx="4786313"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latin typeface="Times New Roman" charset="0"/>
              </a:rPr>
              <a:t>IMS Home Network - Functional Elements</a:t>
            </a:r>
          </a:p>
        </p:txBody>
      </p:sp>
      <p:sp>
        <p:nvSpPr>
          <p:cNvPr id="159750" name="Rectangle 6"/>
          <p:cNvSpPr>
            <a:spLocks noChangeArrowheads="1"/>
          </p:cNvSpPr>
          <p:nvPr/>
        </p:nvSpPr>
        <p:spPr bwMode="blackWhite">
          <a:xfrm>
            <a:off x="5478464" y="2735264"/>
            <a:ext cx="593725" cy="365125"/>
          </a:xfrm>
          <a:prstGeom prst="rect">
            <a:avLst/>
          </a:prstGeom>
          <a:gradFill rotWithShape="0">
            <a:gsLst>
              <a:gs pos="0">
                <a:srgbClr val="FFE3AB"/>
              </a:gs>
              <a:gs pos="100000">
                <a:srgbClr val="FFE3AB">
                  <a:gamma/>
                  <a:shade val="75686"/>
                  <a:invGamma/>
                </a:srgbClr>
              </a:gs>
            </a:gsLst>
            <a:path path="shape">
              <a:fillToRect l="50000" t="50000" r="50000" b="50000"/>
            </a:path>
          </a:gradFill>
          <a:ln w="9525" algn="ctr">
            <a:noFill/>
            <a:miter lim="800000"/>
            <a:headEnd/>
            <a:tailEnd/>
          </a:ln>
          <a:effectLst>
            <a:prstShdw prst="shdw17" dist="17961" dir="2700000">
              <a:srgbClr val="FFE3AB">
                <a:gamma/>
                <a:shade val="60000"/>
                <a:invGamma/>
              </a:srgbClr>
            </a:prstShdw>
          </a:effectLst>
        </p:spPr>
        <p:txBody>
          <a:bodyPr lIns="58738" tIns="23812" rIns="58738" bIns="23812" anchor="ctr"/>
          <a:lstStyle/>
          <a:p>
            <a:pPr algn="ctr" eaLnBrk="0" hangingPunct="0">
              <a:defRPr/>
            </a:pPr>
            <a:r>
              <a:rPr lang="en-US" sz="1000">
                <a:effectLst>
                  <a:outerShdw blurRad="38100" dist="38100" dir="2700000" algn="tl">
                    <a:srgbClr val="FFFFFF"/>
                  </a:outerShdw>
                </a:effectLst>
                <a:latin typeface="Frutiger 55 Roman" charset="0"/>
              </a:rPr>
              <a:t>HSS</a:t>
            </a:r>
          </a:p>
        </p:txBody>
      </p:sp>
      <p:sp>
        <p:nvSpPr>
          <p:cNvPr id="159751" name="Rectangle 7"/>
          <p:cNvSpPr>
            <a:spLocks noChangeArrowheads="1"/>
          </p:cNvSpPr>
          <p:nvPr/>
        </p:nvSpPr>
        <p:spPr bwMode="blackWhite">
          <a:xfrm>
            <a:off x="4132264" y="2735264"/>
            <a:ext cx="593725" cy="365125"/>
          </a:xfrm>
          <a:prstGeom prst="rect">
            <a:avLst/>
          </a:prstGeom>
          <a:gradFill rotWithShape="0">
            <a:gsLst>
              <a:gs pos="0">
                <a:srgbClr val="FFE3AB"/>
              </a:gs>
              <a:gs pos="100000">
                <a:srgbClr val="FFE3AB">
                  <a:gamma/>
                  <a:shade val="75686"/>
                  <a:invGamma/>
                </a:srgbClr>
              </a:gs>
            </a:gsLst>
            <a:path path="shape">
              <a:fillToRect l="50000" t="50000" r="50000" b="50000"/>
            </a:path>
          </a:gradFill>
          <a:ln w="9525" algn="ctr">
            <a:noFill/>
            <a:miter lim="800000"/>
            <a:headEnd/>
            <a:tailEnd/>
          </a:ln>
          <a:effectLst>
            <a:prstShdw prst="shdw17" dist="17961" dir="2700000">
              <a:srgbClr val="FFE3AB">
                <a:gamma/>
                <a:shade val="60000"/>
                <a:invGamma/>
              </a:srgbClr>
            </a:prstShdw>
          </a:effectLst>
        </p:spPr>
        <p:txBody>
          <a:bodyPr lIns="58738" tIns="23812" rIns="58738" bIns="23812" anchor="ctr"/>
          <a:lstStyle/>
          <a:p>
            <a:pPr algn="ctr" eaLnBrk="0" hangingPunct="0">
              <a:defRPr/>
            </a:pPr>
            <a:r>
              <a:rPr lang="en-US" sz="1000" dirty="0">
                <a:effectLst>
                  <a:outerShdw blurRad="38100" dist="38100" dir="2700000" algn="tl">
                    <a:srgbClr val="FFFFFF"/>
                  </a:outerShdw>
                </a:effectLst>
                <a:latin typeface="Frutiger 55 Roman" charset="0"/>
              </a:rPr>
              <a:t>DNS</a:t>
            </a:r>
          </a:p>
          <a:p>
            <a:pPr algn="ctr" eaLnBrk="0" hangingPunct="0">
              <a:defRPr/>
            </a:pPr>
            <a:r>
              <a:rPr lang="en-US" sz="1000" dirty="0">
                <a:effectLst>
                  <a:outerShdw blurRad="38100" dist="38100" dir="2700000" algn="tl">
                    <a:srgbClr val="FFFFFF"/>
                  </a:outerShdw>
                </a:effectLst>
                <a:latin typeface="Frutiger 55 Roman" charset="0"/>
              </a:rPr>
              <a:t>ENUM</a:t>
            </a:r>
          </a:p>
        </p:txBody>
      </p:sp>
      <p:sp>
        <p:nvSpPr>
          <p:cNvPr id="159752" name="Rectangle 8"/>
          <p:cNvSpPr>
            <a:spLocks noChangeArrowheads="1"/>
          </p:cNvSpPr>
          <p:nvPr/>
        </p:nvSpPr>
        <p:spPr bwMode="blackWhite">
          <a:xfrm>
            <a:off x="5480051" y="3425826"/>
            <a:ext cx="593725" cy="365125"/>
          </a:xfrm>
          <a:prstGeom prst="rect">
            <a:avLst/>
          </a:prstGeom>
          <a:gradFill rotWithShape="0">
            <a:gsLst>
              <a:gs pos="0">
                <a:srgbClr val="99CCFF"/>
              </a:gs>
              <a:gs pos="100000">
                <a:srgbClr val="99CCFF">
                  <a:gamma/>
                  <a:shade val="75686"/>
                  <a:invGamma/>
                </a:srgbClr>
              </a:gs>
            </a:gsLst>
            <a:path path="shape">
              <a:fillToRect l="50000" t="50000" r="50000" b="50000"/>
            </a:path>
          </a:gradFill>
          <a:ln w="9525" algn="ctr">
            <a:noFill/>
            <a:miter lim="800000"/>
            <a:headEnd/>
            <a:tailEnd/>
          </a:ln>
          <a:effectLst>
            <a:prstShdw prst="shdw17" dist="17961" dir="2700000">
              <a:srgbClr val="99CCFF">
                <a:gamma/>
                <a:shade val="60000"/>
                <a:invGamma/>
              </a:srgbClr>
            </a:prstShdw>
          </a:effectLst>
        </p:spPr>
        <p:txBody>
          <a:bodyPr lIns="58738" tIns="23812" rIns="58738" bIns="23812" anchor="ctr"/>
          <a:lstStyle/>
          <a:p>
            <a:pPr algn="ctr" eaLnBrk="0" hangingPunct="0">
              <a:defRPr/>
            </a:pPr>
            <a:r>
              <a:rPr lang="en-US" sz="1000">
                <a:effectLst>
                  <a:outerShdw blurRad="38100" dist="38100" dir="2700000" algn="tl">
                    <a:srgbClr val="FFFFFF"/>
                  </a:outerShdw>
                </a:effectLst>
                <a:latin typeface="Frutiger 55 Roman" charset="0"/>
              </a:rPr>
              <a:t>I-CSCF</a:t>
            </a:r>
          </a:p>
        </p:txBody>
      </p:sp>
      <p:sp>
        <p:nvSpPr>
          <p:cNvPr id="159753" name="Rectangle 9"/>
          <p:cNvSpPr>
            <a:spLocks noChangeArrowheads="1"/>
          </p:cNvSpPr>
          <p:nvPr/>
        </p:nvSpPr>
        <p:spPr bwMode="blackWhite">
          <a:xfrm>
            <a:off x="6557964" y="3425826"/>
            <a:ext cx="593725" cy="365125"/>
          </a:xfrm>
          <a:prstGeom prst="rect">
            <a:avLst/>
          </a:prstGeom>
          <a:gradFill rotWithShape="0">
            <a:gsLst>
              <a:gs pos="0">
                <a:srgbClr val="66CCFF"/>
              </a:gs>
              <a:gs pos="100000">
                <a:srgbClr val="66CCFF">
                  <a:gamma/>
                  <a:shade val="75686"/>
                  <a:invGamma/>
                </a:srgbClr>
              </a:gs>
            </a:gsLst>
            <a:path path="shape">
              <a:fillToRect l="50000" t="50000" r="50000" b="50000"/>
            </a:path>
          </a:gradFill>
          <a:ln w="9525" algn="ctr">
            <a:noFill/>
            <a:miter lim="800000"/>
            <a:headEnd/>
            <a:tailEnd/>
          </a:ln>
          <a:effectLst>
            <a:prstShdw prst="shdw17" dist="17961" dir="2700000">
              <a:srgbClr val="66CCFF">
                <a:gamma/>
                <a:shade val="60000"/>
                <a:invGamma/>
              </a:srgbClr>
            </a:prstShdw>
          </a:effectLst>
        </p:spPr>
        <p:txBody>
          <a:bodyPr lIns="58738" tIns="23812" rIns="58738" bIns="23812" anchor="ctr"/>
          <a:lstStyle/>
          <a:p>
            <a:pPr algn="ctr" eaLnBrk="0" hangingPunct="0">
              <a:defRPr/>
            </a:pPr>
            <a:r>
              <a:rPr lang="en-US" sz="1000">
                <a:effectLst>
                  <a:outerShdw blurRad="38100" dist="38100" dir="2700000" algn="tl">
                    <a:srgbClr val="FFFFFF"/>
                  </a:outerShdw>
                </a:effectLst>
                <a:latin typeface="Frutiger 55 Roman" charset="0"/>
              </a:rPr>
              <a:t>S-CSCF</a:t>
            </a:r>
          </a:p>
        </p:txBody>
      </p:sp>
      <p:sp>
        <p:nvSpPr>
          <p:cNvPr id="11277" name="Text Box 10"/>
          <p:cNvSpPr txBox="1">
            <a:spLocks noChangeArrowheads="1"/>
          </p:cNvSpPr>
          <p:nvPr/>
        </p:nvSpPr>
        <p:spPr bwMode="auto">
          <a:xfrm>
            <a:off x="5562600" y="2382838"/>
            <a:ext cx="14478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400">
                <a:latin typeface="Frutiger 55 Roman" charset="0"/>
              </a:rPr>
              <a:t>Home Network</a:t>
            </a:r>
          </a:p>
        </p:txBody>
      </p:sp>
      <p:grpSp>
        <p:nvGrpSpPr>
          <p:cNvPr id="11278" name="Group 11"/>
          <p:cNvGrpSpPr>
            <a:grpSpLocks/>
          </p:cNvGrpSpPr>
          <p:nvPr/>
        </p:nvGrpSpPr>
        <p:grpSpPr bwMode="auto">
          <a:xfrm>
            <a:off x="6584950" y="2630488"/>
            <a:ext cx="742950" cy="469900"/>
            <a:chOff x="3631" y="1558"/>
            <a:chExt cx="468" cy="296"/>
          </a:xfrm>
        </p:grpSpPr>
        <p:sp>
          <p:nvSpPr>
            <p:cNvPr id="159756" name="Rectangle 12"/>
            <p:cNvSpPr>
              <a:spLocks noChangeArrowheads="1"/>
            </p:cNvSpPr>
            <p:nvPr/>
          </p:nvSpPr>
          <p:spPr bwMode="blackWhite">
            <a:xfrm>
              <a:off x="3631" y="1624"/>
              <a:ext cx="374" cy="230"/>
            </a:xfrm>
            <a:prstGeom prst="rect">
              <a:avLst/>
            </a:prstGeom>
            <a:gradFill rotWithShape="0">
              <a:gsLst>
                <a:gs pos="0">
                  <a:srgbClr val="FFCCCC"/>
                </a:gs>
                <a:gs pos="100000">
                  <a:srgbClr val="FF5050"/>
                </a:gs>
              </a:gsLst>
              <a:path path="shape">
                <a:fillToRect l="50000" t="50000" r="50000" b="50000"/>
              </a:path>
            </a:gradFill>
            <a:ln w="9525" algn="ctr">
              <a:noFill/>
              <a:miter lim="800000"/>
              <a:headEnd/>
              <a:tailEnd/>
            </a:ln>
            <a:effectLst>
              <a:prstShdw prst="shdw17" dist="17961" dir="2700000">
                <a:srgbClr val="FF5050">
                  <a:gamma/>
                  <a:shade val="60000"/>
                  <a:invGamma/>
                </a:srgbClr>
              </a:prstShdw>
            </a:effectLst>
          </p:spPr>
          <p:txBody>
            <a:bodyPr lIns="58738" tIns="23812" rIns="58738" bIns="23812" anchor="ctr" anchorCtr="1"/>
            <a:lstStyle/>
            <a:p>
              <a:pPr algn="ctr" eaLnBrk="0" hangingPunct="0">
                <a:defRPr/>
              </a:pPr>
              <a:r>
                <a:rPr lang="en-US" sz="1000">
                  <a:effectLst>
                    <a:outerShdw blurRad="38100" dist="38100" dir="2700000" algn="tl">
                      <a:srgbClr val="FFFFFF"/>
                    </a:outerShdw>
                  </a:effectLst>
                  <a:latin typeface="Frutiger 55 Roman" charset="0"/>
                </a:rPr>
                <a:t>AS</a:t>
              </a:r>
            </a:p>
          </p:txBody>
        </p:sp>
        <p:sp>
          <p:nvSpPr>
            <p:cNvPr id="159757" name="Rectangle 13"/>
            <p:cNvSpPr>
              <a:spLocks noChangeArrowheads="1"/>
            </p:cNvSpPr>
            <p:nvPr/>
          </p:nvSpPr>
          <p:spPr bwMode="blackWhite">
            <a:xfrm>
              <a:off x="3678" y="1591"/>
              <a:ext cx="374" cy="230"/>
            </a:xfrm>
            <a:prstGeom prst="rect">
              <a:avLst/>
            </a:prstGeom>
            <a:gradFill rotWithShape="0">
              <a:gsLst>
                <a:gs pos="0">
                  <a:srgbClr val="FFCCCC"/>
                </a:gs>
                <a:gs pos="100000">
                  <a:srgbClr val="FF5050"/>
                </a:gs>
              </a:gsLst>
              <a:path path="shape">
                <a:fillToRect l="50000" t="50000" r="50000" b="50000"/>
              </a:path>
            </a:gradFill>
            <a:ln w="9525" algn="ctr">
              <a:noFill/>
              <a:miter lim="800000"/>
              <a:headEnd/>
              <a:tailEnd/>
            </a:ln>
            <a:effectLst>
              <a:prstShdw prst="shdw17" dist="17961" dir="2700000">
                <a:srgbClr val="FF5050">
                  <a:gamma/>
                  <a:shade val="60000"/>
                  <a:invGamma/>
                </a:srgbClr>
              </a:prstShdw>
            </a:effectLst>
          </p:spPr>
          <p:txBody>
            <a:bodyPr lIns="58738" tIns="23812" rIns="58738" bIns="23812" anchor="ctr" anchorCtr="1"/>
            <a:lstStyle/>
            <a:p>
              <a:pPr algn="ctr" eaLnBrk="0" hangingPunct="0">
                <a:defRPr/>
              </a:pPr>
              <a:r>
                <a:rPr lang="en-US" sz="1000">
                  <a:effectLst>
                    <a:outerShdw blurRad="38100" dist="38100" dir="2700000" algn="tl">
                      <a:srgbClr val="FFFFFF"/>
                    </a:outerShdw>
                  </a:effectLst>
                  <a:latin typeface="Frutiger 55 Roman" charset="0"/>
                </a:rPr>
                <a:t>AS</a:t>
              </a:r>
            </a:p>
          </p:txBody>
        </p:sp>
        <p:sp>
          <p:nvSpPr>
            <p:cNvPr id="159758" name="Rectangle 14"/>
            <p:cNvSpPr>
              <a:spLocks noChangeArrowheads="1"/>
            </p:cNvSpPr>
            <p:nvPr/>
          </p:nvSpPr>
          <p:spPr bwMode="blackWhite">
            <a:xfrm>
              <a:off x="3725" y="1558"/>
              <a:ext cx="374" cy="230"/>
            </a:xfrm>
            <a:prstGeom prst="rect">
              <a:avLst/>
            </a:prstGeom>
            <a:gradFill rotWithShape="0">
              <a:gsLst>
                <a:gs pos="0">
                  <a:srgbClr val="FFCCCC"/>
                </a:gs>
                <a:gs pos="100000">
                  <a:srgbClr val="FF5050"/>
                </a:gs>
              </a:gsLst>
              <a:path path="shape">
                <a:fillToRect l="50000" t="50000" r="50000" b="50000"/>
              </a:path>
            </a:gradFill>
            <a:ln w="9525" algn="ctr">
              <a:noFill/>
              <a:miter lim="800000"/>
              <a:headEnd/>
              <a:tailEnd/>
            </a:ln>
            <a:effectLst>
              <a:prstShdw prst="shdw17" dist="17961" dir="2700000">
                <a:srgbClr val="FF5050">
                  <a:gamma/>
                  <a:shade val="60000"/>
                  <a:invGamma/>
                </a:srgbClr>
              </a:prstShdw>
            </a:effectLst>
          </p:spPr>
          <p:txBody>
            <a:bodyPr lIns="58738" tIns="23812" rIns="58738" bIns="23812" anchor="ctr" anchorCtr="1"/>
            <a:lstStyle/>
            <a:p>
              <a:pPr algn="ctr" eaLnBrk="0" hangingPunct="0">
                <a:defRPr/>
              </a:pPr>
              <a:r>
                <a:rPr lang="en-US" sz="1000">
                  <a:effectLst>
                    <a:outerShdw blurRad="38100" dist="38100" dir="2700000" algn="tl">
                      <a:srgbClr val="FFFFFF"/>
                    </a:outerShdw>
                  </a:effectLst>
                  <a:latin typeface="Frutiger 55 Roman" charset="0"/>
                </a:rPr>
                <a:t>AS</a:t>
              </a:r>
            </a:p>
          </p:txBody>
        </p:sp>
      </p:grpSp>
      <p:sp>
        <p:nvSpPr>
          <p:cNvPr id="11279" name="Freeform 15"/>
          <p:cNvSpPr>
            <a:spLocks/>
          </p:cNvSpPr>
          <p:nvPr/>
        </p:nvSpPr>
        <p:spPr bwMode="auto">
          <a:xfrm>
            <a:off x="4418014" y="3806825"/>
            <a:ext cx="2160587" cy="228600"/>
          </a:xfrm>
          <a:custGeom>
            <a:avLst/>
            <a:gdLst>
              <a:gd name="T0" fmla="*/ 2160587 w 1920"/>
              <a:gd name="T1" fmla="*/ 0 h 144"/>
              <a:gd name="T2" fmla="*/ 1188323 w 1920"/>
              <a:gd name="T3" fmla="*/ 228600 h 144"/>
              <a:gd name="T4" fmla="*/ 0 w 1920"/>
              <a:gd name="T5" fmla="*/ 0 h 144"/>
              <a:gd name="T6" fmla="*/ 0 60000 65536"/>
              <a:gd name="T7" fmla="*/ 0 60000 65536"/>
              <a:gd name="T8" fmla="*/ 0 60000 65536"/>
              <a:gd name="T9" fmla="*/ 0 w 1920"/>
              <a:gd name="T10" fmla="*/ 0 h 144"/>
              <a:gd name="T11" fmla="*/ 1920 w 1920"/>
              <a:gd name="T12" fmla="*/ 144 h 144"/>
            </a:gdLst>
            <a:ahLst/>
            <a:cxnLst>
              <a:cxn ang="T6">
                <a:pos x="T0" y="T1"/>
              </a:cxn>
              <a:cxn ang="T7">
                <a:pos x="T2" y="T3"/>
              </a:cxn>
              <a:cxn ang="T8">
                <a:pos x="T4" y="T5"/>
              </a:cxn>
            </a:cxnLst>
            <a:rect l="T9" t="T10" r="T11" b="T12"/>
            <a:pathLst>
              <a:path w="1920" h="144">
                <a:moveTo>
                  <a:pt x="1920" y="0"/>
                </a:moveTo>
                <a:cubicBezTo>
                  <a:pt x="1648" y="72"/>
                  <a:pt x="1376" y="144"/>
                  <a:pt x="1056" y="144"/>
                </a:cubicBezTo>
                <a:cubicBezTo>
                  <a:pt x="736" y="144"/>
                  <a:pt x="368" y="72"/>
                  <a:pt x="0" y="0"/>
                </a:cubicBezTo>
              </a:path>
            </a:pathLst>
          </a:custGeom>
          <a:noFill/>
          <a:ln w="12700">
            <a:solidFill>
              <a:srgbClr val="FF0000"/>
            </a:solidFill>
            <a:round/>
            <a:headEnd type="triangle" w="med" len="med"/>
            <a:tailEnd/>
          </a:ln>
          <a:extLst>
            <a:ext uri="{909E8E84-426E-40DD-AFC4-6F175D3DCCD1}">
              <a14:hiddenFill xmlns:a14="http://schemas.microsoft.com/office/drawing/2010/main">
                <a:solidFill>
                  <a:srgbClr val="FFFFFF"/>
                </a:solidFill>
              </a14:hiddenFill>
            </a:ext>
          </a:extLst>
        </p:spPr>
        <p:txBody>
          <a:bodyPr wrap="none"/>
          <a:lstStyle/>
          <a:p>
            <a:endParaRPr lang="en-US"/>
          </a:p>
        </p:txBody>
      </p:sp>
      <p:sp>
        <p:nvSpPr>
          <p:cNvPr id="159760" name="AutoShape 16"/>
          <p:cNvSpPr>
            <a:spLocks noChangeArrowheads="1"/>
          </p:cNvSpPr>
          <p:nvPr/>
        </p:nvSpPr>
        <p:spPr bwMode="auto">
          <a:xfrm>
            <a:off x="3376614" y="941389"/>
            <a:ext cx="2319337" cy="1169987"/>
          </a:xfrm>
          <a:prstGeom prst="wedgeRectCallout">
            <a:avLst>
              <a:gd name="adj1" fmla="val 42046"/>
              <a:gd name="adj2" fmla="val 106157"/>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tabLst>
                <a:tab pos="227013" algn="l"/>
              </a:tabLst>
              <a:defRPr>
                <a:solidFill>
                  <a:schemeClr val="tx1"/>
                </a:solidFill>
                <a:latin typeface="Arial" charset="0"/>
              </a:defRPr>
            </a:lvl1pPr>
            <a:lvl2pPr marL="227013" indent="112713" eaLnBrk="0" hangingPunct="0">
              <a:tabLst>
                <a:tab pos="227013" algn="l"/>
              </a:tabLst>
              <a:defRPr>
                <a:solidFill>
                  <a:schemeClr val="tx1"/>
                </a:solidFill>
                <a:latin typeface="Arial" charset="0"/>
              </a:defRPr>
            </a:lvl2pPr>
            <a:lvl3pPr marL="1143000" indent="-228600" eaLnBrk="0" hangingPunct="0">
              <a:tabLst>
                <a:tab pos="227013" algn="l"/>
              </a:tabLst>
              <a:defRPr>
                <a:solidFill>
                  <a:schemeClr val="tx1"/>
                </a:solidFill>
                <a:latin typeface="Arial" charset="0"/>
              </a:defRPr>
            </a:lvl3pPr>
            <a:lvl4pPr marL="1600200" indent="-228600" eaLnBrk="0" hangingPunct="0">
              <a:tabLst>
                <a:tab pos="227013" algn="l"/>
              </a:tabLst>
              <a:defRPr>
                <a:solidFill>
                  <a:schemeClr val="tx1"/>
                </a:solidFill>
                <a:latin typeface="Arial" charset="0"/>
              </a:defRPr>
            </a:lvl4pPr>
            <a:lvl5pPr marL="2057400" indent="-228600" eaLnBrk="0" hangingPunct="0">
              <a:tabLst>
                <a:tab pos="227013" algn="l"/>
              </a:tabLst>
              <a:defRPr>
                <a:solidFill>
                  <a:schemeClr val="tx1"/>
                </a:solidFill>
                <a:latin typeface="Arial" charset="0"/>
              </a:defRPr>
            </a:lvl5pPr>
            <a:lvl6pPr marL="2514600" indent="-228600" eaLnBrk="0" fontAlgn="base" hangingPunct="0">
              <a:spcBef>
                <a:spcPct val="0"/>
              </a:spcBef>
              <a:spcAft>
                <a:spcPct val="0"/>
              </a:spcAft>
              <a:tabLst>
                <a:tab pos="227013" algn="l"/>
              </a:tabLst>
              <a:defRPr>
                <a:solidFill>
                  <a:schemeClr val="tx1"/>
                </a:solidFill>
                <a:latin typeface="Arial" charset="0"/>
              </a:defRPr>
            </a:lvl6pPr>
            <a:lvl7pPr marL="2971800" indent="-228600" eaLnBrk="0" fontAlgn="base" hangingPunct="0">
              <a:spcBef>
                <a:spcPct val="0"/>
              </a:spcBef>
              <a:spcAft>
                <a:spcPct val="0"/>
              </a:spcAft>
              <a:tabLst>
                <a:tab pos="227013" algn="l"/>
              </a:tabLst>
              <a:defRPr>
                <a:solidFill>
                  <a:schemeClr val="tx1"/>
                </a:solidFill>
                <a:latin typeface="Arial" charset="0"/>
              </a:defRPr>
            </a:lvl7pPr>
            <a:lvl8pPr marL="3429000" indent="-228600" eaLnBrk="0" fontAlgn="base" hangingPunct="0">
              <a:spcBef>
                <a:spcPct val="0"/>
              </a:spcBef>
              <a:spcAft>
                <a:spcPct val="0"/>
              </a:spcAft>
              <a:tabLst>
                <a:tab pos="227013" algn="l"/>
              </a:tabLst>
              <a:defRPr>
                <a:solidFill>
                  <a:schemeClr val="tx1"/>
                </a:solidFill>
                <a:latin typeface="Arial" charset="0"/>
              </a:defRPr>
            </a:lvl8pPr>
            <a:lvl9pPr marL="3886200" indent="-228600" eaLnBrk="0" fontAlgn="base" hangingPunct="0">
              <a:spcBef>
                <a:spcPct val="0"/>
              </a:spcBef>
              <a:spcAft>
                <a:spcPct val="0"/>
              </a:spcAft>
              <a:tabLst>
                <a:tab pos="227013" algn="l"/>
              </a:tabLst>
              <a:defRPr>
                <a:solidFill>
                  <a:schemeClr val="tx1"/>
                </a:solidFill>
                <a:latin typeface="Arial" charset="0"/>
              </a:defRPr>
            </a:lvl9pPr>
          </a:lstStyle>
          <a:p>
            <a:pPr eaLnBrk="1" hangingPunct="1"/>
            <a:r>
              <a:rPr lang="en-US" altLang="en-US" sz="1600">
                <a:solidFill>
                  <a:schemeClr val="tx2"/>
                </a:solidFill>
                <a:latin typeface="Frutiger 55 Roman" charset="0"/>
              </a:rPr>
              <a:t>Home Subscriber Server</a:t>
            </a:r>
          </a:p>
          <a:p>
            <a:pPr eaLnBrk="1" hangingPunct="1">
              <a:buFontTx/>
              <a:buChar char="•"/>
            </a:pPr>
            <a:r>
              <a:rPr lang="en-US" altLang="en-US" sz="900" i="1">
                <a:latin typeface="Frutiger 55 Roman" charset="0"/>
              </a:rPr>
              <a:t> Centralized DB</a:t>
            </a:r>
          </a:p>
          <a:p>
            <a:pPr eaLnBrk="1" hangingPunct="1">
              <a:buFontTx/>
              <a:buChar char="•"/>
            </a:pPr>
            <a:r>
              <a:rPr lang="en-US" altLang="en-US" sz="900" i="1">
                <a:latin typeface="Frutiger 55 Roman" charset="0"/>
              </a:rPr>
              <a:t> HLR successor</a:t>
            </a:r>
          </a:p>
          <a:p>
            <a:pPr eaLnBrk="1" hangingPunct="1">
              <a:buFontTx/>
              <a:buChar char="•"/>
            </a:pPr>
            <a:r>
              <a:rPr lang="en-US" altLang="en-US" sz="900" i="1">
                <a:latin typeface="Frutiger 55 Roman" charset="0"/>
              </a:rPr>
              <a:t> User profile</a:t>
            </a:r>
          </a:p>
          <a:p>
            <a:pPr eaLnBrk="1" hangingPunct="1">
              <a:buFontTx/>
              <a:buChar char="•"/>
            </a:pPr>
            <a:r>
              <a:rPr lang="en-US" altLang="en-US" sz="900" i="1">
                <a:latin typeface="Frutiger 55 Roman" charset="0"/>
              </a:rPr>
              <a:t> Filter criteria (sent to S-CSCF)</a:t>
            </a:r>
          </a:p>
          <a:p>
            <a:pPr lvl="1" eaLnBrk="1" hangingPunct="1">
              <a:buFontTx/>
              <a:buChar char="•"/>
            </a:pPr>
            <a:r>
              <a:rPr lang="en-US" altLang="en-US" sz="900" i="1">
                <a:latin typeface="Frutiger 55 Roman" charset="0"/>
              </a:rPr>
              <a:t> Which applications</a:t>
            </a:r>
          </a:p>
          <a:p>
            <a:pPr lvl="1" eaLnBrk="1" hangingPunct="1">
              <a:buFontTx/>
              <a:buChar char="•"/>
            </a:pPr>
            <a:r>
              <a:rPr lang="en-US" altLang="en-US" sz="900" i="1">
                <a:latin typeface="Frutiger 55 Roman" charset="0"/>
              </a:rPr>
              <a:t> Which conditions</a:t>
            </a:r>
          </a:p>
        </p:txBody>
      </p:sp>
      <p:sp>
        <p:nvSpPr>
          <p:cNvPr id="159761" name="AutoShape 17"/>
          <p:cNvSpPr>
            <a:spLocks noChangeArrowheads="1"/>
          </p:cNvSpPr>
          <p:nvPr/>
        </p:nvSpPr>
        <p:spPr bwMode="auto">
          <a:xfrm>
            <a:off x="6035676" y="1246188"/>
            <a:ext cx="1617663" cy="800100"/>
          </a:xfrm>
          <a:prstGeom prst="wedgeRectCallout">
            <a:avLst>
              <a:gd name="adj1" fmla="val 13338"/>
              <a:gd name="adj2" fmla="val 111458"/>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chemeClr val="tx2"/>
                </a:solidFill>
                <a:latin typeface="Frutiger 55 Roman" charset="0"/>
              </a:rPr>
              <a:t>Application Servers</a:t>
            </a:r>
          </a:p>
          <a:p>
            <a:pPr eaLnBrk="1" hangingPunct="1">
              <a:buFontTx/>
              <a:buChar char="•"/>
            </a:pPr>
            <a:r>
              <a:rPr lang="en-US" altLang="en-US" sz="800">
                <a:latin typeface="Frutiger 55 Roman" charset="0"/>
              </a:rPr>
              <a:t> Push-to-talk</a:t>
            </a:r>
          </a:p>
          <a:p>
            <a:pPr eaLnBrk="1" hangingPunct="1">
              <a:buFontTx/>
              <a:buChar char="•"/>
            </a:pPr>
            <a:r>
              <a:rPr lang="en-US" altLang="en-US" sz="800">
                <a:latin typeface="Frutiger 55 Roman" charset="0"/>
              </a:rPr>
              <a:t> Instant messaging</a:t>
            </a:r>
          </a:p>
          <a:p>
            <a:pPr eaLnBrk="1" hangingPunct="1">
              <a:buFontTx/>
              <a:buChar char="•"/>
            </a:pPr>
            <a:r>
              <a:rPr lang="en-US" altLang="en-US" sz="800">
                <a:latin typeface="Frutiger 55 Roman" charset="0"/>
              </a:rPr>
              <a:t> Telephony AS</a:t>
            </a:r>
          </a:p>
          <a:p>
            <a:pPr eaLnBrk="1" hangingPunct="1">
              <a:buFontTx/>
              <a:buChar char="•"/>
            </a:pPr>
            <a:r>
              <a:rPr lang="en-US" altLang="en-US" sz="800">
                <a:latin typeface="Frutiger 55 Roman" charset="0"/>
              </a:rPr>
              <a:t> 3</a:t>
            </a:r>
            <a:r>
              <a:rPr lang="en-US" altLang="en-US" sz="800" baseline="30000">
                <a:latin typeface="Frutiger 55 Roman" charset="0"/>
              </a:rPr>
              <a:t>rd</a:t>
            </a:r>
            <a:r>
              <a:rPr lang="en-US" altLang="en-US" sz="800">
                <a:latin typeface="Frutiger 55 Roman" charset="0"/>
              </a:rPr>
              <a:t> party or IMS Vendor</a:t>
            </a:r>
          </a:p>
        </p:txBody>
      </p:sp>
      <p:sp>
        <p:nvSpPr>
          <p:cNvPr id="159762" name="AutoShape 18"/>
          <p:cNvSpPr>
            <a:spLocks noChangeArrowheads="1"/>
          </p:cNvSpPr>
          <p:nvPr/>
        </p:nvSpPr>
        <p:spPr bwMode="auto">
          <a:xfrm>
            <a:off x="1863725" y="1855789"/>
            <a:ext cx="1701800" cy="276225"/>
          </a:xfrm>
          <a:prstGeom prst="wedgeRectCallout">
            <a:avLst>
              <a:gd name="adj1" fmla="val 88153"/>
              <a:gd name="adj2" fmla="val 297486"/>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a:solidFill>
                  <a:schemeClr val="tx2"/>
                </a:solidFill>
                <a:latin typeface="Frutiger 55 Roman" charset="0"/>
              </a:rPr>
              <a:t>Domain Name Server</a:t>
            </a:r>
          </a:p>
        </p:txBody>
      </p:sp>
      <p:sp>
        <p:nvSpPr>
          <p:cNvPr id="159763" name="AutoShape 19"/>
          <p:cNvSpPr>
            <a:spLocks noChangeArrowheads="1"/>
          </p:cNvSpPr>
          <p:nvPr/>
        </p:nvSpPr>
        <p:spPr bwMode="auto">
          <a:xfrm>
            <a:off x="4065589" y="3309938"/>
            <a:ext cx="3248025" cy="608012"/>
          </a:xfrm>
          <a:prstGeom prst="roundRect">
            <a:avLst>
              <a:gd name="adj" fmla="val 9468"/>
            </a:avLst>
          </a:prstGeom>
          <a:solidFill>
            <a:srgbClr val="FFFFCC">
              <a:alpha val="50195"/>
            </a:srgbClr>
          </a:solidFill>
          <a:ln w="9525">
            <a:solidFill>
              <a:schemeClr val="tx1"/>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sz="2400">
              <a:latin typeface="Frutiger 55 Roman" charset="0"/>
            </a:endParaRPr>
          </a:p>
        </p:txBody>
      </p:sp>
      <p:sp>
        <p:nvSpPr>
          <p:cNvPr id="159764" name="Rectangle 20"/>
          <p:cNvSpPr>
            <a:spLocks noChangeArrowheads="1"/>
          </p:cNvSpPr>
          <p:nvPr/>
        </p:nvSpPr>
        <p:spPr bwMode="blackWhite">
          <a:xfrm>
            <a:off x="4132264" y="3425826"/>
            <a:ext cx="593725" cy="365125"/>
          </a:xfrm>
          <a:prstGeom prst="rect">
            <a:avLst/>
          </a:prstGeom>
          <a:gradFill rotWithShape="0">
            <a:gsLst>
              <a:gs pos="0">
                <a:srgbClr val="CCECFF"/>
              </a:gs>
              <a:gs pos="100000">
                <a:srgbClr val="CCECFF">
                  <a:gamma/>
                  <a:shade val="75686"/>
                  <a:invGamma/>
                </a:srgbClr>
              </a:gs>
            </a:gsLst>
            <a:path path="shape">
              <a:fillToRect l="50000" t="50000" r="50000" b="50000"/>
            </a:path>
          </a:gradFill>
          <a:ln w="9525" algn="ctr">
            <a:noFill/>
            <a:miter lim="800000"/>
            <a:headEnd/>
            <a:tailEnd/>
          </a:ln>
          <a:effectLst>
            <a:prstShdw prst="shdw17" dist="17961" dir="2700000">
              <a:srgbClr val="CCECFF">
                <a:gamma/>
                <a:shade val="60000"/>
                <a:invGamma/>
              </a:srgbClr>
            </a:prstShdw>
          </a:effectLst>
        </p:spPr>
        <p:txBody>
          <a:bodyPr lIns="58738" tIns="23812" rIns="58738" bIns="23812" anchor="ctr"/>
          <a:lstStyle/>
          <a:p>
            <a:pPr algn="ctr" eaLnBrk="0" hangingPunct="0">
              <a:defRPr/>
            </a:pPr>
            <a:r>
              <a:rPr lang="en-US" sz="1000">
                <a:effectLst>
                  <a:outerShdw blurRad="38100" dist="38100" dir="2700000" algn="tl">
                    <a:srgbClr val="FFFFFF"/>
                  </a:outerShdw>
                </a:effectLst>
                <a:latin typeface="Frutiger 55 Roman" charset="0"/>
              </a:rPr>
              <a:t>P-CSCF</a:t>
            </a:r>
          </a:p>
        </p:txBody>
      </p:sp>
      <p:sp>
        <p:nvSpPr>
          <p:cNvPr id="159765" name="Rectangle 21"/>
          <p:cNvSpPr>
            <a:spLocks noChangeArrowheads="1"/>
          </p:cNvSpPr>
          <p:nvPr/>
        </p:nvSpPr>
        <p:spPr bwMode="blackWhite">
          <a:xfrm>
            <a:off x="7937501" y="4130676"/>
            <a:ext cx="593725" cy="365125"/>
          </a:xfrm>
          <a:prstGeom prst="rect">
            <a:avLst/>
          </a:prstGeom>
          <a:gradFill rotWithShape="0">
            <a:gsLst>
              <a:gs pos="0">
                <a:srgbClr val="99FF99"/>
              </a:gs>
              <a:gs pos="100000">
                <a:srgbClr val="99FF99">
                  <a:gamma/>
                  <a:shade val="75686"/>
                  <a:invGamma/>
                </a:srgbClr>
              </a:gs>
            </a:gsLst>
            <a:path path="shape">
              <a:fillToRect l="50000" t="50000" r="50000" b="50000"/>
            </a:path>
          </a:gradFill>
          <a:ln w="9525" algn="ctr">
            <a:noFill/>
            <a:miter lim="800000"/>
            <a:headEnd/>
            <a:tailEnd/>
          </a:ln>
          <a:effectLst>
            <a:prstShdw prst="shdw17" dist="17961" dir="2700000">
              <a:srgbClr val="99FF99">
                <a:gamma/>
                <a:shade val="60000"/>
                <a:invGamma/>
              </a:srgbClr>
            </a:prstShdw>
          </a:effectLst>
        </p:spPr>
        <p:txBody>
          <a:bodyPr lIns="58738" tIns="23812" rIns="58738" bIns="23812" anchor="ctr" anchorCtr="1"/>
          <a:lstStyle/>
          <a:p>
            <a:pPr algn="ctr" eaLnBrk="0" hangingPunct="0">
              <a:defRPr/>
            </a:pPr>
            <a:r>
              <a:rPr lang="en-US" sz="1000">
                <a:effectLst>
                  <a:outerShdw blurRad="38100" dist="38100" dir="2700000" algn="tl">
                    <a:srgbClr val="FFFFFF"/>
                  </a:outerShdw>
                </a:effectLst>
                <a:latin typeface="Frutiger 55 Roman" charset="0"/>
              </a:rPr>
              <a:t>MGCF</a:t>
            </a:r>
          </a:p>
        </p:txBody>
      </p:sp>
      <p:sp>
        <p:nvSpPr>
          <p:cNvPr id="159766" name="Rectangle 22"/>
          <p:cNvSpPr>
            <a:spLocks noChangeArrowheads="1"/>
          </p:cNvSpPr>
          <p:nvPr/>
        </p:nvSpPr>
        <p:spPr bwMode="blackWhite">
          <a:xfrm>
            <a:off x="7937501" y="4870451"/>
            <a:ext cx="593725" cy="365125"/>
          </a:xfrm>
          <a:prstGeom prst="rect">
            <a:avLst/>
          </a:prstGeom>
          <a:gradFill rotWithShape="0">
            <a:gsLst>
              <a:gs pos="0">
                <a:schemeClr val="bg1"/>
              </a:gs>
              <a:gs pos="100000">
                <a:srgbClr val="C0C0C0"/>
              </a:gs>
            </a:gsLst>
            <a:path path="shape">
              <a:fillToRect l="50000" t="50000" r="50000" b="50000"/>
            </a:path>
          </a:gradFill>
          <a:ln w="9525" algn="ctr">
            <a:noFill/>
            <a:miter lim="800000"/>
            <a:headEnd/>
            <a:tailEnd/>
          </a:ln>
          <a:effectLst>
            <a:prstShdw prst="shdw17" dist="17961" dir="2700000">
              <a:srgbClr val="C0C0C0">
                <a:gamma/>
                <a:shade val="60000"/>
                <a:invGamma/>
              </a:srgbClr>
            </a:prstShdw>
          </a:effectLst>
        </p:spPr>
        <p:txBody>
          <a:bodyPr lIns="58738" tIns="23812" rIns="58738" bIns="23812" anchor="ctr" anchorCtr="1"/>
          <a:lstStyle/>
          <a:p>
            <a:pPr algn="ctr" eaLnBrk="0" hangingPunct="0">
              <a:defRPr/>
            </a:pPr>
            <a:r>
              <a:rPr lang="en-US" sz="1000">
                <a:effectLst>
                  <a:outerShdw blurRad="38100" dist="38100" dir="2700000" algn="tl">
                    <a:srgbClr val="FFFFFF"/>
                  </a:outerShdw>
                </a:effectLst>
                <a:latin typeface="Frutiger 55 Roman" charset="0"/>
              </a:rPr>
              <a:t>MGW</a:t>
            </a:r>
          </a:p>
        </p:txBody>
      </p:sp>
      <p:sp>
        <p:nvSpPr>
          <p:cNvPr id="159767" name="Cloud"/>
          <p:cNvSpPr>
            <a:spLocks noChangeAspect="1" noEditPoints="1" noChangeArrowheads="1"/>
          </p:cNvSpPr>
          <p:nvPr/>
        </p:nvSpPr>
        <p:spPr bwMode="blackWhite">
          <a:xfrm>
            <a:off x="9059864" y="4656139"/>
            <a:ext cx="981075" cy="5619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CCFFCC"/>
              </a:gs>
              <a:gs pos="100000">
                <a:srgbClr val="CCFFCC">
                  <a:gamma/>
                  <a:shade val="75686"/>
                  <a:invGamma/>
                </a:srgbClr>
              </a:gs>
            </a:gsLst>
            <a:path path="rect">
              <a:fillToRect l="50000" t="50000" r="50000" b="50000"/>
            </a:path>
          </a:gradFill>
          <a:ln w="9525" algn="ctr">
            <a:noFill/>
            <a:miter lim="800000"/>
            <a:headEnd/>
            <a:tailEnd/>
          </a:ln>
          <a:effectLst>
            <a:prstShdw prst="shdw17" dist="17961" dir="2700000">
              <a:srgbClr val="CCFFCC">
                <a:gamma/>
                <a:shade val="60000"/>
                <a:invGamma/>
              </a:srgbClr>
            </a:prstShdw>
          </a:effectLst>
        </p:spPr>
        <p:txBody>
          <a:bodyPr wrap="none" lIns="118872" tIns="23812" rIns="27432" bIns="23812" anchor="ctr" anchorCtr="1"/>
          <a:lstStyle/>
          <a:p>
            <a:pPr algn="ctr" eaLnBrk="0" hangingPunct="0">
              <a:defRPr/>
            </a:pPr>
            <a:r>
              <a:rPr lang="en-US" sz="900">
                <a:effectLst>
                  <a:outerShdw blurRad="38100" dist="38100" dir="2700000" algn="tl">
                    <a:srgbClr val="FFFFFF"/>
                  </a:outerShdw>
                </a:effectLst>
                <a:latin typeface="Frutiger 55 Roman" charset="0"/>
              </a:rPr>
              <a:t>PSTN</a:t>
            </a:r>
            <a:endParaRPr lang="en-GB" sz="900">
              <a:effectLst>
                <a:outerShdw blurRad="38100" dist="38100" dir="2700000" algn="tl">
                  <a:srgbClr val="FFFFFF"/>
                </a:outerShdw>
              </a:effectLst>
              <a:latin typeface="Frutiger 55 Roman" charset="0"/>
            </a:endParaRPr>
          </a:p>
        </p:txBody>
      </p:sp>
      <p:sp>
        <p:nvSpPr>
          <p:cNvPr id="11288" name="Text Box 24"/>
          <p:cNvSpPr txBox="1">
            <a:spLocks noChangeArrowheads="1"/>
          </p:cNvSpPr>
          <p:nvPr/>
        </p:nvSpPr>
        <p:spPr bwMode="auto">
          <a:xfrm>
            <a:off x="8283676" y="4613276"/>
            <a:ext cx="30777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FF0000"/>
                </a:solidFill>
                <a:latin typeface="Frutiger 55 Roman" charset="0"/>
              </a:rPr>
              <a:t>H.248</a:t>
            </a:r>
          </a:p>
        </p:txBody>
      </p:sp>
      <p:sp>
        <p:nvSpPr>
          <p:cNvPr id="11289" name="Text Box 25"/>
          <p:cNvSpPr txBox="1">
            <a:spLocks noChangeArrowheads="1"/>
          </p:cNvSpPr>
          <p:nvPr/>
        </p:nvSpPr>
        <p:spPr bwMode="auto">
          <a:xfrm>
            <a:off x="8872823" y="4392614"/>
            <a:ext cx="269304"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a:solidFill>
                  <a:srgbClr val="FF0000"/>
                </a:solidFill>
                <a:latin typeface="Frutiger 55 Roman" charset="0"/>
              </a:rPr>
              <a:t>ISUP</a:t>
            </a:r>
          </a:p>
        </p:txBody>
      </p:sp>
      <p:pic>
        <p:nvPicPr>
          <p:cNvPr id="11290" name="Picture 26" descr="phon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99576" y="5619750"/>
            <a:ext cx="449263" cy="39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91" name="Freeform 27"/>
          <p:cNvSpPr>
            <a:spLocks/>
          </p:cNvSpPr>
          <p:nvPr/>
        </p:nvSpPr>
        <p:spPr bwMode="auto">
          <a:xfrm>
            <a:off x="3354389" y="3997325"/>
            <a:ext cx="4579937" cy="1073150"/>
          </a:xfrm>
          <a:custGeom>
            <a:avLst/>
            <a:gdLst>
              <a:gd name="T0" fmla="*/ 4579937 w 3146"/>
              <a:gd name="T1" fmla="*/ 1073150 h 676"/>
              <a:gd name="T2" fmla="*/ 0 w 3146"/>
              <a:gd name="T3" fmla="*/ 1073150 h 676"/>
              <a:gd name="T4" fmla="*/ 0 w 3146"/>
              <a:gd name="T5" fmla="*/ 0 h 676"/>
              <a:gd name="T6" fmla="*/ 0 60000 65536"/>
              <a:gd name="T7" fmla="*/ 0 60000 65536"/>
              <a:gd name="T8" fmla="*/ 0 60000 65536"/>
              <a:gd name="T9" fmla="*/ 0 w 3146"/>
              <a:gd name="T10" fmla="*/ 0 h 676"/>
              <a:gd name="T11" fmla="*/ 3146 w 3146"/>
              <a:gd name="T12" fmla="*/ 676 h 676"/>
            </a:gdLst>
            <a:ahLst/>
            <a:cxnLst>
              <a:cxn ang="T6">
                <a:pos x="T0" y="T1"/>
              </a:cxn>
              <a:cxn ang="T7">
                <a:pos x="T2" y="T3"/>
              </a:cxn>
              <a:cxn ang="T8">
                <a:pos x="T4" y="T5"/>
              </a:cxn>
            </a:cxnLst>
            <a:rect l="T9" t="T10" r="T11" b="T12"/>
            <a:pathLst>
              <a:path w="3146" h="676">
                <a:moveTo>
                  <a:pt x="3146" y="676"/>
                </a:moveTo>
                <a:lnTo>
                  <a:pt x="0" y="676"/>
                </a:lnTo>
                <a:lnTo>
                  <a:pt x="0" y="0"/>
                </a:lnTo>
              </a:path>
            </a:pathLst>
          </a:custGeom>
          <a:noFill/>
          <a:ln w="25400">
            <a:solidFill>
              <a:srgbClr val="0000FF"/>
            </a:solidFill>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lIns="54864" tIns="27432" rIns="54864" bIns="27432" anchorCtr="1"/>
          <a:lstStyle/>
          <a:p>
            <a:endParaRPr lang="en-US"/>
          </a:p>
        </p:txBody>
      </p:sp>
      <p:sp>
        <p:nvSpPr>
          <p:cNvPr id="11292" name="Line 28"/>
          <p:cNvSpPr>
            <a:spLocks noChangeShapeType="1"/>
          </p:cNvSpPr>
          <p:nvPr/>
        </p:nvSpPr>
        <p:spPr bwMode="auto">
          <a:xfrm>
            <a:off x="8543925" y="5070475"/>
            <a:ext cx="552450" cy="0"/>
          </a:xfrm>
          <a:prstGeom prst="line">
            <a:avLst/>
          </a:prstGeom>
          <a:noFill/>
          <a:ln w="254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59773" name="Rectangle 29"/>
          <p:cNvSpPr>
            <a:spLocks noChangeArrowheads="1"/>
          </p:cNvSpPr>
          <p:nvPr/>
        </p:nvSpPr>
        <p:spPr bwMode="blackWhite">
          <a:xfrm>
            <a:off x="6799263" y="4130675"/>
            <a:ext cx="609600" cy="381000"/>
          </a:xfrm>
          <a:prstGeom prst="rect">
            <a:avLst/>
          </a:prstGeom>
          <a:gradFill rotWithShape="0">
            <a:gsLst>
              <a:gs pos="0">
                <a:srgbClr val="66FFCC"/>
              </a:gs>
              <a:gs pos="100000">
                <a:srgbClr val="66FFCC">
                  <a:gamma/>
                  <a:shade val="75686"/>
                  <a:invGamma/>
                </a:srgbClr>
              </a:gs>
            </a:gsLst>
            <a:path path="shape">
              <a:fillToRect l="50000" t="50000" r="50000" b="50000"/>
            </a:path>
          </a:gradFill>
          <a:ln w="9525" algn="ctr">
            <a:noFill/>
            <a:miter lim="800000"/>
            <a:headEnd/>
            <a:tailEnd/>
          </a:ln>
          <a:effectLst>
            <a:prstShdw prst="shdw17" dist="17961" dir="2700000">
              <a:srgbClr val="66FFCC">
                <a:gamma/>
                <a:shade val="60000"/>
                <a:invGamma/>
              </a:srgbClr>
            </a:prstShdw>
          </a:effectLst>
        </p:spPr>
        <p:txBody>
          <a:bodyPr lIns="58738" tIns="23812" rIns="58738" bIns="23812" anchor="ctr" anchorCtr="1"/>
          <a:lstStyle/>
          <a:p>
            <a:pPr algn="ctr" eaLnBrk="0" hangingPunct="0">
              <a:defRPr/>
            </a:pPr>
            <a:r>
              <a:rPr lang="en-US" sz="1000">
                <a:effectLst>
                  <a:outerShdw blurRad="38100" dist="38100" dir="2700000" algn="tl">
                    <a:srgbClr val="FFFFFF"/>
                  </a:outerShdw>
                </a:effectLst>
                <a:latin typeface="Frutiger 55 Roman" charset="0"/>
              </a:rPr>
              <a:t>BGCF</a:t>
            </a:r>
          </a:p>
        </p:txBody>
      </p:sp>
      <p:sp>
        <p:nvSpPr>
          <p:cNvPr id="11294" name="Line 30"/>
          <p:cNvSpPr>
            <a:spLocks noChangeShapeType="1"/>
          </p:cNvSpPr>
          <p:nvPr/>
        </p:nvSpPr>
        <p:spPr bwMode="auto">
          <a:xfrm>
            <a:off x="9450388" y="5183188"/>
            <a:ext cx="0" cy="43815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295" name="Line 31"/>
          <p:cNvSpPr>
            <a:spLocks noChangeShapeType="1"/>
          </p:cNvSpPr>
          <p:nvPr/>
        </p:nvSpPr>
        <p:spPr bwMode="auto">
          <a:xfrm flipV="1">
            <a:off x="3738563" y="3089275"/>
            <a:ext cx="400050" cy="325438"/>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296" name="Line 32"/>
          <p:cNvSpPr>
            <a:spLocks noChangeShapeType="1"/>
          </p:cNvSpPr>
          <p:nvPr/>
        </p:nvSpPr>
        <p:spPr bwMode="auto">
          <a:xfrm>
            <a:off x="3581401" y="3602038"/>
            <a:ext cx="549275" cy="254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297" name="Line 33"/>
          <p:cNvSpPr>
            <a:spLocks noChangeShapeType="1"/>
          </p:cNvSpPr>
          <p:nvPr/>
        </p:nvSpPr>
        <p:spPr bwMode="auto">
          <a:xfrm flipV="1">
            <a:off x="4419600" y="3625850"/>
            <a:ext cx="1049338" cy="1728788"/>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298" name="Line 34"/>
          <p:cNvSpPr>
            <a:spLocks noChangeShapeType="1"/>
          </p:cNvSpPr>
          <p:nvPr/>
        </p:nvSpPr>
        <p:spPr bwMode="auto">
          <a:xfrm flipV="1">
            <a:off x="5754688" y="3097213"/>
            <a:ext cx="0" cy="341312"/>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299" name="Line 35"/>
          <p:cNvSpPr>
            <a:spLocks noChangeShapeType="1"/>
          </p:cNvSpPr>
          <p:nvPr/>
        </p:nvSpPr>
        <p:spPr bwMode="auto">
          <a:xfrm>
            <a:off x="6080125" y="3611563"/>
            <a:ext cx="469900"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0" name="Line 36"/>
          <p:cNvSpPr>
            <a:spLocks noChangeShapeType="1"/>
          </p:cNvSpPr>
          <p:nvPr/>
        </p:nvSpPr>
        <p:spPr bwMode="auto">
          <a:xfrm flipH="1" flipV="1">
            <a:off x="5938839" y="3105151"/>
            <a:ext cx="619125" cy="384175"/>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1" name="Line 37"/>
          <p:cNvSpPr>
            <a:spLocks noChangeShapeType="1"/>
          </p:cNvSpPr>
          <p:nvPr/>
        </p:nvSpPr>
        <p:spPr bwMode="auto">
          <a:xfrm flipH="1">
            <a:off x="6073776" y="2779713"/>
            <a:ext cx="506413"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2" name="Line 38"/>
          <p:cNvSpPr>
            <a:spLocks noChangeShapeType="1"/>
          </p:cNvSpPr>
          <p:nvPr/>
        </p:nvSpPr>
        <p:spPr bwMode="auto">
          <a:xfrm>
            <a:off x="6073776" y="2881313"/>
            <a:ext cx="498475"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3" name="Line 39"/>
          <p:cNvSpPr>
            <a:spLocks noChangeShapeType="1"/>
          </p:cNvSpPr>
          <p:nvPr/>
        </p:nvSpPr>
        <p:spPr bwMode="auto">
          <a:xfrm>
            <a:off x="6073776" y="2982913"/>
            <a:ext cx="498475"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4" name="Line 40"/>
          <p:cNvSpPr>
            <a:spLocks noChangeShapeType="1"/>
          </p:cNvSpPr>
          <p:nvPr/>
        </p:nvSpPr>
        <p:spPr bwMode="auto">
          <a:xfrm>
            <a:off x="6715125" y="3097214"/>
            <a:ext cx="0" cy="325437"/>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5" name="Line 41"/>
          <p:cNvSpPr>
            <a:spLocks noChangeShapeType="1"/>
          </p:cNvSpPr>
          <p:nvPr/>
        </p:nvSpPr>
        <p:spPr bwMode="auto">
          <a:xfrm>
            <a:off x="6867525" y="3097214"/>
            <a:ext cx="0" cy="325437"/>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6" name="Line 42"/>
          <p:cNvSpPr>
            <a:spLocks noChangeShapeType="1"/>
          </p:cNvSpPr>
          <p:nvPr/>
        </p:nvSpPr>
        <p:spPr bwMode="auto">
          <a:xfrm>
            <a:off x="7019925" y="3097214"/>
            <a:ext cx="0" cy="325437"/>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7" name="Line 43"/>
          <p:cNvSpPr>
            <a:spLocks noChangeShapeType="1"/>
          </p:cNvSpPr>
          <p:nvPr/>
        </p:nvSpPr>
        <p:spPr bwMode="auto">
          <a:xfrm>
            <a:off x="7002463" y="3800475"/>
            <a:ext cx="0" cy="331788"/>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8" name="Line 44"/>
          <p:cNvSpPr>
            <a:spLocks noChangeShapeType="1"/>
          </p:cNvSpPr>
          <p:nvPr/>
        </p:nvSpPr>
        <p:spPr bwMode="auto">
          <a:xfrm>
            <a:off x="5778501" y="3800475"/>
            <a:ext cx="1006475" cy="5207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09" name="Line 45"/>
          <p:cNvSpPr>
            <a:spLocks noChangeShapeType="1"/>
          </p:cNvSpPr>
          <p:nvPr/>
        </p:nvSpPr>
        <p:spPr bwMode="auto">
          <a:xfrm>
            <a:off x="7161213" y="3617913"/>
            <a:ext cx="696912"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10" name="Line 46"/>
          <p:cNvSpPr>
            <a:spLocks noChangeShapeType="1"/>
          </p:cNvSpPr>
          <p:nvPr/>
        </p:nvSpPr>
        <p:spPr bwMode="auto">
          <a:xfrm>
            <a:off x="7434264" y="4313238"/>
            <a:ext cx="498475" cy="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11" name="Line 47"/>
          <p:cNvSpPr>
            <a:spLocks noChangeShapeType="1"/>
          </p:cNvSpPr>
          <p:nvPr/>
        </p:nvSpPr>
        <p:spPr bwMode="auto">
          <a:xfrm>
            <a:off x="8242300" y="4495801"/>
            <a:ext cx="0" cy="384175"/>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12" name="Line 48"/>
          <p:cNvSpPr>
            <a:spLocks noChangeShapeType="1"/>
          </p:cNvSpPr>
          <p:nvPr/>
        </p:nvSpPr>
        <p:spPr bwMode="auto">
          <a:xfrm>
            <a:off x="8543926" y="4329114"/>
            <a:ext cx="544513" cy="339725"/>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13" name="Text Box 49"/>
          <p:cNvSpPr txBox="1">
            <a:spLocks noChangeArrowheads="1"/>
          </p:cNvSpPr>
          <p:nvPr/>
        </p:nvSpPr>
        <p:spPr bwMode="auto">
          <a:xfrm>
            <a:off x="3732901" y="3678239"/>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59794" name="Cloud"/>
          <p:cNvSpPr>
            <a:spLocks noChangeAspect="1" noEditPoints="1" noChangeArrowheads="1"/>
          </p:cNvSpPr>
          <p:nvPr/>
        </p:nvSpPr>
        <p:spPr bwMode="blackWhite">
          <a:xfrm>
            <a:off x="9075738" y="4560888"/>
            <a:ext cx="476250" cy="2730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adFill rotWithShape="0">
            <a:gsLst>
              <a:gs pos="0">
                <a:srgbClr val="CCFFCC"/>
              </a:gs>
              <a:gs pos="100000">
                <a:srgbClr val="CCFFCC">
                  <a:gamma/>
                  <a:shade val="75686"/>
                  <a:invGamma/>
                </a:srgbClr>
              </a:gs>
            </a:gsLst>
            <a:path path="rect">
              <a:fillToRect l="50000" t="50000" r="50000" b="50000"/>
            </a:path>
          </a:gradFill>
          <a:ln w="9525" algn="ctr">
            <a:noFill/>
            <a:miter lim="800000"/>
            <a:headEnd/>
            <a:tailEnd/>
          </a:ln>
          <a:effectLst>
            <a:prstShdw prst="shdw17" dist="17961" dir="2700000">
              <a:srgbClr val="CCFFCC">
                <a:gamma/>
                <a:shade val="60000"/>
                <a:invGamma/>
              </a:srgbClr>
            </a:prstShdw>
          </a:effectLst>
        </p:spPr>
        <p:txBody>
          <a:bodyPr wrap="none" lIns="118872" tIns="23812" rIns="27432" bIns="23812" anchor="ctr" anchorCtr="1"/>
          <a:lstStyle/>
          <a:p>
            <a:pPr algn="ctr" eaLnBrk="0" hangingPunct="0">
              <a:defRPr/>
            </a:pPr>
            <a:r>
              <a:rPr lang="en-US" sz="900">
                <a:effectLst>
                  <a:outerShdw blurRad="38100" dist="38100" dir="2700000" algn="tl">
                    <a:srgbClr val="FFFFFF"/>
                  </a:outerShdw>
                </a:effectLst>
                <a:latin typeface="Frutiger 55 Roman" charset="0"/>
              </a:rPr>
              <a:t>SS7</a:t>
            </a:r>
            <a:endParaRPr lang="en-GB" sz="900">
              <a:effectLst>
                <a:outerShdw blurRad="38100" dist="38100" dir="2700000" algn="tl">
                  <a:srgbClr val="FFFFFF"/>
                </a:outerShdw>
              </a:effectLst>
              <a:latin typeface="Frutiger 55 Roman" charset="0"/>
            </a:endParaRPr>
          </a:p>
        </p:txBody>
      </p:sp>
      <p:sp>
        <p:nvSpPr>
          <p:cNvPr id="11315" name="Text Box 51"/>
          <p:cNvSpPr txBox="1">
            <a:spLocks noChangeArrowheads="1"/>
          </p:cNvSpPr>
          <p:nvPr/>
        </p:nvSpPr>
        <p:spPr bwMode="auto">
          <a:xfrm>
            <a:off x="7436539" y="3449639"/>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16" name="Text Box 52"/>
          <p:cNvSpPr txBox="1">
            <a:spLocks noChangeArrowheads="1"/>
          </p:cNvSpPr>
          <p:nvPr/>
        </p:nvSpPr>
        <p:spPr bwMode="auto">
          <a:xfrm>
            <a:off x="7053951" y="3203576"/>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17" name="Text Box 53"/>
          <p:cNvSpPr txBox="1">
            <a:spLocks noChangeArrowheads="1"/>
          </p:cNvSpPr>
          <p:nvPr/>
        </p:nvSpPr>
        <p:spPr bwMode="auto">
          <a:xfrm>
            <a:off x="6198289" y="3470276"/>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18" name="Text Box 54"/>
          <p:cNvSpPr txBox="1">
            <a:spLocks noChangeArrowheads="1"/>
          </p:cNvSpPr>
          <p:nvPr/>
        </p:nvSpPr>
        <p:spPr bwMode="auto">
          <a:xfrm>
            <a:off x="7573064" y="4170364"/>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19" name="Text Box 55"/>
          <p:cNvSpPr txBox="1">
            <a:spLocks noChangeArrowheads="1"/>
          </p:cNvSpPr>
          <p:nvPr/>
        </p:nvSpPr>
        <p:spPr bwMode="auto">
          <a:xfrm>
            <a:off x="7033314" y="3900489"/>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20" name="Text Box 56"/>
          <p:cNvSpPr txBox="1">
            <a:spLocks noChangeArrowheads="1"/>
          </p:cNvSpPr>
          <p:nvPr/>
        </p:nvSpPr>
        <p:spPr bwMode="auto">
          <a:xfrm>
            <a:off x="6357039" y="3973514"/>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21" name="Text Box 57"/>
          <p:cNvSpPr txBox="1">
            <a:spLocks noChangeArrowheads="1"/>
          </p:cNvSpPr>
          <p:nvPr/>
        </p:nvSpPr>
        <p:spPr bwMode="auto">
          <a:xfrm>
            <a:off x="5682351" y="4075114"/>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22" name="Text Box 58"/>
          <p:cNvSpPr txBox="1">
            <a:spLocks noChangeArrowheads="1"/>
          </p:cNvSpPr>
          <p:nvPr/>
        </p:nvSpPr>
        <p:spPr bwMode="auto">
          <a:xfrm>
            <a:off x="6108025" y="3074989"/>
            <a:ext cx="468077"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Diameter</a:t>
            </a:r>
          </a:p>
        </p:txBody>
      </p:sp>
      <p:sp>
        <p:nvSpPr>
          <p:cNvPr id="11323" name="Text Box 59"/>
          <p:cNvSpPr txBox="1">
            <a:spLocks noChangeArrowheads="1"/>
          </p:cNvSpPr>
          <p:nvPr/>
        </p:nvSpPr>
        <p:spPr bwMode="auto">
          <a:xfrm>
            <a:off x="5713884" y="4900614"/>
            <a:ext cx="23083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0000FF"/>
                </a:solidFill>
                <a:latin typeface="Frutiger 55 Roman" charset="0"/>
              </a:rPr>
              <a:t>RTP</a:t>
            </a:r>
          </a:p>
        </p:txBody>
      </p:sp>
      <p:sp>
        <p:nvSpPr>
          <p:cNvPr id="11324" name="Text Box 60"/>
          <p:cNvSpPr txBox="1">
            <a:spLocks noChangeArrowheads="1"/>
          </p:cNvSpPr>
          <p:nvPr/>
        </p:nvSpPr>
        <p:spPr bwMode="auto">
          <a:xfrm>
            <a:off x="8691941" y="4902201"/>
            <a:ext cx="25006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latin typeface="Frutiger 55 Roman" charset="0"/>
              </a:rPr>
              <a:t>TDM</a:t>
            </a:r>
          </a:p>
        </p:txBody>
      </p:sp>
      <p:sp>
        <p:nvSpPr>
          <p:cNvPr id="159805" name="AutoShape 61"/>
          <p:cNvSpPr>
            <a:spLocks noChangeArrowheads="1"/>
          </p:cNvSpPr>
          <p:nvPr/>
        </p:nvSpPr>
        <p:spPr bwMode="auto">
          <a:xfrm>
            <a:off x="2166938" y="4357688"/>
            <a:ext cx="1198562" cy="677862"/>
          </a:xfrm>
          <a:prstGeom prst="wedgeRectCallout">
            <a:avLst>
              <a:gd name="adj1" fmla="val 116185"/>
              <a:gd name="adj2" fmla="val -124074"/>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tabLst>
                <a:tab pos="227013" algn="l"/>
              </a:tabLst>
              <a:defRPr>
                <a:solidFill>
                  <a:schemeClr val="tx1"/>
                </a:solidFill>
                <a:latin typeface="Arial" charset="0"/>
              </a:defRPr>
            </a:lvl1pPr>
            <a:lvl2pPr marL="742950" indent="-285750" eaLnBrk="0" hangingPunct="0">
              <a:tabLst>
                <a:tab pos="227013" algn="l"/>
              </a:tabLst>
              <a:defRPr>
                <a:solidFill>
                  <a:schemeClr val="tx1"/>
                </a:solidFill>
                <a:latin typeface="Arial" charset="0"/>
              </a:defRPr>
            </a:lvl2pPr>
            <a:lvl3pPr marL="1143000" indent="-228600" eaLnBrk="0" hangingPunct="0">
              <a:tabLst>
                <a:tab pos="227013" algn="l"/>
              </a:tabLst>
              <a:defRPr>
                <a:solidFill>
                  <a:schemeClr val="tx1"/>
                </a:solidFill>
                <a:latin typeface="Arial" charset="0"/>
              </a:defRPr>
            </a:lvl3pPr>
            <a:lvl4pPr marL="1600200" indent="-228600" eaLnBrk="0" hangingPunct="0">
              <a:tabLst>
                <a:tab pos="227013" algn="l"/>
              </a:tabLst>
              <a:defRPr>
                <a:solidFill>
                  <a:schemeClr val="tx1"/>
                </a:solidFill>
                <a:latin typeface="Arial" charset="0"/>
              </a:defRPr>
            </a:lvl4pPr>
            <a:lvl5pPr marL="2057400" indent="-228600" eaLnBrk="0" hangingPunct="0">
              <a:tabLst>
                <a:tab pos="227013" algn="l"/>
              </a:tabLst>
              <a:defRPr>
                <a:solidFill>
                  <a:schemeClr val="tx1"/>
                </a:solidFill>
                <a:latin typeface="Arial" charset="0"/>
              </a:defRPr>
            </a:lvl5pPr>
            <a:lvl6pPr marL="2514600" indent="-228600" eaLnBrk="0" fontAlgn="base" hangingPunct="0">
              <a:spcBef>
                <a:spcPct val="0"/>
              </a:spcBef>
              <a:spcAft>
                <a:spcPct val="0"/>
              </a:spcAft>
              <a:tabLst>
                <a:tab pos="227013" algn="l"/>
              </a:tabLst>
              <a:defRPr>
                <a:solidFill>
                  <a:schemeClr val="tx1"/>
                </a:solidFill>
                <a:latin typeface="Arial" charset="0"/>
              </a:defRPr>
            </a:lvl6pPr>
            <a:lvl7pPr marL="2971800" indent="-228600" eaLnBrk="0" fontAlgn="base" hangingPunct="0">
              <a:spcBef>
                <a:spcPct val="0"/>
              </a:spcBef>
              <a:spcAft>
                <a:spcPct val="0"/>
              </a:spcAft>
              <a:tabLst>
                <a:tab pos="227013" algn="l"/>
              </a:tabLst>
              <a:defRPr>
                <a:solidFill>
                  <a:schemeClr val="tx1"/>
                </a:solidFill>
                <a:latin typeface="Arial" charset="0"/>
              </a:defRPr>
            </a:lvl7pPr>
            <a:lvl8pPr marL="3429000" indent="-228600" eaLnBrk="0" fontAlgn="base" hangingPunct="0">
              <a:spcBef>
                <a:spcPct val="0"/>
              </a:spcBef>
              <a:spcAft>
                <a:spcPct val="0"/>
              </a:spcAft>
              <a:tabLst>
                <a:tab pos="227013" algn="l"/>
              </a:tabLst>
              <a:defRPr>
                <a:solidFill>
                  <a:schemeClr val="tx1"/>
                </a:solidFill>
                <a:latin typeface="Arial" charset="0"/>
              </a:defRPr>
            </a:lvl8pPr>
            <a:lvl9pPr marL="3886200" indent="-228600" eaLnBrk="0" fontAlgn="base" hangingPunct="0">
              <a:spcBef>
                <a:spcPct val="0"/>
              </a:spcBef>
              <a:spcAft>
                <a:spcPct val="0"/>
              </a:spcAft>
              <a:tabLst>
                <a:tab pos="227013" algn="l"/>
              </a:tabLst>
              <a:defRPr>
                <a:solidFill>
                  <a:schemeClr val="tx1"/>
                </a:solidFill>
                <a:latin typeface="Arial" charset="0"/>
              </a:defRPr>
            </a:lvl9pPr>
          </a:lstStyle>
          <a:p>
            <a:pPr eaLnBrk="1" hangingPunct="1"/>
            <a:r>
              <a:rPr lang="en-US" altLang="en-US" sz="1200" i="1">
                <a:solidFill>
                  <a:schemeClr val="tx2"/>
                </a:solidFill>
                <a:latin typeface="Frutiger 55 Roman" charset="0"/>
              </a:rPr>
              <a:t>Call Session</a:t>
            </a:r>
          </a:p>
          <a:p>
            <a:pPr eaLnBrk="1" hangingPunct="1"/>
            <a:r>
              <a:rPr lang="en-US" altLang="en-US" sz="1200" i="1">
                <a:solidFill>
                  <a:schemeClr val="tx2"/>
                </a:solidFill>
                <a:latin typeface="Frutiger 55 Roman" charset="0"/>
              </a:rPr>
              <a:t>Control Function</a:t>
            </a:r>
          </a:p>
          <a:p>
            <a:pPr eaLnBrk="1" hangingPunct="1">
              <a:buFontTx/>
              <a:buChar char="•"/>
            </a:pPr>
            <a:r>
              <a:rPr lang="en-US" altLang="en-US" sz="700" i="1">
                <a:latin typeface="Frutiger 55 Roman" charset="0"/>
              </a:rPr>
              <a:t> SIP registration  </a:t>
            </a:r>
          </a:p>
          <a:p>
            <a:pPr eaLnBrk="1" hangingPunct="1">
              <a:buFontTx/>
              <a:buChar char="•"/>
            </a:pPr>
            <a:r>
              <a:rPr lang="en-US" altLang="en-US" sz="700" i="1">
                <a:latin typeface="Frutiger 55 Roman" charset="0"/>
              </a:rPr>
              <a:t> SIP session setup</a:t>
            </a:r>
          </a:p>
        </p:txBody>
      </p:sp>
      <p:sp>
        <p:nvSpPr>
          <p:cNvPr id="159806" name="Rectangle 62"/>
          <p:cNvSpPr>
            <a:spLocks noChangeArrowheads="1"/>
          </p:cNvSpPr>
          <p:nvPr/>
        </p:nvSpPr>
        <p:spPr bwMode="blackWhite">
          <a:xfrm>
            <a:off x="7842250" y="3751263"/>
            <a:ext cx="336550" cy="190500"/>
          </a:xfrm>
          <a:prstGeom prst="rect">
            <a:avLst/>
          </a:prstGeom>
          <a:gradFill rotWithShape="0">
            <a:gsLst>
              <a:gs pos="0">
                <a:schemeClr val="bg1"/>
              </a:gs>
              <a:gs pos="100000">
                <a:srgbClr val="C0C0C0"/>
              </a:gs>
            </a:gsLst>
            <a:path path="shape">
              <a:fillToRect l="50000" t="50000" r="50000" b="50000"/>
            </a:path>
          </a:gradFill>
          <a:ln w="9525" algn="ctr">
            <a:noFill/>
            <a:miter lim="800000"/>
            <a:headEnd/>
            <a:tailEnd/>
          </a:ln>
          <a:effectLst>
            <a:prstShdw prst="shdw17" dist="17961" dir="2700000">
              <a:srgbClr val="C0C0C0">
                <a:gamma/>
                <a:shade val="60000"/>
                <a:invGamma/>
              </a:srgbClr>
            </a:prstShdw>
          </a:effectLst>
        </p:spPr>
        <p:txBody>
          <a:bodyPr lIns="0" tIns="0" rIns="0" bIns="0" anchor="ctr" anchorCtr="1"/>
          <a:lstStyle/>
          <a:p>
            <a:pPr algn="ctr" eaLnBrk="0" hangingPunct="0">
              <a:defRPr/>
            </a:pPr>
            <a:r>
              <a:rPr lang="en-US" sz="1000">
                <a:effectLst>
                  <a:outerShdw blurRad="38100" dist="38100" dir="2700000" algn="tl">
                    <a:srgbClr val="FFFFFF"/>
                  </a:outerShdw>
                </a:effectLst>
                <a:latin typeface="Frutiger 55 Roman" charset="0"/>
              </a:rPr>
              <a:t>MS</a:t>
            </a:r>
          </a:p>
        </p:txBody>
      </p:sp>
      <p:sp>
        <p:nvSpPr>
          <p:cNvPr id="159807" name="Rectangle 63"/>
          <p:cNvSpPr>
            <a:spLocks noChangeArrowheads="1"/>
          </p:cNvSpPr>
          <p:nvPr/>
        </p:nvSpPr>
        <p:spPr bwMode="blackWhite">
          <a:xfrm>
            <a:off x="8191500" y="3751263"/>
            <a:ext cx="336550" cy="190500"/>
          </a:xfrm>
          <a:prstGeom prst="rect">
            <a:avLst/>
          </a:prstGeom>
          <a:gradFill rotWithShape="0">
            <a:gsLst>
              <a:gs pos="0">
                <a:schemeClr val="bg1"/>
              </a:gs>
              <a:gs pos="100000">
                <a:srgbClr val="C0C0C0"/>
              </a:gs>
            </a:gsLst>
            <a:path path="shape">
              <a:fillToRect l="50000" t="50000" r="50000" b="50000"/>
            </a:path>
          </a:gradFill>
          <a:ln w="9525" algn="ctr">
            <a:noFill/>
            <a:miter lim="800000"/>
            <a:headEnd/>
            <a:tailEnd/>
          </a:ln>
          <a:effectLst>
            <a:prstShdw prst="shdw17" dist="17961" dir="2700000">
              <a:srgbClr val="C0C0C0">
                <a:gamma/>
                <a:shade val="60000"/>
                <a:invGamma/>
              </a:srgbClr>
            </a:prstShdw>
          </a:effectLst>
        </p:spPr>
        <p:txBody>
          <a:bodyPr lIns="0" tIns="0" rIns="0" bIns="0" anchor="ctr" anchorCtr="1"/>
          <a:lstStyle/>
          <a:p>
            <a:pPr algn="ctr" eaLnBrk="0" hangingPunct="0">
              <a:defRPr/>
            </a:pPr>
            <a:r>
              <a:rPr lang="en-US" sz="1000">
                <a:effectLst>
                  <a:outerShdw blurRad="38100" dist="38100" dir="2700000" algn="tl">
                    <a:srgbClr val="FFFFFF"/>
                  </a:outerShdw>
                </a:effectLst>
                <a:latin typeface="Frutiger 55 Roman" charset="0"/>
              </a:rPr>
              <a:t>MS</a:t>
            </a:r>
          </a:p>
        </p:txBody>
      </p:sp>
      <p:sp>
        <p:nvSpPr>
          <p:cNvPr id="159808" name="Rectangle 64"/>
          <p:cNvSpPr>
            <a:spLocks noChangeArrowheads="1"/>
          </p:cNvSpPr>
          <p:nvPr/>
        </p:nvSpPr>
        <p:spPr bwMode="blackWhite">
          <a:xfrm>
            <a:off x="7842250" y="3370264"/>
            <a:ext cx="685800" cy="365125"/>
          </a:xfrm>
          <a:prstGeom prst="rect">
            <a:avLst/>
          </a:prstGeom>
          <a:gradFill rotWithShape="0">
            <a:gsLst>
              <a:gs pos="0">
                <a:srgbClr val="66CCFF"/>
              </a:gs>
              <a:gs pos="100000">
                <a:srgbClr val="66CCFF">
                  <a:gamma/>
                  <a:shade val="75686"/>
                  <a:invGamma/>
                </a:srgbClr>
              </a:gs>
            </a:gsLst>
            <a:path path="shape">
              <a:fillToRect l="50000" t="50000" r="50000" b="50000"/>
            </a:path>
          </a:gradFill>
          <a:ln w="9525" algn="ctr">
            <a:noFill/>
            <a:miter lim="800000"/>
            <a:headEnd/>
            <a:tailEnd/>
          </a:ln>
          <a:effectLst>
            <a:prstShdw prst="shdw17" dist="17961" dir="2700000">
              <a:srgbClr val="66CCFF">
                <a:gamma/>
                <a:shade val="60000"/>
                <a:invGamma/>
              </a:srgbClr>
            </a:prstShdw>
          </a:effectLst>
        </p:spPr>
        <p:txBody>
          <a:bodyPr lIns="58738" tIns="23812" rIns="58738" bIns="23812" anchor="ctr"/>
          <a:lstStyle/>
          <a:p>
            <a:pPr algn="ctr" eaLnBrk="0" hangingPunct="0">
              <a:defRPr/>
            </a:pPr>
            <a:r>
              <a:rPr lang="en-US" sz="1000">
                <a:effectLst>
                  <a:outerShdw blurRad="38100" dist="38100" dir="2700000" algn="tl">
                    <a:srgbClr val="FFFFFF"/>
                  </a:outerShdw>
                </a:effectLst>
                <a:latin typeface="Frutiger 55 Roman" charset="0"/>
              </a:rPr>
              <a:t>MRFC</a:t>
            </a:r>
          </a:p>
        </p:txBody>
      </p:sp>
      <p:sp>
        <p:nvSpPr>
          <p:cNvPr id="159809" name="AutoShape 65"/>
          <p:cNvSpPr>
            <a:spLocks noChangeArrowheads="1"/>
          </p:cNvSpPr>
          <p:nvPr/>
        </p:nvSpPr>
        <p:spPr bwMode="auto">
          <a:xfrm>
            <a:off x="8701088" y="2787650"/>
            <a:ext cx="1543050" cy="1016000"/>
          </a:xfrm>
          <a:prstGeom prst="wedgeRectCallout">
            <a:avLst>
              <a:gd name="adj1" fmla="val -60736"/>
              <a:gd name="adj2" fmla="val 85102"/>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230188" indent="-61913"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chemeClr val="tx2"/>
                </a:solidFill>
                <a:latin typeface="Frutiger 55 Roman" charset="0"/>
              </a:rPr>
              <a:t>Media Gateway</a:t>
            </a:r>
            <a:br>
              <a:rPr lang="en-US" altLang="en-US" sz="1400">
                <a:solidFill>
                  <a:schemeClr val="tx2"/>
                </a:solidFill>
                <a:latin typeface="Frutiger 55 Roman" charset="0"/>
              </a:rPr>
            </a:br>
            <a:r>
              <a:rPr lang="en-US" altLang="en-US" sz="1400">
                <a:solidFill>
                  <a:schemeClr val="tx2"/>
                </a:solidFill>
                <a:latin typeface="Frutiger 55 Roman" charset="0"/>
              </a:rPr>
              <a:t>Control Function</a:t>
            </a:r>
          </a:p>
          <a:p>
            <a:pPr eaLnBrk="1" hangingPunct="1">
              <a:buFontTx/>
              <a:buChar char="•"/>
            </a:pPr>
            <a:r>
              <a:rPr lang="en-US" altLang="en-US" sz="800">
                <a:latin typeface="Frutiger 55 Roman" charset="0"/>
              </a:rPr>
              <a:t> Interfaces to PSTN/PLMN by</a:t>
            </a:r>
          </a:p>
          <a:p>
            <a:pPr lvl="1" eaLnBrk="1" hangingPunct="1">
              <a:buFontTx/>
              <a:buChar char="•"/>
            </a:pPr>
            <a:r>
              <a:rPr lang="en-US" altLang="en-US" sz="800">
                <a:latin typeface="Frutiger 55 Roman" charset="0"/>
              </a:rPr>
              <a:t> Converting SIP &lt;-&gt; ISUP</a:t>
            </a:r>
          </a:p>
          <a:p>
            <a:pPr lvl="1" eaLnBrk="1" hangingPunct="1">
              <a:buFontTx/>
              <a:buChar char="•"/>
            </a:pPr>
            <a:r>
              <a:rPr lang="en-US" altLang="en-US" sz="800">
                <a:latin typeface="Frutiger 55 Roman" charset="0"/>
              </a:rPr>
              <a:t> Interworking RTP to circuit</a:t>
            </a:r>
          </a:p>
          <a:p>
            <a:pPr eaLnBrk="1" hangingPunct="1">
              <a:buFontTx/>
              <a:buChar char="•"/>
            </a:pPr>
            <a:r>
              <a:rPr lang="en-US" altLang="en-US" sz="800">
                <a:latin typeface="Frutiger 55 Roman" charset="0"/>
              </a:rPr>
              <a:t> H.248 control of MGW</a:t>
            </a:r>
          </a:p>
        </p:txBody>
      </p:sp>
      <p:sp>
        <p:nvSpPr>
          <p:cNvPr id="159810" name="AutoShape 66"/>
          <p:cNvSpPr>
            <a:spLocks noChangeArrowheads="1"/>
          </p:cNvSpPr>
          <p:nvPr/>
        </p:nvSpPr>
        <p:spPr bwMode="auto">
          <a:xfrm>
            <a:off x="6713539" y="6072188"/>
            <a:ext cx="3322637" cy="615950"/>
          </a:xfrm>
          <a:prstGeom prst="wedgeRectCallout">
            <a:avLst>
              <a:gd name="adj1" fmla="val -43722"/>
              <a:gd name="adj2" fmla="val -313074"/>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solidFill>
                  <a:schemeClr val="tx2"/>
                </a:solidFill>
                <a:latin typeface="Frutiger 55 Roman" charset="0"/>
              </a:rPr>
              <a:t>Breakout Gateway Control Function</a:t>
            </a:r>
          </a:p>
          <a:p>
            <a:pPr eaLnBrk="1" hangingPunct="1">
              <a:buFontTx/>
              <a:buChar char="•"/>
            </a:pPr>
            <a:r>
              <a:rPr lang="en-US" altLang="en-US" sz="900">
                <a:latin typeface="Frutiger 55 Roman" charset="0"/>
              </a:rPr>
              <a:t> Selects network (MGCF or other BGCF)</a:t>
            </a:r>
            <a:br>
              <a:rPr lang="en-US" altLang="en-US" sz="900">
                <a:latin typeface="Frutiger 55 Roman" charset="0"/>
              </a:rPr>
            </a:br>
            <a:r>
              <a:rPr lang="en-US" altLang="en-US" sz="900">
                <a:latin typeface="Frutiger 55 Roman" charset="0"/>
              </a:rPr>
              <a:t>  in which PSTN/ PLMN breakout is to occur</a:t>
            </a:r>
          </a:p>
        </p:txBody>
      </p:sp>
      <p:sp>
        <p:nvSpPr>
          <p:cNvPr id="159811" name="AutoShape 67"/>
          <p:cNvSpPr>
            <a:spLocks noChangeArrowheads="1"/>
          </p:cNvSpPr>
          <p:nvPr/>
        </p:nvSpPr>
        <p:spPr bwMode="auto">
          <a:xfrm>
            <a:off x="7681914" y="1550989"/>
            <a:ext cx="2987675" cy="554037"/>
          </a:xfrm>
          <a:prstGeom prst="wedgeRectCallout">
            <a:avLst>
              <a:gd name="adj1" fmla="val -32708"/>
              <a:gd name="adj2" fmla="val 251421"/>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solidFill>
                  <a:schemeClr val="tx2"/>
                </a:solidFill>
                <a:latin typeface="Frutiger 55 Roman" charset="0"/>
              </a:rPr>
              <a:t> Media Resource Function Controller</a:t>
            </a:r>
          </a:p>
          <a:p>
            <a:pPr eaLnBrk="1" hangingPunct="1">
              <a:buFontTx/>
              <a:buChar char="•"/>
            </a:pPr>
            <a:r>
              <a:rPr lang="en-US" altLang="en-US" sz="800">
                <a:latin typeface="Frutiger 55 Roman" charset="0"/>
              </a:rPr>
              <a:t> Pooling of Media servers (e.g. conference)</a:t>
            </a:r>
          </a:p>
          <a:p>
            <a:pPr eaLnBrk="1" hangingPunct="1">
              <a:buFontTx/>
              <a:buChar char="•"/>
            </a:pPr>
            <a:endParaRPr lang="en-US" altLang="en-US" sz="800">
              <a:solidFill>
                <a:srgbClr val="FF0000"/>
              </a:solidFill>
              <a:latin typeface="Frutiger 55 Roman" charset="0"/>
            </a:endParaRPr>
          </a:p>
        </p:txBody>
      </p:sp>
      <p:sp>
        <p:nvSpPr>
          <p:cNvPr id="159812" name="AutoShape 68"/>
          <p:cNvSpPr>
            <a:spLocks noChangeArrowheads="1"/>
          </p:cNvSpPr>
          <p:nvPr/>
        </p:nvSpPr>
        <p:spPr bwMode="auto">
          <a:xfrm>
            <a:off x="2162175" y="5318126"/>
            <a:ext cx="1042988" cy="600075"/>
          </a:xfrm>
          <a:prstGeom prst="wedgeRectCallout">
            <a:avLst>
              <a:gd name="adj1" fmla="val 166778"/>
              <a:gd name="adj2" fmla="val -301278"/>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solidFill>
                  <a:schemeClr val="tx2"/>
                </a:solidFill>
                <a:latin typeface="Frutiger 55 Roman" charset="0"/>
              </a:rPr>
              <a:t>Proxy  CSCF</a:t>
            </a:r>
          </a:p>
          <a:p>
            <a:pPr eaLnBrk="1" hangingPunct="1">
              <a:buFontTx/>
              <a:buChar char="•"/>
            </a:pPr>
            <a:r>
              <a:rPr lang="en-US" altLang="en-US" sz="700">
                <a:latin typeface="Frutiger 55 Roman" charset="0"/>
              </a:rPr>
              <a:t> 1</a:t>
            </a:r>
            <a:r>
              <a:rPr lang="en-US" altLang="en-US" sz="700" baseline="30000">
                <a:latin typeface="Frutiger 55 Roman" charset="0"/>
              </a:rPr>
              <a:t>st</a:t>
            </a:r>
            <a:r>
              <a:rPr lang="en-US" altLang="en-US" sz="700">
                <a:latin typeface="Frutiger 55 Roman" charset="0"/>
              </a:rPr>
              <a:t> contact point for UA</a:t>
            </a:r>
          </a:p>
          <a:p>
            <a:pPr eaLnBrk="1" hangingPunct="1">
              <a:buFontTx/>
              <a:buChar char="•"/>
            </a:pPr>
            <a:r>
              <a:rPr lang="en-US" altLang="en-US" sz="700">
                <a:latin typeface="Frutiger 55 Roman" charset="0"/>
              </a:rPr>
              <a:t> QoS</a:t>
            </a:r>
          </a:p>
          <a:p>
            <a:pPr eaLnBrk="1" hangingPunct="1">
              <a:buFontTx/>
              <a:buChar char="•"/>
            </a:pPr>
            <a:r>
              <a:rPr lang="en-US" altLang="en-US" sz="700">
                <a:latin typeface="Frutiger 55 Roman" charset="0"/>
              </a:rPr>
              <a:t> Routes to S-CSCF</a:t>
            </a:r>
          </a:p>
        </p:txBody>
      </p:sp>
      <p:sp>
        <p:nvSpPr>
          <p:cNvPr id="159813" name="AutoShape 69"/>
          <p:cNvSpPr>
            <a:spLocks noChangeArrowheads="1"/>
          </p:cNvSpPr>
          <p:nvPr/>
        </p:nvSpPr>
        <p:spPr bwMode="auto">
          <a:xfrm>
            <a:off x="3436938" y="5900738"/>
            <a:ext cx="2005012" cy="754062"/>
          </a:xfrm>
          <a:prstGeom prst="wedgeRectCallout">
            <a:avLst>
              <a:gd name="adj1" fmla="val 45773"/>
              <a:gd name="adj2" fmla="val -344431"/>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solidFill>
                  <a:schemeClr val="tx2"/>
                </a:solidFill>
                <a:latin typeface="Frutiger 55 Roman" charset="0"/>
              </a:rPr>
              <a:t>Interrogating CSCF</a:t>
            </a:r>
          </a:p>
          <a:p>
            <a:pPr eaLnBrk="1" hangingPunct="1">
              <a:buFontTx/>
              <a:buChar char="•"/>
            </a:pPr>
            <a:r>
              <a:rPr lang="en-US" altLang="en-US" sz="900">
                <a:latin typeface="Frutiger 55 Roman" charset="0"/>
              </a:rPr>
              <a:t> Entry point for incoming calls</a:t>
            </a:r>
          </a:p>
          <a:p>
            <a:pPr eaLnBrk="1" hangingPunct="1">
              <a:buFontTx/>
              <a:buChar char="•"/>
            </a:pPr>
            <a:r>
              <a:rPr lang="en-US" altLang="en-US" sz="900">
                <a:latin typeface="Frutiger 55 Roman" charset="0"/>
              </a:rPr>
              <a:t> Determines S-CSCF for Subscribers</a:t>
            </a:r>
          </a:p>
          <a:p>
            <a:pPr eaLnBrk="1" hangingPunct="1">
              <a:buFontTx/>
              <a:buChar char="•"/>
            </a:pPr>
            <a:r>
              <a:rPr lang="en-US" altLang="en-US" sz="900">
                <a:latin typeface="Frutiger 55 Roman" charset="0"/>
              </a:rPr>
              <a:t> Hides network topology</a:t>
            </a:r>
          </a:p>
        </p:txBody>
      </p:sp>
      <p:sp>
        <p:nvSpPr>
          <p:cNvPr id="159814" name="AutoShape 70"/>
          <p:cNvSpPr>
            <a:spLocks noChangeArrowheads="1"/>
          </p:cNvSpPr>
          <p:nvPr/>
        </p:nvSpPr>
        <p:spPr bwMode="auto">
          <a:xfrm>
            <a:off x="5321301" y="5243513"/>
            <a:ext cx="1381125" cy="754062"/>
          </a:xfrm>
          <a:prstGeom prst="wedgeRectCallout">
            <a:avLst>
              <a:gd name="adj1" fmla="val 48991"/>
              <a:gd name="adj2" fmla="val -255782"/>
            </a:avLst>
          </a:prstGeom>
          <a:solidFill>
            <a:srgbClr val="FFFFCC"/>
          </a:solidFill>
          <a:ln w="9525">
            <a:solidFill>
              <a:schemeClr val="tx1"/>
            </a:solidFill>
            <a:miter lim="800000"/>
            <a:headEnd/>
            <a:tailEnd/>
          </a:ln>
          <a:effectLst>
            <a:outerShdw blurRad="63500" dist="38099" dir="2700000" algn="ctr" rotWithShape="0">
              <a:schemeClr val="bg2">
                <a:alpha val="74998"/>
              </a:schemeClr>
            </a:outerShdw>
          </a:effectLst>
        </p:spPr>
        <p:txBody>
          <a:bodyPr wrap="none" lIns="45720" rIns="27432">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600">
                <a:solidFill>
                  <a:schemeClr val="tx2"/>
                </a:solidFill>
                <a:latin typeface="Frutiger 55 Roman" charset="0"/>
              </a:rPr>
              <a:t>Serving CSCF</a:t>
            </a:r>
          </a:p>
          <a:p>
            <a:pPr eaLnBrk="1" hangingPunct="1">
              <a:buFontTx/>
              <a:buChar char="•"/>
            </a:pPr>
            <a:r>
              <a:rPr lang="en-US" altLang="en-US" sz="900">
                <a:latin typeface="Frutiger 55 Roman" charset="0"/>
              </a:rPr>
              <a:t> Registrar</a:t>
            </a:r>
          </a:p>
          <a:p>
            <a:pPr eaLnBrk="1" hangingPunct="1">
              <a:buFontTx/>
              <a:buChar char="•"/>
            </a:pPr>
            <a:r>
              <a:rPr lang="en-US" altLang="en-US" sz="900">
                <a:latin typeface="Frutiger 55 Roman" charset="0"/>
              </a:rPr>
              <a:t> Session control</a:t>
            </a:r>
          </a:p>
          <a:p>
            <a:pPr eaLnBrk="1" hangingPunct="1">
              <a:buFontTx/>
              <a:buChar char="•"/>
            </a:pPr>
            <a:r>
              <a:rPr lang="en-US" altLang="en-US" sz="900">
                <a:latin typeface="Frutiger 55 Roman" charset="0"/>
              </a:rPr>
              <a:t> Application Interface</a:t>
            </a:r>
          </a:p>
        </p:txBody>
      </p:sp>
      <p:sp>
        <p:nvSpPr>
          <p:cNvPr id="159815" name="Rectangle 71"/>
          <p:cNvSpPr>
            <a:spLocks noChangeArrowheads="1"/>
          </p:cNvSpPr>
          <p:nvPr/>
        </p:nvSpPr>
        <p:spPr bwMode="blackWhite">
          <a:xfrm>
            <a:off x="7543801" y="2687639"/>
            <a:ext cx="593725" cy="365125"/>
          </a:xfrm>
          <a:prstGeom prst="rect">
            <a:avLst/>
          </a:prstGeom>
          <a:gradFill rotWithShape="0">
            <a:gsLst>
              <a:gs pos="0">
                <a:srgbClr val="CCECFF"/>
              </a:gs>
              <a:gs pos="100000">
                <a:srgbClr val="CCECFF">
                  <a:gamma/>
                  <a:shade val="75686"/>
                  <a:invGamma/>
                </a:srgbClr>
              </a:gs>
            </a:gsLst>
            <a:path path="shape">
              <a:fillToRect l="50000" t="50000" r="50000" b="50000"/>
            </a:path>
          </a:gradFill>
          <a:ln w="9525" algn="ctr">
            <a:noFill/>
            <a:miter lim="800000"/>
            <a:headEnd/>
            <a:tailEnd/>
          </a:ln>
          <a:effectLst>
            <a:prstShdw prst="shdw17" dist="17961" dir="2700000">
              <a:srgbClr val="CCECFF">
                <a:gamma/>
                <a:shade val="60000"/>
                <a:invGamma/>
              </a:srgbClr>
            </a:prstShdw>
          </a:effectLst>
        </p:spPr>
        <p:txBody>
          <a:bodyPr lIns="58738" tIns="23812" rIns="58738" bIns="23812" anchor="ctr"/>
          <a:lstStyle/>
          <a:p>
            <a:pPr algn="ctr" eaLnBrk="0" hangingPunct="0">
              <a:defRPr/>
            </a:pPr>
            <a:r>
              <a:rPr lang="en-US" sz="1000">
                <a:effectLst>
                  <a:outerShdw blurRad="38100" dist="38100" dir="2700000" algn="tl">
                    <a:srgbClr val="FFFFFF"/>
                  </a:outerShdw>
                </a:effectLst>
                <a:latin typeface="Frutiger 55 Roman" charset="0"/>
              </a:rPr>
              <a:t>P-CSCF</a:t>
            </a:r>
          </a:p>
        </p:txBody>
      </p:sp>
      <p:sp>
        <p:nvSpPr>
          <p:cNvPr id="11336" name="Line 72"/>
          <p:cNvSpPr>
            <a:spLocks noChangeShapeType="1"/>
          </p:cNvSpPr>
          <p:nvPr/>
        </p:nvSpPr>
        <p:spPr bwMode="auto">
          <a:xfrm flipV="1">
            <a:off x="7162800" y="2916238"/>
            <a:ext cx="381000" cy="609600"/>
          </a:xfrm>
          <a:prstGeom prst="line">
            <a:avLst/>
          </a:prstGeom>
          <a:noFill/>
          <a:ln w="12700">
            <a:solidFill>
              <a:srgbClr val="FF0000"/>
            </a:solidFill>
            <a:round/>
            <a:headEnd type="triangle" w="med" len="med"/>
            <a:tailEnd type="triangle" w="med" len="med"/>
          </a:ln>
          <a:extLst>
            <a:ext uri="{909E8E84-426E-40DD-AFC4-6F175D3DCCD1}">
              <a14:hiddenFill xmlns:a14="http://schemas.microsoft.com/office/drawing/2010/main">
                <a:noFill/>
              </a14:hiddenFill>
            </a:ext>
          </a:extLst>
        </p:spPr>
        <p:txBody>
          <a:bodyPr lIns="54864" tIns="27432" rIns="54864" bIns="27432" anchorCtr="1"/>
          <a:lstStyle/>
          <a:p>
            <a:endParaRPr lang="en-US"/>
          </a:p>
        </p:txBody>
      </p:sp>
      <p:sp>
        <p:nvSpPr>
          <p:cNvPr id="11337" name="Text Box 73"/>
          <p:cNvSpPr txBox="1">
            <a:spLocks noChangeArrowheads="1"/>
          </p:cNvSpPr>
          <p:nvPr/>
        </p:nvSpPr>
        <p:spPr bwMode="auto">
          <a:xfrm>
            <a:off x="4647301" y="4516439"/>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sp>
        <p:nvSpPr>
          <p:cNvPr id="11338" name="Text Box 74"/>
          <p:cNvSpPr txBox="1">
            <a:spLocks noChangeArrowheads="1"/>
          </p:cNvSpPr>
          <p:nvPr/>
        </p:nvSpPr>
        <p:spPr bwMode="auto">
          <a:xfrm>
            <a:off x="8730351" y="2687639"/>
            <a:ext cx="185948"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900" i="1">
                <a:solidFill>
                  <a:srgbClr val="FF0000"/>
                </a:solidFill>
                <a:latin typeface="Frutiger 55 Roman" charset="0"/>
              </a:rPr>
              <a:t>SIP</a:t>
            </a:r>
          </a:p>
        </p:txBody>
      </p:sp>
      <p:pic>
        <p:nvPicPr>
          <p:cNvPr id="11339" name="Picture 75" descr="PHON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1" y="3221038"/>
            <a:ext cx="747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40" name="Picture 76" descr="PHONE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5401" y="2230438"/>
            <a:ext cx="7477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41" name="Text Box 77"/>
          <p:cNvSpPr txBox="1">
            <a:spLocks noChangeArrowheads="1"/>
          </p:cNvSpPr>
          <p:nvPr/>
        </p:nvSpPr>
        <p:spPr bwMode="auto">
          <a:xfrm>
            <a:off x="3109914" y="3657601"/>
            <a:ext cx="5794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t>UA/UE</a:t>
            </a:r>
          </a:p>
        </p:txBody>
      </p:sp>
      <p:sp>
        <p:nvSpPr>
          <p:cNvPr id="11342" name="Text Box 78"/>
          <p:cNvSpPr txBox="1">
            <a:spLocks noChangeArrowheads="1"/>
          </p:cNvSpPr>
          <p:nvPr/>
        </p:nvSpPr>
        <p:spPr bwMode="auto">
          <a:xfrm>
            <a:off x="9372600" y="2535239"/>
            <a:ext cx="579438"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000"/>
              <a:t>UA/UE</a:t>
            </a:r>
          </a:p>
        </p:txBody>
      </p:sp>
      <p:sp>
        <p:nvSpPr>
          <p:cNvPr id="80" name="Rectangle 2"/>
          <p:cNvSpPr txBox="1">
            <a:spLocks noChangeArrowheads="1"/>
          </p:cNvSpPr>
          <p:nvPr/>
        </p:nvSpPr>
        <p:spPr>
          <a:xfrm>
            <a:off x="2238375" y="285750"/>
            <a:ext cx="8072438" cy="850900"/>
          </a:xfrm>
          <a:prstGeom prst="rect">
            <a:avLst/>
          </a:prstGeom>
          <a:noFill/>
          <a:ln/>
        </p:spPr>
        <p:txBody>
          <a:bodyPr/>
          <a:lstStyle/>
          <a:p>
            <a:pPr>
              <a:defRPr/>
            </a:pPr>
            <a:r>
              <a:rPr lang="sk-SK" sz="2400" kern="0" dirty="0">
                <a:latin typeface="+mj-lt"/>
                <a:ea typeface="+mj-ea"/>
                <a:cs typeface="+mj-cs"/>
              </a:rPr>
              <a:t>Architektúra NGN, SSW a IMS</a:t>
            </a:r>
          </a:p>
        </p:txBody>
      </p:sp>
    </p:spTree>
    <p:extLst>
      <p:ext uri="{BB962C8B-B14F-4D97-AF65-F5344CB8AC3E}">
        <p14:creationId xmlns:p14="http://schemas.microsoft.com/office/powerpoint/2010/main" val="43442002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159760"/>
                                        </p:tgtEl>
                                        <p:attrNameLst>
                                          <p:attrName>style.visibility</p:attrName>
                                        </p:attrNameLst>
                                      </p:cBhvr>
                                      <p:to>
                                        <p:strVal val="visible"/>
                                      </p:to>
                                    </p:set>
                                    <p:anim calcmode="lin" valueType="num">
                                      <p:cBhvr additive="base">
                                        <p:cTn id="7" dur="500" fill="hold"/>
                                        <p:tgtEl>
                                          <p:spTgt spid="159760"/>
                                        </p:tgtEl>
                                        <p:attrNameLst>
                                          <p:attrName>ppt_x</p:attrName>
                                        </p:attrNameLst>
                                      </p:cBhvr>
                                      <p:tavLst>
                                        <p:tav tm="0">
                                          <p:val>
                                            <p:strVal val="#ppt_x"/>
                                          </p:val>
                                        </p:tav>
                                        <p:tav tm="100000">
                                          <p:val>
                                            <p:strVal val="#ppt_x"/>
                                          </p:val>
                                        </p:tav>
                                      </p:tavLst>
                                    </p:anim>
                                    <p:anim calcmode="lin" valueType="num">
                                      <p:cBhvr additive="base">
                                        <p:cTn id="8" dur="500" fill="hold"/>
                                        <p:tgtEl>
                                          <p:spTgt spid="15976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59761"/>
                                        </p:tgtEl>
                                        <p:attrNameLst>
                                          <p:attrName>style.visibility</p:attrName>
                                        </p:attrNameLst>
                                      </p:cBhvr>
                                      <p:to>
                                        <p:strVal val="visible"/>
                                      </p:to>
                                    </p:set>
                                    <p:anim calcmode="lin" valueType="num">
                                      <p:cBhvr additive="base">
                                        <p:cTn id="13" dur="500" fill="hold"/>
                                        <p:tgtEl>
                                          <p:spTgt spid="159761"/>
                                        </p:tgtEl>
                                        <p:attrNameLst>
                                          <p:attrName>ppt_x</p:attrName>
                                        </p:attrNameLst>
                                      </p:cBhvr>
                                      <p:tavLst>
                                        <p:tav tm="0">
                                          <p:val>
                                            <p:strVal val="1+#ppt_w/2"/>
                                          </p:val>
                                        </p:tav>
                                        <p:tav tm="100000">
                                          <p:val>
                                            <p:strVal val="#ppt_x"/>
                                          </p:val>
                                        </p:tav>
                                      </p:tavLst>
                                    </p:anim>
                                    <p:anim calcmode="lin" valueType="num">
                                      <p:cBhvr additive="base">
                                        <p:cTn id="14" dur="500" fill="hold"/>
                                        <p:tgtEl>
                                          <p:spTgt spid="159761"/>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159762"/>
                                        </p:tgtEl>
                                        <p:attrNameLst>
                                          <p:attrName>style.visibility</p:attrName>
                                        </p:attrNameLst>
                                      </p:cBhvr>
                                      <p:to>
                                        <p:strVal val="visible"/>
                                      </p:to>
                                    </p:set>
                                    <p:anim calcmode="lin" valueType="num">
                                      <p:cBhvr additive="base">
                                        <p:cTn id="19" dur="500" fill="hold"/>
                                        <p:tgtEl>
                                          <p:spTgt spid="159762"/>
                                        </p:tgtEl>
                                        <p:attrNameLst>
                                          <p:attrName>ppt_x</p:attrName>
                                        </p:attrNameLst>
                                      </p:cBhvr>
                                      <p:tavLst>
                                        <p:tav tm="0">
                                          <p:val>
                                            <p:strVal val="1+#ppt_w/2"/>
                                          </p:val>
                                        </p:tav>
                                        <p:tav tm="100000">
                                          <p:val>
                                            <p:strVal val="#ppt_x"/>
                                          </p:val>
                                        </p:tav>
                                      </p:tavLst>
                                    </p:anim>
                                    <p:anim calcmode="lin" valueType="num">
                                      <p:cBhvr additive="base">
                                        <p:cTn id="20" dur="500" fill="hold"/>
                                        <p:tgtEl>
                                          <p:spTgt spid="159762"/>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59763"/>
                                        </p:tgtEl>
                                        <p:attrNameLst>
                                          <p:attrName>style.visibility</p:attrName>
                                        </p:attrNameLst>
                                      </p:cBhvr>
                                      <p:to>
                                        <p:strVal val="visible"/>
                                      </p:to>
                                    </p:set>
                                    <p:anim calcmode="lin" valueType="num">
                                      <p:cBhvr additive="base">
                                        <p:cTn id="25" dur="500" fill="hold"/>
                                        <p:tgtEl>
                                          <p:spTgt spid="159763"/>
                                        </p:tgtEl>
                                        <p:attrNameLst>
                                          <p:attrName>ppt_x</p:attrName>
                                        </p:attrNameLst>
                                      </p:cBhvr>
                                      <p:tavLst>
                                        <p:tav tm="0">
                                          <p:val>
                                            <p:strVal val="0-#ppt_w/2"/>
                                          </p:val>
                                        </p:tav>
                                        <p:tav tm="100000">
                                          <p:val>
                                            <p:strVal val="#ppt_x"/>
                                          </p:val>
                                        </p:tav>
                                      </p:tavLst>
                                    </p:anim>
                                    <p:anim calcmode="lin" valueType="num">
                                      <p:cBhvr additive="base">
                                        <p:cTn id="26" dur="500" fill="hold"/>
                                        <p:tgtEl>
                                          <p:spTgt spid="159763"/>
                                        </p:tgtEl>
                                        <p:attrNameLst>
                                          <p:attrName>ppt_y</p:attrName>
                                        </p:attrNameLst>
                                      </p:cBhvr>
                                      <p:tavLst>
                                        <p:tav tm="0">
                                          <p:val>
                                            <p:strVal val="#ppt_y"/>
                                          </p:val>
                                        </p:tav>
                                        <p:tav tm="100000">
                                          <p:val>
                                            <p:strVal val="#ppt_y"/>
                                          </p:val>
                                        </p:tav>
                                      </p:tavLst>
                                    </p:anim>
                                  </p:childTnLst>
                                </p:cTn>
                              </p:par>
                            </p:childTnLst>
                          </p:cTn>
                        </p:par>
                        <p:par>
                          <p:cTn id="27" fill="hold" nodeType="afterGroup">
                            <p:stCondLst>
                              <p:cond delay="500"/>
                            </p:stCondLst>
                            <p:childTnLst>
                              <p:par>
                                <p:cTn id="28" presetID="2" presetClass="entr" presetSubtype="8" fill="hold" grpId="0" nodeType="afterEffect">
                                  <p:stCondLst>
                                    <p:cond delay="0"/>
                                  </p:stCondLst>
                                  <p:childTnLst>
                                    <p:set>
                                      <p:cBhvr>
                                        <p:cTn id="29" dur="1" fill="hold">
                                          <p:stCondLst>
                                            <p:cond delay="0"/>
                                          </p:stCondLst>
                                        </p:cTn>
                                        <p:tgtEl>
                                          <p:spTgt spid="159805"/>
                                        </p:tgtEl>
                                        <p:attrNameLst>
                                          <p:attrName>style.visibility</p:attrName>
                                        </p:attrNameLst>
                                      </p:cBhvr>
                                      <p:to>
                                        <p:strVal val="visible"/>
                                      </p:to>
                                    </p:set>
                                    <p:anim calcmode="lin" valueType="num">
                                      <p:cBhvr additive="base">
                                        <p:cTn id="30" dur="500" fill="hold"/>
                                        <p:tgtEl>
                                          <p:spTgt spid="159805"/>
                                        </p:tgtEl>
                                        <p:attrNameLst>
                                          <p:attrName>ppt_x</p:attrName>
                                        </p:attrNameLst>
                                      </p:cBhvr>
                                      <p:tavLst>
                                        <p:tav tm="0">
                                          <p:val>
                                            <p:strVal val="0-#ppt_w/2"/>
                                          </p:val>
                                        </p:tav>
                                        <p:tav tm="100000">
                                          <p:val>
                                            <p:strVal val="#ppt_x"/>
                                          </p:val>
                                        </p:tav>
                                      </p:tavLst>
                                    </p:anim>
                                    <p:anim calcmode="lin" valueType="num">
                                      <p:cBhvr additive="base">
                                        <p:cTn id="31" dur="500" fill="hold"/>
                                        <p:tgtEl>
                                          <p:spTgt spid="159805"/>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12" fill="hold" grpId="0" nodeType="clickEffect">
                                  <p:stCondLst>
                                    <p:cond delay="0"/>
                                  </p:stCondLst>
                                  <p:childTnLst>
                                    <p:set>
                                      <p:cBhvr>
                                        <p:cTn id="35" dur="1" fill="hold">
                                          <p:stCondLst>
                                            <p:cond delay="0"/>
                                          </p:stCondLst>
                                        </p:cTn>
                                        <p:tgtEl>
                                          <p:spTgt spid="159812"/>
                                        </p:tgtEl>
                                        <p:attrNameLst>
                                          <p:attrName>style.visibility</p:attrName>
                                        </p:attrNameLst>
                                      </p:cBhvr>
                                      <p:to>
                                        <p:strVal val="visible"/>
                                      </p:to>
                                    </p:set>
                                    <p:anim calcmode="lin" valueType="num">
                                      <p:cBhvr additive="base">
                                        <p:cTn id="36" dur="500" fill="hold"/>
                                        <p:tgtEl>
                                          <p:spTgt spid="159812"/>
                                        </p:tgtEl>
                                        <p:attrNameLst>
                                          <p:attrName>ppt_x</p:attrName>
                                        </p:attrNameLst>
                                      </p:cBhvr>
                                      <p:tavLst>
                                        <p:tav tm="0">
                                          <p:val>
                                            <p:strVal val="0-#ppt_w/2"/>
                                          </p:val>
                                        </p:tav>
                                        <p:tav tm="100000">
                                          <p:val>
                                            <p:strVal val="#ppt_x"/>
                                          </p:val>
                                        </p:tav>
                                      </p:tavLst>
                                    </p:anim>
                                    <p:anim calcmode="lin" valueType="num">
                                      <p:cBhvr additive="base">
                                        <p:cTn id="37" dur="500" fill="hold"/>
                                        <p:tgtEl>
                                          <p:spTgt spid="159812"/>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59813"/>
                                        </p:tgtEl>
                                        <p:attrNameLst>
                                          <p:attrName>style.visibility</p:attrName>
                                        </p:attrNameLst>
                                      </p:cBhvr>
                                      <p:to>
                                        <p:strVal val="visible"/>
                                      </p:to>
                                    </p:set>
                                    <p:anim calcmode="lin" valueType="num">
                                      <p:cBhvr additive="base">
                                        <p:cTn id="42" dur="500" fill="hold"/>
                                        <p:tgtEl>
                                          <p:spTgt spid="159813"/>
                                        </p:tgtEl>
                                        <p:attrNameLst>
                                          <p:attrName>ppt_x</p:attrName>
                                        </p:attrNameLst>
                                      </p:cBhvr>
                                      <p:tavLst>
                                        <p:tav tm="0">
                                          <p:val>
                                            <p:strVal val="#ppt_x"/>
                                          </p:val>
                                        </p:tav>
                                        <p:tav tm="100000">
                                          <p:val>
                                            <p:strVal val="#ppt_x"/>
                                          </p:val>
                                        </p:tav>
                                      </p:tavLst>
                                    </p:anim>
                                    <p:anim calcmode="lin" valueType="num">
                                      <p:cBhvr additive="base">
                                        <p:cTn id="43" dur="500" fill="hold"/>
                                        <p:tgtEl>
                                          <p:spTgt spid="159813"/>
                                        </p:tgtEl>
                                        <p:attrNameLst>
                                          <p:attrName>ppt_y</p:attrName>
                                        </p:attrNameLst>
                                      </p:cBhvr>
                                      <p:tavLst>
                                        <p:tav tm="0">
                                          <p:val>
                                            <p:strVal val="1+#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6" fill="hold" grpId="0" nodeType="clickEffect">
                                  <p:stCondLst>
                                    <p:cond delay="0"/>
                                  </p:stCondLst>
                                  <p:childTnLst>
                                    <p:set>
                                      <p:cBhvr>
                                        <p:cTn id="47" dur="1" fill="hold">
                                          <p:stCondLst>
                                            <p:cond delay="0"/>
                                          </p:stCondLst>
                                        </p:cTn>
                                        <p:tgtEl>
                                          <p:spTgt spid="159814"/>
                                        </p:tgtEl>
                                        <p:attrNameLst>
                                          <p:attrName>style.visibility</p:attrName>
                                        </p:attrNameLst>
                                      </p:cBhvr>
                                      <p:to>
                                        <p:strVal val="visible"/>
                                      </p:to>
                                    </p:set>
                                    <p:anim calcmode="lin" valueType="num">
                                      <p:cBhvr additive="base">
                                        <p:cTn id="48" dur="500" fill="hold"/>
                                        <p:tgtEl>
                                          <p:spTgt spid="159814"/>
                                        </p:tgtEl>
                                        <p:attrNameLst>
                                          <p:attrName>ppt_x</p:attrName>
                                        </p:attrNameLst>
                                      </p:cBhvr>
                                      <p:tavLst>
                                        <p:tav tm="0">
                                          <p:val>
                                            <p:strVal val="1+#ppt_w/2"/>
                                          </p:val>
                                        </p:tav>
                                        <p:tav tm="100000">
                                          <p:val>
                                            <p:strVal val="#ppt_x"/>
                                          </p:val>
                                        </p:tav>
                                      </p:tavLst>
                                    </p:anim>
                                    <p:anim calcmode="lin" valueType="num">
                                      <p:cBhvr additive="base">
                                        <p:cTn id="49" dur="500" fill="hold"/>
                                        <p:tgtEl>
                                          <p:spTgt spid="159814"/>
                                        </p:tgtEl>
                                        <p:attrNameLst>
                                          <p:attrName>ppt_y</p:attrName>
                                        </p:attrNameLst>
                                      </p:cBhvr>
                                      <p:tavLst>
                                        <p:tav tm="0">
                                          <p:val>
                                            <p:strVal val="1+#ppt_h/2"/>
                                          </p:val>
                                        </p:tav>
                                        <p:tav tm="100000">
                                          <p:val>
                                            <p:strVal val="#ppt_y"/>
                                          </p:val>
                                        </p:tav>
                                      </p:tavLst>
                                    </p:anim>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6" fill="hold" grpId="0" nodeType="clickEffect">
                                  <p:stCondLst>
                                    <p:cond delay="0"/>
                                  </p:stCondLst>
                                  <p:childTnLst>
                                    <p:set>
                                      <p:cBhvr>
                                        <p:cTn id="53" dur="1" fill="hold">
                                          <p:stCondLst>
                                            <p:cond delay="0"/>
                                          </p:stCondLst>
                                        </p:cTn>
                                        <p:tgtEl>
                                          <p:spTgt spid="159811"/>
                                        </p:tgtEl>
                                        <p:attrNameLst>
                                          <p:attrName>style.visibility</p:attrName>
                                        </p:attrNameLst>
                                      </p:cBhvr>
                                      <p:to>
                                        <p:strVal val="visible"/>
                                      </p:to>
                                    </p:set>
                                    <p:anim calcmode="lin" valueType="num">
                                      <p:cBhvr additive="base">
                                        <p:cTn id="54" dur="500" fill="hold"/>
                                        <p:tgtEl>
                                          <p:spTgt spid="159811"/>
                                        </p:tgtEl>
                                        <p:attrNameLst>
                                          <p:attrName>ppt_x</p:attrName>
                                        </p:attrNameLst>
                                      </p:cBhvr>
                                      <p:tavLst>
                                        <p:tav tm="0">
                                          <p:val>
                                            <p:strVal val="1+#ppt_w/2"/>
                                          </p:val>
                                        </p:tav>
                                        <p:tav tm="100000">
                                          <p:val>
                                            <p:strVal val="#ppt_x"/>
                                          </p:val>
                                        </p:tav>
                                      </p:tavLst>
                                    </p:anim>
                                    <p:anim calcmode="lin" valueType="num">
                                      <p:cBhvr additive="base">
                                        <p:cTn id="55" dur="500" fill="hold"/>
                                        <p:tgtEl>
                                          <p:spTgt spid="159811"/>
                                        </p:tgtEl>
                                        <p:attrNameLst>
                                          <p:attrName>ppt_y</p:attrName>
                                        </p:attrNameLst>
                                      </p:cBhvr>
                                      <p:tavLst>
                                        <p:tav tm="0">
                                          <p:val>
                                            <p:strVal val="1+#ppt_h/2"/>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159810"/>
                                        </p:tgtEl>
                                        <p:attrNameLst>
                                          <p:attrName>style.visibility</p:attrName>
                                        </p:attrNameLst>
                                      </p:cBhvr>
                                      <p:to>
                                        <p:strVal val="visible"/>
                                      </p:to>
                                    </p:set>
                                    <p:anim calcmode="lin" valueType="num">
                                      <p:cBhvr additive="base">
                                        <p:cTn id="60" dur="500" fill="hold"/>
                                        <p:tgtEl>
                                          <p:spTgt spid="159810"/>
                                        </p:tgtEl>
                                        <p:attrNameLst>
                                          <p:attrName>ppt_x</p:attrName>
                                        </p:attrNameLst>
                                      </p:cBhvr>
                                      <p:tavLst>
                                        <p:tav tm="0">
                                          <p:val>
                                            <p:strVal val="0-#ppt_w/2"/>
                                          </p:val>
                                        </p:tav>
                                        <p:tav tm="100000">
                                          <p:val>
                                            <p:strVal val="#ppt_x"/>
                                          </p:val>
                                        </p:tav>
                                      </p:tavLst>
                                    </p:anim>
                                    <p:anim calcmode="lin" valueType="num">
                                      <p:cBhvr additive="base">
                                        <p:cTn id="61" dur="500" fill="hold"/>
                                        <p:tgtEl>
                                          <p:spTgt spid="159810"/>
                                        </p:tgtEl>
                                        <p:attrNameLst>
                                          <p:attrName>ppt_y</p:attrName>
                                        </p:attrNameLst>
                                      </p:cBhvr>
                                      <p:tavLst>
                                        <p:tav tm="0">
                                          <p:val>
                                            <p:strVal val="#ppt_y"/>
                                          </p:val>
                                        </p:tav>
                                        <p:tav tm="100000">
                                          <p:val>
                                            <p:strVal val="#ppt_y"/>
                                          </p:val>
                                        </p:tav>
                                      </p:tavLst>
                                    </p:anim>
                                  </p:childTnLst>
                                </p:cTn>
                              </p:par>
                            </p:childTnLst>
                          </p:cTn>
                        </p:par>
                      </p:childTnLst>
                    </p:cTn>
                  </p:par>
                  <p:par>
                    <p:cTn id="62" fill="hold" nodeType="clickPar">
                      <p:stCondLst>
                        <p:cond delay="indefinite"/>
                      </p:stCondLst>
                      <p:childTnLst>
                        <p:par>
                          <p:cTn id="63" fill="hold" nodeType="withGroup">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9809"/>
                                        </p:tgtEl>
                                        <p:attrNameLst>
                                          <p:attrName>style.visibility</p:attrName>
                                        </p:attrNameLst>
                                      </p:cBhvr>
                                      <p:to>
                                        <p:strVal val="visible"/>
                                      </p:to>
                                    </p:set>
                                    <p:anim calcmode="lin" valueType="num">
                                      <p:cBhvr additive="base">
                                        <p:cTn id="66" dur="500" fill="hold"/>
                                        <p:tgtEl>
                                          <p:spTgt spid="159809"/>
                                        </p:tgtEl>
                                        <p:attrNameLst>
                                          <p:attrName>ppt_x</p:attrName>
                                        </p:attrNameLst>
                                      </p:cBhvr>
                                      <p:tavLst>
                                        <p:tav tm="0">
                                          <p:val>
                                            <p:strVal val="0-#ppt_w/2"/>
                                          </p:val>
                                        </p:tav>
                                        <p:tav tm="100000">
                                          <p:val>
                                            <p:strVal val="#ppt_x"/>
                                          </p:val>
                                        </p:tav>
                                      </p:tavLst>
                                    </p:anim>
                                    <p:anim calcmode="lin" valueType="num">
                                      <p:cBhvr additive="base">
                                        <p:cTn id="67" dur="500" fill="hold"/>
                                        <p:tgtEl>
                                          <p:spTgt spid="1598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60" grpId="0" animBg="1" autoUpdateAnimBg="0"/>
      <p:bldP spid="159761" grpId="0" animBg="1" autoUpdateAnimBg="0"/>
      <p:bldP spid="159762" grpId="0" animBg="1" autoUpdateAnimBg="0"/>
      <p:bldP spid="159763" grpId="0" animBg="1" autoUpdateAnimBg="0"/>
      <p:bldP spid="159805" grpId="0" animBg="1" autoUpdateAnimBg="0"/>
      <p:bldP spid="159809" grpId="0" animBg="1" autoUpdateAnimBg="0"/>
      <p:bldP spid="159810" grpId="0" animBg="1" autoUpdateAnimBg="0"/>
      <p:bldP spid="159811" grpId="0" animBg="1" autoUpdateAnimBg="0"/>
      <p:bldP spid="159812" grpId="0" animBg="1" autoUpdateAnimBg="0"/>
      <p:bldP spid="159813" grpId="0" animBg="1" autoUpdateAnimBg="0"/>
      <p:bldP spid="159814"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1524000" y="1125538"/>
            <a:ext cx="871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k-SK" altLang="en-US" sz="2400" b="1"/>
              <a:t>NGN – IMS funkčná architektúra</a:t>
            </a:r>
            <a:endParaRPr lang="sk-SK" altLang="en-US" b="1"/>
          </a:p>
        </p:txBody>
      </p:sp>
      <p:sp>
        <p:nvSpPr>
          <p:cNvPr id="12291" name="AutoShape 3"/>
          <p:cNvSpPr>
            <a:spLocks noChangeArrowheads="1"/>
          </p:cNvSpPr>
          <p:nvPr/>
        </p:nvSpPr>
        <p:spPr bwMode="auto">
          <a:xfrm>
            <a:off x="3559175" y="4059238"/>
            <a:ext cx="4618038" cy="1204912"/>
          </a:xfrm>
          <a:prstGeom prst="roundRect">
            <a:avLst>
              <a:gd name="adj" fmla="val 4296"/>
            </a:avLst>
          </a:prstGeom>
          <a:solidFill>
            <a:srgbClr val="FFFF99"/>
          </a:solidFill>
          <a:ln w="9525">
            <a:solidFill>
              <a:schemeClr val="tx1"/>
            </a:solidFill>
            <a:prstDash val="sysDot"/>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08" rIns="36576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altLang="en-US" sz="1200" b="1"/>
              <a:t>Border &amp; Media Control</a:t>
            </a:r>
          </a:p>
        </p:txBody>
      </p:sp>
      <p:sp>
        <p:nvSpPr>
          <p:cNvPr id="12292" name="AutoShape 4"/>
          <p:cNvSpPr>
            <a:spLocks noChangeArrowheads="1"/>
          </p:cNvSpPr>
          <p:nvPr/>
        </p:nvSpPr>
        <p:spPr bwMode="auto">
          <a:xfrm>
            <a:off x="3554414" y="1773238"/>
            <a:ext cx="4618037" cy="919162"/>
          </a:xfrm>
          <a:prstGeom prst="roundRect">
            <a:avLst>
              <a:gd name="adj" fmla="val 4296"/>
            </a:avLst>
          </a:prstGeom>
          <a:solidFill>
            <a:srgbClr val="99CCFF"/>
          </a:solidFill>
          <a:ln w="9525">
            <a:solidFill>
              <a:schemeClr val="tx1"/>
            </a:solidFill>
            <a:prstDash val="sysDot"/>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64008"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altLang="en-US" sz="1200" b="1"/>
              <a:t>Applications</a:t>
            </a:r>
          </a:p>
        </p:txBody>
      </p:sp>
      <p:sp>
        <p:nvSpPr>
          <p:cNvPr id="12293" name="AutoShape 5"/>
          <p:cNvSpPr>
            <a:spLocks noChangeArrowheads="1"/>
          </p:cNvSpPr>
          <p:nvPr/>
        </p:nvSpPr>
        <p:spPr bwMode="auto">
          <a:xfrm>
            <a:off x="7548563" y="4149726"/>
            <a:ext cx="533400" cy="276225"/>
          </a:xfrm>
          <a:prstGeom prst="roundRect">
            <a:avLst>
              <a:gd name="adj" fmla="val 16667"/>
            </a:avLst>
          </a:prstGeom>
          <a:gradFill rotWithShape="0">
            <a:gsLst>
              <a:gs pos="0">
                <a:srgbClr val="FFFF99"/>
              </a:gs>
              <a:gs pos="100000">
                <a:srgbClr val="FFFF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SGW</a:t>
            </a:r>
          </a:p>
        </p:txBody>
      </p:sp>
      <p:sp>
        <p:nvSpPr>
          <p:cNvPr id="12294" name="AutoShape 6"/>
          <p:cNvSpPr>
            <a:spLocks noChangeArrowheads="1"/>
          </p:cNvSpPr>
          <p:nvPr/>
        </p:nvSpPr>
        <p:spPr bwMode="auto">
          <a:xfrm>
            <a:off x="5827713" y="4149726"/>
            <a:ext cx="762000" cy="314325"/>
          </a:xfrm>
          <a:prstGeom prst="roundRect">
            <a:avLst>
              <a:gd name="adj" fmla="val 16667"/>
            </a:avLst>
          </a:prstGeom>
          <a:gradFill rotWithShape="0">
            <a:gsLst>
              <a:gs pos="0">
                <a:srgbClr val="FFFF99"/>
              </a:gs>
              <a:gs pos="100000">
                <a:srgbClr val="FFFF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Media Services</a:t>
            </a:r>
          </a:p>
        </p:txBody>
      </p:sp>
      <p:sp>
        <p:nvSpPr>
          <p:cNvPr id="12295" name="AutoShape 7"/>
          <p:cNvSpPr>
            <a:spLocks noChangeArrowheads="1"/>
          </p:cNvSpPr>
          <p:nvPr/>
        </p:nvSpPr>
        <p:spPr bwMode="auto">
          <a:xfrm>
            <a:off x="4500563" y="4654550"/>
            <a:ext cx="762000" cy="457200"/>
          </a:xfrm>
          <a:prstGeom prst="roundRect">
            <a:avLst>
              <a:gd name="adj" fmla="val 16667"/>
            </a:avLst>
          </a:prstGeom>
          <a:gradFill rotWithShape="0">
            <a:gsLst>
              <a:gs pos="0">
                <a:srgbClr val="FFFF99"/>
              </a:gs>
              <a:gs pos="100000">
                <a:srgbClr val="FFFF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P/I-CSCF</a:t>
            </a:r>
          </a:p>
        </p:txBody>
      </p:sp>
      <p:sp>
        <p:nvSpPr>
          <p:cNvPr id="12296" name="AutoShape 8"/>
          <p:cNvSpPr>
            <a:spLocks noChangeArrowheads="1"/>
          </p:cNvSpPr>
          <p:nvPr/>
        </p:nvSpPr>
        <p:spPr bwMode="auto">
          <a:xfrm>
            <a:off x="4502150" y="5445126"/>
            <a:ext cx="762000" cy="333375"/>
          </a:xfrm>
          <a:prstGeom prst="roundRect">
            <a:avLst>
              <a:gd name="adj" fmla="val 16667"/>
            </a:avLst>
          </a:prstGeom>
          <a:solidFill>
            <a:srgbClr val="C8C8C8"/>
          </a:soli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t>Access</a:t>
            </a:r>
          </a:p>
        </p:txBody>
      </p:sp>
      <p:sp>
        <p:nvSpPr>
          <p:cNvPr id="12297" name="Line 9"/>
          <p:cNvSpPr>
            <a:spLocks noChangeShapeType="1"/>
          </p:cNvSpPr>
          <p:nvPr/>
        </p:nvSpPr>
        <p:spPr bwMode="auto">
          <a:xfrm>
            <a:off x="7877176" y="4602163"/>
            <a:ext cx="466725" cy="0"/>
          </a:xfrm>
          <a:prstGeom prst="line">
            <a:avLst/>
          </a:prstGeom>
          <a:noFill/>
          <a:ln w="28575">
            <a:solidFill>
              <a:schemeClr val="tx1"/>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12298" name="AutoShape 10"/>
          <p:cNvSpPr>
            <a:spLocks noChangeArrowheads="1"/>
          </p:cNvSpPr>
          <p:nvPr/>
        </p:nvSpPr>
        <p:spPr bwMode="auto">
          <a:xfrm>
            <a:off x="8348663" y="4340225"/>
            <a:ext cx="704850" cy="533400"/>
          </a:xfrm>
          <a:prstGeom prst="roundRect">
            <a:avLst>
              <a:gd name="adj" fmla="val 16667"/>
            </a:avLst>
          </a:prstGeom>
          <a:solidFill>
            <a:schemeClr val="bg1"/>
          </a:soli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PSTN/</a:t>
            </a:r>
          </a:p>
          <a:p>
            <a:pPr algn="ctr" eaLnBrk="1" hangingPunct="1">
              <a:lnSpc>
                <a:spcPct val="80000"/>
              </a:lnSpc>
            </a:pPr>
            <a:r>
              <a:rPr lang="en-US" altLang="en-US" sz="1200" b="1"/>
              <a:t>PLMN</a:t>
            </a:r>
          </a:p>
        </p:txBody>
      </p:sp>
      <p:sp>
        <p:nvSpPr>
          <p:cNvPr id="12299" name="Line 11"/>
          <p:cNvSpPr>
            <a:spLocks noChangeShapeType="1"/>
          </p:cNvSpPr>
          <p:nvPr/>
        </p:nvSpPr>
        <p:spPr bwMode="auto">
          <a:xfrm>
            <a:off x="7696200" y="5049838"/>
            <a:ext cx="1066800" cy="0"/>
          </a:xfrm>
          <a:prstGeom prst="line">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sp>
        <p:nvSpPr>
          <p:cNvPr id="12300" name="AutoShape 12"/>
          <p:cNvSpPr>
            <a:spLocks noChangeArrowheads="1"/>
          </p:cNvSpPr>
          <p:nvPr/>
        </p:nvSpPr>
        <p:spPr bwMode="auto">
          <a:xfrm>
            <a:off x="6929438" y="4664075"/>
            <a:ext cx="762000" cy="457200"/>
          </a:xfrm>
          <a:prstGeom prst="roundRect">
            <a:avLst>
              <a:gd name="adj" fmla="val 16667"/>
            </a:avLst>
          </a:prstGeom>
          <a:gradFill rotWithShape="0">
            <a:gsLst>
              <a:gs pos="0">
                <a:srgbClr val="FFFF99"/>
              </a:gs>
              <a:gs pos="100000">
                <a:srgbClr val="FFFF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THIG</a:t>
            </a:r>
          </a:p>
        </p:txBody>
      </p:sp>
      <p:sp>
        <p:nvSpPr>
          <p:cNvPr id="12301" name="AutoShape 13"/>
          <p:cNvSpPr>
            <a:spLocks noChangeArrowheads="1"/>
          </p:cNvSpPr>
          <p:nvPr/>
        </p:nvSpPr>
        <p:spPr bwMode="auto">
          <a:xfrm>
            <a:off x="7100888" y="4378325"/>
            <a:ext cx="762000" cy="457200"/>
          </a:xfrm>
          <a:prstGeom prst="roundRect">
            <a:avLst>
              <a:gd name="adj" fmla="val 16667"/>
            </a:avLst>
          </a:prstGeom>
          <a:gradFill rotWithShape="0">
            <a:gsLst>
              <a:gs pos="0">
                <a:srgbClr val="FFFF99"/>
              </a:gs>
              <a:gs pos="100000">
                <a:srgbClr val="FFFF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MGCF/</a:t>
            </a:r>
          </a:p>
          <a:p>
            <a:pPr algn="ctr" eaLnBrk="1" hangingPunct="1">
              <a:lnSpc>
                <a:spcPct val="80000"/>
              </a:lnSpc>
            </a:pPr>
            <a:r>
              <a:rPr lang="en-US" altLang="en-US" sz="1200" b="1"/>
              <a:t>MGW</a:t>
            </a:r>
          </a:p>
        </p:txBody>
      </p:sp>
      <p:sp>
        <p:nvSpPr>
          <p:cNvPr id="12302" name="Text Box 14"/>
          <p:cNvSpPr txBox="1">
            <a:spLocks noChangeArrowheads="1"/>
          </p:cNvSpPr>
          <p:nvPr/>
        </p:nvSpPr>
        <p:spPr bwMode="auto">
          <a:xfrm>
            <a:off x="4445001" y="5808663"/>
            <a:ext cx="85566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type="none" w="lg"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t>Subscriber</a:t>
            </a:r>
          </a:p>
        </p:txBody>
      </p:sp>
      <p:grpSp>
        <p:nvGrpSpPr>
          <p:cNvPr id="12303" name="Group 15"/>
          <p:cNvGrpSpPr>
            <a:grpSpLocks/>
          </p:cNvGrpSpPr>
          <p:nvPr/>
        </p:nvGrpSpPr>
        <p:grpSpPr bwMode="auto">
          <a:xfrm>
            <a:off x="4705350" y="2057401"/>
            <a:ext cx="890588" cy="576263"/>
            <a:chOff x="2163" y="1007"/>
            <a:chExt cx="561" cy="363"/>
          </a:xfrm>
        </p:grpSpPr>
        <p:sp>
          <p:nvSpPr>
            <p:cNvPr id="12329" name="AutoShape 16"/>
            <p:cNvSpPr>
              <a:spLocks noChangeArrowheads="1"/>
            </p:cNvSpPr>
            <p:nvPr/>
          </p:nvSpPr>
          <p:spPr bwMode="auto">
            <a:xfrm>
              <a:off x="2163" y="1007"/>
              <a:ext cx="561" cy="306"/>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endParaRPr lang="sk-SK" altLang="en-US" sz="1200" b="1"/>
            </a:p>
          </p:txBody>
        </p:sp>
        <p:sp>
          <p:nvSpPr>
            <p:cNvPr id="12330" name="AutoShape 17"/>
            <p:cNvSpPr>
              <a:spLocks noChangeArrowheads="1"/>
            </p:cNvSpPr>
            <p:nvPr/>
          </p:nvSpPr>
          <p:spPr bwMode="auto">
            <a:xfrm>
              <a:off x="2163" y="1034"/>
              <a:ext cx="561" cy="306"/>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endParaRPr lang="sk-SK" altLang="en-US" sz="1200" b="1"/>
            </a:p>
          </p:txBody>
        </p:sp>
        <p:sp>
          <p:nvSpPr>
            <p:cNvPr id="12331" name="AutoShape 18"/>
            <p:cNvSpPr>
              <a:spLocks noChangeArrowheads="1"/>
            </p:cNvSpPr>
            <p:nvPr/>
          </p:nvSpPr>
          <p:spPr bwMode="auto">
            <a:xfrm>
              <a:off x="2163" y="1064"/>
              <a:ext cx="561" cy="306"/>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Application Servers</a:t>
              </a:r>
            </a:p>
          </p:txBody>
        </p:sp>
      </p:grpSp>
      <p:sp>
        <p:nvSpPr>
          <p:cNvPr id="12304" name="AutoShape 19"/>
          <p:cNvSpPr>
            <a:spLocks noChangeArrowheads="1"/>
          </p:cNvSpPr>
          <p:nvPr/>
        </p:nvSpPr>
        <p:spPr bwMode="auto">
          <a:xfrm>
            <a:off x="5757864" y="2143126"/>
            <a:ext cx="890587" cy="485775"/>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Mobile Features</a:t>
            </a:r>
          </a:p>
        </p:txBody>
      </p:sp>
      <p:grpSp>
        <p:nvGrpSpPr>
          <p:cNvPr id="12305" name="Group 20"/>
          <p:cNvGrpSpPr>
            <a:grpSpLocks/>
          </p:cNvGrpSpPr>
          <p:nvPr/>
        </p:nvGrpSpPr>
        <p:grpSpPr bwMode="auto">
          <a:xfrm>
            <a:off x="6872289" y="1824038"/>
            <a:ext cx="890587" cy="576262"/>
            <a:chOff x="2163" y="1007"/>
            <a:chExt cx="561" cy="363"/>
          </a:xfrm>
        </p:grpSpPr>
        <p:sp>
          <p:nvSpPr>
            <p:cNvPr id="12326" name="AutoShape 21"/>
            <p:cNvSpPr>
              <a:spLocks noChangeArrowheads="1"/>
            </p:cNvSpPr>
            <p:nvPr/>
          </p:nvSpPr>
          <p:spPr bwMode="auto">
            <a:xfrm>
              <a:off x="2163" y="1007"/>
              <a:ext cx="561" cy="306"/>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endParaRPr lang="sk-SK" altLang="en-US" sz="1200" b="1"/>
            </a:p>
          </p:txBody>
        </p:sp>
        <p:sp>
          <p:nvSpPr>
            <p:cNvPr id="12327" name="AutoShape 22"/>
            <p:cNvSpPr>
              <a:spLocks noChangeArrowheads="1"/>
            </p:cNvSpPr>
            <p:nvPr/>
          </p:nvSpPr>
          <p:spPr bwMode="auto">
            <a:xfrm>
              <a:off x="2163" y="1034"/>
              <a:ext cx="561" cy="306"/>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endParaRPr lang="sk-SK" altLang="en-US" sz="1200" b="1"/>
            </a:p>
          </p:txBody>
        </p:sp>
        <p:sp>
          <p:nvSpPr>
            <p:cNvPr id="12328" name="AutoShape 23"/>
            <p:cNvSpPr>
              <a:spLocks noChangeArrowheads="1"/>
            </p:cNvSpPr>
            <p:nvPr/>
          </p:nvSpPr>
          <p:spPr bwMode="auto">
            <a:xfrm>
              <a:off x="2163" y="1064"/>
              <a:ext cx="561" cy="306"/>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Application Servers</a:t>
              </a:r>
            </a:p>
          </p:txBody>
        </p:sp>
      </p:grpSp>
      <p:sp>
        <p:nvSpPr>
          <p:cNvPr id="12306" name="AutoShape 24"/>
          <p:cNvSpPr>
            <a:spLocks noChangeArrowheads="1"/>
          </p:cNvSpPr>
          <p:nvPr/>
        </p:nvSpPr>
        <p:spPr bwMode="auto">
          <a:xfrm>
            <a:off x="6872289" y="2471739"/>
            <a:ext cx="890587" cy="166687"/>
          </a:xfrm>
          <a:prstGeom prst="roundRect">
            <a:avLst>
              <a:gd name="adj" fmla="val 16667"/>
            </a:avLst>
          </a:prstGeom>
          <a:gradFill rotWithShape="0">
            <a:gsLst>
              <a:gs pos="0">
                <a:srgbClr val="FFBF80"/>
              </a:gs>
              <a:gs pos="100000">
                <a:srgbClr val="FF80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SCIM</a:t>
            </a:r>
          </a:p>
        </p:txBody>
      </p:sp>
      <p:cxnSp>
        <p:nvCxnSpPr>
          <p:cNvPr id="12307" name="AutoShape 25"/>
          <p:cNvCxnSpPr>
            <a:cxnSpLocks noChangeShapeType="1"/>
            <a:stCxn id="12328" idx="2"/>
            <a:endCxn id="12306" idx="0"/>
          </p:cNvCxnSpPr>
          <p:nvPr/>
        </p:nvCxnSpPr>
        <p:spPr bwMode="auto">
          <a:xfrm>
            <a:off x="7318375" y="2400300"/>
            <a:ext cx="0" cy="71438"/>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type="none" w="lg"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308" name="AutoShape 26"/>
          <p:cNvSpPr>
            <a:spLocks noChangeArrowheads="1"/>
          </p:cNvSpPr>
          <p:nvPr/>
        </p:nvSpPr>
        <p:spPr bwMode="auto">
          <a:xfrm>
            <a:off x="3554414" y="2916238"/>
            <a:ext cx="4618037" cy="919162"/>
          </a:xfrm>
          <a:prstGeom prst="roundRect">
            <a:avLst>
              <a:gd name="adj" fmla="val 4296"/>
            </a:avLst>
          </a:prstGeom>
          <a:solidFill>
            <a:srgbClr val="FFE3AA"/>
          </a:solidFill>
          <a:ln w="9525">
            <a:solidFill>
              <a:schemeClr val="tx1"/>
            </a:solidFill>
            <a:prstDash val="sysDot"/>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64008" rIns="365760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pPr>
            <a:r>
              <a:rPr lang="en-US" altLang="en-US" sz="1200" b="1"/>
              <a:t>Session Control</a:t>
            </a:r>
          </a:p>
        </p:txBody>
      </p:sp>
      <p:sp>
        <p:nvSpPr>
          <p:cNvPr id="12309" name="Line 27"/>
          <p:cNvSpPr>
            <a:spLocks noChangeShapeType="1"/>
          </p:cNvSpPr>
          <p:nvPr/>
        </p:nvSpPr>
        <p:spPr bwMode="auto">
          <a:xfrm flipV="1">
            <a:off x="6205538" y="2695575"/>
            <a:ext cx="0" cy="420688"/>
          </a:xfrm>
          <a:prstGeom prst="line">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sp>
        <p:nvSpPr>
          <p:cNvPr id="12310" name="Line 28"/>
          <p:cNvSpPr>
            <a:spLocks noChangeShapeType="1"/>
          </p:cNvSpPr>
          <p:nvPr/>
        </p:nvSpPr>
        <p:spPr bwMode="auto">
          <a:xfrm flipV="1">
            <a:off x="4881563" y="2693989"/>
            <a:ext cx="0" cy="420687"/>
          </a:xfrm>
          <a:prstGeom prst="line">
            <a:avLst/>
          </a:prstGeom>
          <a:noFill/>
          <a:ln w="28575">
            <a:solidFill>
              <a:srgbClr val="0000F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sp>
        <p:nvSpPr>
          <p:cNvPr id="12311" name="AutoShape 29"/>
          <p:cNvSpPr>
            <a:spLocks noChangeArrowheads="1"/>
          </p:cNvSpPr>
          <p:nvPr/>
        </p:nvSpPr>
        <p:spPr bwMode="auto">
          <a:xfrm>
            <a:off x="4500563" y="3116263"/>
            <a:ext cx="762000" cy="457200"/>
          </a:xfrm>
          <a:prstGeom prst="roundRect">
            <a:avLst>
              <a:gd name="adj" fmla="val 16667"/>
            </a:avLst>
          </a:prstGeom>
          <a:gradFill rotWithShape="0">
            <a:gsLst>
              <a:gs pos="0">
                <a:srgbClr val="FFE3AA"/>
              </a:gs>
              <a:gs pos="100000">
                <a:srgbClr val="FF99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t>HSS</a:t>
            </a:r>
          </a:p>
        </p:txBody>
      </p:sp>
      <p:sp>
        <p:nvSpPr>
          <p:cNvPr id="12312" name="AutoShape 30"/>
          <p:cNvSpPr>
            <a:spLocks noChangeArrowheads="1"/>
          </p:cNvSpPr>
          <p:nvPr/>
        </p:nvSpPr>
        <p:spPr bwMode="auto">
          <a:xfrm>
            <a:off x="5824538" y="3116263"/>
            <a:ext cx="762000" cy="457200"/>
          </a:xfrm>
          <a:prstGeom prst="roundRect">
            <a:avLst>
              <a:gd name="adj" fmla="val 16667"/>
            </a:avLst>
          </a:prstGeom>
          <a:gradFill rotWithShape="0">
            <a:gsLst>
              <a:gs pos="0">
                <a:srgbClr val="FFE3AA"/>
              </a:gs>
              <a:gs pos="100000">
                <a:srgbClr val="FF99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t>S-CSCF</a:t>
            </a:r>
          </a:p>
        </p:txBody>
      </p:sp>
      <p:sp>
        <p:nvSpPr>
          <p:cNvPr id="12313" name="AutoShape 31"/>
          <p:cNvSpPr>
            <a:spLocks noChangeArrowheads="1"/>
          </p:cNvSpPr>
          <p:nvPr/>
        </p:nvSpPr>
        <p:spPr bwMode="auto">
          <a:xfrm>
            <a:off x="7102475" y="3116263"/>
            <a:ext cx="762000" cy="457200"/>
          </a:xfrm>
          <a:prstGeom prst="roundRect">
            <a:avLst>
              <a:gd name="adj" fmla="val 16667"/>
            </a:avLst>
          </a:prstGeom>
          <a:gradFill rotWithShape="0">
            <a:gsLst>
              <a:gs pos="0">
                <a:srgbClr val="FFE3AA"/>
              </a:gs>
              <a:gs pos="100000">
                <a:srgbClr val="FF9900"/>
              </a:gs>
            </a:gsLst>
            <a:path path="shape">
              <a:fillToRect l="50000" t="50000" r="50000" b="50000"/>
            </a:path>
          </a:gra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1200" b="1"/>
              <a:t>BGCF</a:t>
            </a:r>
          </a:p>
        </p:txBody>
      </p:sp>
      <p:cxnSp>
        <p:nvCxnSpPr>
          <p:cNvPr id="12314" name="AutoShape 32"/>
          <p:cNvCxnSpPr>
            <a:cxnSpLocks noChangeShapeType="1"/>
            <a:stCxn id="12311" idx="3"/>
            <a:endCxn id="12312" idx="1"/>
          </p:cNvCxnSpPr>
          <p:nvPr/>
        </p:nvCxnSpPr>
        <p:spPr bwMode="auto">
          <a:xfrm>
            <a:off x="5262564" y="3344863"/>
            <a:ext cx="561975" cy="0"/>
          </a:xfrm>
          <a:prstGeom prst="straightConnector1">
            <a:avLst/>
          </a:prstGeom>
          <a:noFill/>
          <a:ln w="28575">
            <a:solidFill>
              <a:srgbClr val="0000F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15" name="AutoShape 33"/>
          <p:cNvCxnSpPr>
            <a:cxnSpLocks noChangeShapeType="1"/>
            <a:stCxn id="12312" idx="3"/>
            <a:endCxn id="12313" idx="1"/>
          </p:cNvCxnSpPr>
          <p:nvPr/>
        </p:nvCxnSpPr>
        <p:spPr bwMode="auto">
          <a:xfrm>
            <a:off x="6586539" y="3344863"/>
            <a:ext cx="515937" cy="0"/>
          </a:xfrm>
          <a:prstGeom prst="straightConnector1">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16" name="AutoShape 34"/>
          <p:cNvCxnSpPr>
            <a:cxnSpLocks noChangeShapeType="1"/>
            <a:stCxn id="12295" idx="0"/>
            <a:endCxn id="12311" idx="2"/>
          </p:cNvCxnSpPr>
          <p:nvPr/>
        </p:nvCxnSpPr>
        <p:spPr bwMode="auto">
          <a:xfrm flipV="1">
            <a:off x="4881563" y="3573464"/>
            <a:ext cx="0" cy="1081087"/>
          </a:xfrm>
          <a:prstGeom prst="straightConnector1">
            <a:avLst/>
          </a:prstGeom>
          <a:noFill/>
          <a:ln w="28575">
            <a:solidFill>
              <a:srgbClr val="0000FF"/>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17" name="AutoShape 35"/>
          <p:cNvCxnSpPr>
            <a:cxnSpLocks noChangeShapeType="1"/>
            <a:stCxn id="12296" idx="0"/>
            <a:endCxn id="12295" idx="2"/>
          </p:cNvCxnSpPr>
          <p:nvPr/>
        </p:nvCxnSpPr>
        <p:spPr bwMode="auto">
          <a:xfrm flipH="1" flipV="1">
            <a:off x="4881564" y="5111751"/>
            <a:ext cx="1587" cy="333375"/>
          </a:xfrm>
          <a:prstGeom prst="straightConnector1">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18" name="AutoShape 36"/>
          <p:cNvCxnSpPr>
            <a:cxnSpLocks noChangeShapeType="1"/>
            <a:stCxn id="12294" idx="0"/>
            <a:endCxn id="12312" idx="2"/>
          </p:cNvCxnSpPr>
          <p:nvPr/>
        </p:nvCxnSpPr>
        <p:spPr bwMode="auto">
          <a:xfrm flipH="1" flipV="1">
            <a:off x="6205539" y="3573463"/>
            <a:ext cx="3175" cy="576262"/>
          </a:xfrm>
          <a:prstGeom prst="straightConnector1">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12319" name="AutoShape 37"/>
          <p:cNvCxnSpPr>
            <a:cxnSpLocks noChangeShapeType="1"/>
            <a:stCxn id="12301" idx="0"/>
            <a:endCxn id="12313" idx="2"/>
          </p:cNvCxnSpPr>
          <p:nvPr/>
        </p:nvCxnSpPr>
        <p:spPr bwMode="auto">
          <a:xfrm flipV="1">
            <a:off x="7481889" y="3573463"/>
            <a:ext cx="1587" cy="804862"/>
          </a:xfrm>
          <a:prstGeom prst="straightConnector1">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320" name="Line 38"/>
          <p:cNvSpPr>
            <a:spLocks noChangeShapeType="1"/>
          </p:cNvSpPr>
          <p:nvPr/>
        </p:nvSpPr>
        <p:spPr bwMode="auto">
          <a:xfrm flipV="1">
            <a:off x="5229225" y="3563939"/>
            <a:ext cx="641350" cy="1100137"/>
          </a:xfrm>
          <a:prstGeom prst="line">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sp>
        <p:nvSpPr>
          <p:cNvPr id="12321" name="Line 39"/>
          <p:cNvSpPr>
            <a:spLocks noChangeShapeType="1"/>
          </p:cNvSpPr>
          <p:nvPr/>
        </p:nvSpPr>
        <p:spPr bwMode="auto">
          <a:xfrm flipH="1" flipV="1">
            <a:off x="6540500" y="3568701"/>
            <a:ext cx="592138" cy="822325"/>
          </a:xfrm>
          <a:prstGeom prst="line">
            <a:avLst/>
          </a:prstGeom>
          <a:noFill/>
          <a:ln w="28575">
            <a:solidFill>
              <a:srgbClr val="FF0000"/>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sp>
        <p:nvSpPr>
          <p:cNvPr id="12322" name="AutoShape 40"/>
          <p:cNvSpPr>
            <a:spLocks noChangeArrowheads="1"/>
          </p:cNvSpPr>
          <p:nvPr/>
        </p:nvSpPr>
        <p:spPr bwMode="auto">
          <a:xfrm>
            <a:off x="8348663" y="4926013"/>
            <a:ext cx="704850" cy="533400"/>
          </a:xfrm>
          <a:prstGeom prst="roundRect">
            <a:avLst>
              <a:gd name="adj" fmla="val 16667"/>
            </a:avLst>
          </a:prstGeom>
          <a:solidFill>
            <a:schemeClr val="bg1"/>
          </a:solidFill>
          <a:ln w="9525">
            <a:solidFill>
              <a:schemeClr val="tx1"/>
            </a:solidFill>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Other VoIP Network</a:t>
            </a:r>
          </a:p>
        </p:txBody>
      </p:sp>
      <p:sp>
        <p:nvSpPr>
          <p:cNvPr id="12323" name="AutoShape 41"/>
          <p:cNvSpPr>
            <a:spLocks noChangeArrowheads="1"/>
          </p:cNvSpPr>
          <p:nvPr/>
        </p:nvSpPr>
        <p:spPr bwMode="auto">
          <a:xfrm>
            <a:off x="2640014" y="1773238"/>
            <a:ext cx="865187" cy="3490912"/>
          </a:xfrm>
          <a:prstGeom prst="roundRect">
            <a:avLst>
              <a:gd name="adj" fmla="val 4296"/>
            </a:avLst>
          </a:prstGeom>
          <a:solidFill>
            <a:srgbClr val="CCFF99"/>
          </a:solidFill>
          <a:ln w="9525">
            <a:solidFill>
              <a:schemeClr val="tx1"/>
            </a:solidFill>
            <a:prstDash val="sysDot"/>
            <a:round/>
            <a:headEnd/>
            <a:tailEnd type="none" w="lg"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80000"/>
              </a:lnSpc>
            </a:pPr>
            <a:r>
              <a:rPr lang="en-US" altLang="en-US" sz="1200" b="1"/>
              <a:t>Mgt. &amp; Charging</a:t>
            </a:r>
          </a:p>
        </p:txBody>
      </p:sp>
      <p:cxnSp>
        <p:nvCxnSpPr>
          <p:cNvPr id="12324" name="AutoShape 42"/>
          <p:cNvCxnSpPr>
            <a:cxnSpLocks noChangeShapeType="1"/>
            <a:stCxn id="12328" idx="2"/>
            <a:endCxn id="12306" idx="0"/>
          </p:cNvCxnSpPr>
          <p:nvPr/>
        </p:nvCxnSpPr>
        <p:spPr bwMode="auto">
          <a:xfrm>
            <a:off x="7318375" y="2400300"/>
            <a:ext cx="0" cy="71438"/>
          </a:xfrm>
          <a:prstGeom prst="straightConnector1">
            <a:avLst/>
          </a:prstGeom>
          <a:noFill/>
          <a:ln w="28575">
            <a:solidFill>
              <a:schemeClr val="tx1"/>
            </a:solidFill>
            <a:round/>
            <a:headEnd/>
            <a:tailEnd type="none" w="lg"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325" name="Line 43"/>
          <p:cNvSpPr>
            <a:spLocks noChangeShapeType="1"/>
          </p:cNvSpPr>
          <p:nvPr/>
        </p:nvSpPr>
        <p:spPr bwMode="auto">
          <a:xfrm>
            <a:off x="8081963" y="4292601"/>
            <a:ext cx="266700" cy="100013"/>
          </a:xfrm>
          <a:prstGeom prst="line">
            <a:avLst/>
          </a:prstGeom>
          <a:noFill/>
          <a:ln w="28575">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endParaRPr lang="en-US"/>
          </a:p>
        </p:txBody>
      </p:sp>
    </p:spTree>
    <p:extLst>
      <p:ext uri="{BB962C8B-B14F-4D97-AF65-F5344CB8AC3E}">
        <p14:creationId xmlns:p14="http://schemas.microsoft.com/office/powerpoint/2010/main" val="4766055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1524000" y="1125538"/>
            <a:ext cx="871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k-SK" altLang="en-US" sz="2400" b="1"/>
              <a:t>NGN – funkčné entity IMS architektúry</a:t>
            </a:r>
            <a:endParaRPr lang="sk-SK" altLang="en-US" b="1"/>
          </a:p>
        </p:txBody>
      </p:sp>
      <p:cxnSp>
        <p:nvCxnSpPr>
          <p:cNvPr id="13315" name="AutoShape 3"/>
          <p:cNvCxnSpPr>
            <a:cxnSpLocks noChangeShapeType="1"/>
          </p:cNvCxnSpPr>
          <p:nvPr/>
        </p:nvCxnSpPr>
        <p:spPr bwMode="auto">
          <a:xfrm>
            <a:off x="7318375" y="2760664"/>
            <a:ext cx="0" cy="71437"/>
          </a:xfrm>
          <a:prstGeom prst="straightConnector1">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28575">
                <a:solidFill>
                  <a:schemeClr val="tx1"/>
                </a:solidFill>
                <a:round/>
                <a:headEnd/>
                <a:tailEnd type="none" w="lg"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3316" name="Rectangle 4"/>
          <p:cNvSpPr>
            <a:spLocks noChangeArrowheads="1"/>
          </p:cNvSpPr>
          <p:nvPr/>
        </p:nvSpPr>
        <p:spPr bwMode="auto">
          <a:xfrm>
            <a:off x="1919288" y="1989139"/>
            <a:ext cx="8534400" cy="424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80000"/>
              </a:lnSpc>
              <a:spcBef>
                <a:spcPct val="20000"/>
              </a:spcBef>
              <a:buFontTx/>
              <a:buChar char="•"/>
            </a:pPr>
            <a:r>
              <a:rPr lang="en-US" altLang="en-US" sz="1200" b="1"/>
              <a:t>CSCF</a:t>
            </a:r>
            <a:r>
              <a:rPr lang="en-US" altLang="en-US" sz="1200"/>
              <a:t> — Call Session Control Function</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PROXY-CSCF</a:t>
            </a:r>
            <a:r>
              <a:rPr lang="en-US" altLang="en-US" sz="1200"/>
              <a:t> — The P-CSCF is the first entry point for the user equipment (UE) into the IMS.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INTERROGATING-CSCF</a:t>
            </a:r>
            <a:r>
              <a:rPr lang="en-US" altLang="en-US" sz="1200"/>
              <a:t> — The I-CSCF is used for initially choosing the correct S-CSCF.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SERVING-CSCF</a:t>
            </a:r>
            <a:r>
              <a:rPr lang="en-US" altLang="en-US" sz="1200"/>
              <a:t> — The S-CSCF handles call session state in the IMS, including coordinating the use of Application Servers for enhanced services. Also, it is the subscriber registrar and is always in the home network.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BGCF</a:t>
            </a:r>
            <a:r>
              <a:rPr lang="en-US" altLang="en-US" sz="1200"/>
              <a:t> —The Breakout Gateway Control Function routes calls to the public switched telephone network (PSTN) or any other circuit-based network.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MGCF/MGW</a:t>
            </a:r>
            <a:r>
              <a:rPr lang="en-US" altLang="en-US" sz="1200"/>
              <a:t> — The Media Gateway Control Function/ Media Gateway handles media to and from the PSTN.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SGW</a:t>
            </a:r>
            <a:r>
              <a:rPr lang="en-US" altLang="en-US" sz="1200"/>
              <a:t> - The Signaling Gateway passes circuit-based signaling to and from the PSTN.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AS</a:t>
            </a:r>
            <a:r>
              <a:rPr lang="en-US" altLang="en-US" sz="1200"/>
              <a:t> — An Application Server (i.e., SIP AS, OSA AS, or CAMEL IM-SSF) offers value-added services and resides in the user’s home network or in a third party location. An AS based in the home network can access the HSS as needed. </a:t>
            </a:r>
          </a:p>
          <a:p>
            <a:pPr eaLnBrk="1" hangingPunct="1">
              <a:lnSpc>
                <a:spcPct val="80000"/>
              </a:lnSpc>
              <a:spcBef>
                <a:spcPct val="20000"/>
              </a:spcBef>
              <a:buFontTx/>
              <a:buChar char="•"/>
            </a:pPr>
            <a:endParaRPr lang="en-US" altLang="en-US" sz="1200"/>
          </a:p>
          <a:p>
            <a:pPr eaLnBrk="1" hangingPunct="1">
              <a:lnSpc>
                <a:spcPct val="80000"/>
              </a:lnSpc>
              <a:spcBef>
                <a:spcPct val="20000"/>
              </a:spcBef>
              <a:buFontTx/>
              <a:buChar char="•"/>
            </a:pPr>
            <a:r>
              <a:rPr lang="en-US" altLang="en-US" sz="1200" b="1"/>
              <a:t>HSS</a:t>
            </a:r>
            <a:r>
              <a:rPr lang="en-US" altLang="en-US" sz="1200"/>
              <a:t> — The Home Subscriber Server is the master database for subscriber data, containing subscription-related information to support call processing network entities. The HSS interfaces with call control servers in order to complete routing/roaming procedures by authentication, authorization, naming/ addressing resolution, location dependencies, etc. </a:t>
            </a:r>
          </a:p>
        </p:txBody>
      </p:sp>
    </p:spTree>
    <p:extLst>
      <p:ext uri="{BB962C8B-B14F-4D97-AF65-F5344CB8AC3E}">
        <p14:creationId xmlns:p14="http://schemas.microsoft.com/office/powerpoint/2010/main" val="7283622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sk-SK" altLang="en-US"/>
              <a:t>IMS vývoj</a:t>
            </a:r>
            <a:endParaRPr lang="en-US" altLang="en-US"/>
          </a:p>
        </p:txBody>
      </p:sp>
      <p:sp>
        <p:nvSpPr>
          <p:cNvPr id="3075" name="Rectangle 3"/>
          <p:cNvSpPr>
            <a:spLocks noGrp="1" noChangeArrowheads="1"/>
          </p:cNvSpPr>
          <p:nvPr>
            <p:ph type="body" idx="1"/>
          </p:nvPr>
        </p:nvSpPr>
        <p:spPr/>
        <p:txBody>
          <a:bodyPr/>
          <a:lstStyle/>
          <a:p>
            <a:pPr eaLnBrk="1" hangingPunct="1"/>
            <a:r>
              <a:rPr lang="sk-SK" altLang="en-US"/>
              <a:t>Vyvinul sa v mobilných sieťach (ako 3GPP štandard)</a:t>
            </a:r>
          </a:p>
          <a:p>
            <a:pPr eaLnBrk="1" hangingPunct="1"/>
            <a:r>
              <a:rPr lang="sk-SK" altLang="en-US"/>
              <a:t>2G siete podporovali (takmer iba) prenos hlasu (circuit-switch) aplikácie</a:t>
            </a:r>
          </a:p>
          <a:p>
            <a:pPr eaLnBrk="1" hangingPunct="1"/>
            <a:r>
              <a:rPr lang="sk-SK" altLang="en-US"/>
              <a:t>3G siete mali natívnu podporu pre prenos dát pomocou paketov</a:t>
            </a:r>
          </a:p>
          <a:p>
            <a:pPr eaLnBrk="1" hangingPunct="1"/>
            <a:r>
              <a:rPr lang="sk-SK" altLang="en-US"/>
              <a:t>Používatelia majú prístup k rýchlemu Internetu</a:t>
            </a:r>
          </a:p>
          <a:p>
            <a:pPr eaLnBrk="1" hangingPunct="1">
              <a:buFontTx/>
              <a:buNone/>
            </a:pPr>
            <a:r>
              <a:rPr lang="sk-SK" altLang="en-US"/>
              <a:t>=&gt; </a:t>
            </a:r>
            <a:r>
              <a:rPr lang="sk-SK" altLang="en-US">
                <a:solidFill>
                  <a:srgbClr val="FF3300"/>
                </a:solidFill>
              </a:rPr>
              <a:t>Používatelia už nepotrebujú hlasové služby od operátora!!!</a:t>
            </a:r>
            <a:endParaRPr lang="en-US" altLang="en-US">
              <a:solidFill>
                <a:srgbClr val="FF3300"/>
              </a:solidFill>
            </a:endParaRPr>
          </a:p>
        </p:txBody>
      </p:sp>
    </p:spTree>
    <p:extLst>
      <p:ext uri="{BB962C8B-B14F-4D97-AF65-F5344CB8AC3E}">
        <p14:creationId xmlns:p14="http://schemas.microsoft.com/office/powerpoint/2010/main" val="21089371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sk-SK" altLang="en-US"/>
              <a:t>Prečo nepoužívame Internet</a:t>
            </a:r>
            <a:endParaRPr lang="en-US" altLang="en-US"/>
          </a:p>
        </p:txBody>
      </p:sp>
      <p:sp>
        <p:nvSpPr>
          <p:cNvPr id="4099" name="Rectangle 3"/>
          <p:cNvSpPr>
            <a:spLocks noGrp="1" noChangeArrowheads="1"/>
          </p:cNvSpPr>
          <p:nvPr>
            <p:ph type="body" idx="1"/>
          </p:nvPr>
        </p:nvSpPr>
        <p:spPr>
          <a:xfrm>
            <a:off x="1981200" y="1600200"/>
            <a:ext cx="8229600" cy="1295400"/>
          </a:xfrm>
        </p:spPr>
        <p:txBody>
          <a:bodyPr/>
          <a:lstStyle/>
          <a:p>
            <a:pPr eaLnBrk="1" hangingPunct="1">
              <a:lnSpc>
                <a:spcPct val="90000"/>
              </a:lnSpc>
            </a:pPr>
            <a:r>
              <a:rPr lang="sk-SK" altLang="en-US" dirty="0"/>
              <a:t>Internet poskytuje všetko</a:t>
            </a:r>
          </a:p>
          <a:p>
            <a:pPr lvl="1" eaLnBrk="1" hangingPunct="1">
              <a:lnSpc>
                <a:spcPct val="90000"/>
              </a:lnSpc>
            </a:pPr>
            <a:r>
              <a:rPr lang="sk-SK" altLang="en-US" dirty="0"/>
              <a:t>VoIP lacné telefonovanie</a:t>
            </a:r>
          </a:p>
          <a:p>
            <a:pPr lvl="1" eaLnBrk="1" hangingPunct="1">
              <a:lnSpc>
                <a:spcPct val="90000"/>
              </a:lnSpc>
            </a:pPr>
            <a:r>
              <a:rPr lang="sk-SK" altLang="en-US" dirty="0">
                <a:solidFill>
                  <a:schemeClr val="bg2">
                    <a:lumMod val="50000"/>
                  </a:schemeClr>
                </a:solidFill>
              </a:rPr>
              <a:t>Služby spojené s ISDN</a:t>
            </a:r>
          </a:p>
          <a:p>
            <a:pPr lvl="1" eaLnBrk="1" hangingPunct="1">
              <a:lnSpc>
                <a:spcPct val="90000"/>
              </a:lnSpc>
              <a:buFontTx/>
              <a:buNone/>
            </a:pPr>
            <a:endParaRPr lang="en-US" altLang="en-US" dirty="0"/>
          </a:p>
        </p:txBody>
      </p:sp>
      <p:sp>
        <p:nvSpPr>
          <p:cNvPr id="4100" name="Text Box 4"/>
          <p:cNvSpPr txBox="1">
            <a:spLocks noChangeArrowheads="1"/>
          </p:cNvSpPr>
          <p:nvPr/>
        </p:nvSpPr>
        <p:spPr bwMode="auto">
          <a:xfrm>
            <a:off x="2667000" y="3200401"/>
            <a:ext cx="5257800" cy="466725"/>
          </a:xfrm>
          <a:prstGeom prst="rect">
            <a:avLst/>
          </a:prstGeom>
          <a:solidFill>
            <a:srgbClr val="FF3300"/>
          </a:solidFill>
          <a:ln w="9525">
            <a:solidFill>
              <a:srgbClr val="FF33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k-SK" altLang="en-US" sz="2400" b="1"/>
              <a:t>Prečo potrebujeme NGN?</a:t>
            </a:r>
            <a:endParaRPr lang="en-US" altLang="en-US" sz="2400" b="1"/>
          </a:p>
        </p:txBody>
      </p:sp>
      <p:sp>
        <p:nvSpPr>
          <p:cNvPr id="4101" name="Rectangle 5"/>
          <p:cNvSpPr>
            <a:spLocks noChangeArrowheads="1"/>
          </p:cNvSpPr>
          <p:nvPr/>
        </p:nvSpPr>
        <p:spPr bwMode="auto">
          <a:xfrm>
            <a:off x="1981200" y="43434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Bef>
                <a:spcPct val="20000"/>
              </a:spcBef>
              <a:buFontTx/>
              <a:buChar char="•"/>
            </a:pPr>
            <a:r>
              <a:rPr lang="sk-SK" altLang="en-US" sz="2800"/>
              <a:t>Internet neposkytuje:</a:t>
            </a:r>
          </a:p>
          <a:p>
            <a:pPr lvl="1" eaLnBrk="1" hangingPunct="1">
              <a:lnSpc>
                <a:spcPct val="90000"/>
              </a:lnSpc>
              <a:spcBef>
                <a:spcPct val="20000"/>
              </a:spcBef>
              <a:buFontTx/>
              <a:buChar char="–"/>
            </a:pPr>
            <a:r>
              <a:rPr lang="sk-SK" altLang="en-US" sz="2400"/>
              <a:t>Garanciu QoS</a:t>
            </a:r>
          </a:p>
          <a:p>
            <a:pPr lvl="1" eaLnBrk="1" hangingPunct="1">
              <a:lnSpc>
                <a:spcPct val="90000"/>
              </a:lnSpc>
              <a:spcBef>
                <a:spcPct val="20000"/>
              </a:spcBef>
              <a:buFontTx/>
              <a:buChar char="–"/>
            </a:pPr>
            <a:r>
              <a:rPr lang="sk-SK" altLang="en-US" sz="2400"/>
              <a:t>Spoplatnenie</a:t>
            </a:r>
          </a:p>
          <a:p>
            <a:pPr lvl="1" eaLnBrk="1" hangingPunct="1">
              <a:lnSpc>
                <a:spcPct val="90000"/>
              </a:lnSpc>
              <a:spcBef>
                <a:spcPct val="20000"/>
              </a:spcBef>
              <a:buFontTx/>
              <a:buChar char="–"/>
            </a:pPr>
            <a:r>
              <a:rPr lang="sk-SK" altLang="en-US" sz="2400"/>
              <a:t>Možnosť integrácie rôznych služieb</a:t>
            </a:r>
          </a:p>
          <a:p>
            <a:pPr lvl="1" eaLnBrk="1" hangingPunct="1">
              <a:lnSpc>
                <a:spcPct val="90000"/>
              </a:lnSpc>
              <a:spcBef>
                <a:spcPct val="20000"/>
              </a:spcBef>
            </a:pPr>
            <a:endParaRPr lang="en-US" altLang="en-US" sz="2400"/>
          </a:p>
        </p:txBody>
      </p:sp>
    </p:spTree>
    <p:extLst>
      <p:ext uri="{BB962C8B-B14F-4D97-AF65-F5344CB8AC3E}">
        <p14:creationId xmlns:p14="http://schemas.microsoft.com/office/powerpoint/2010/main" val="2039771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sk-SK" altLang="en-US"/>
              <a:t>Naozaj potrebujeme QoS</a:t>
            </a:r>
            <a:endParaRPr lang="en-US" altLang="en-US"/>
          </a:p>
        </p:txBody>
      </p:sp>
      <p:sp>
        <p:nvSpPr>
          <p:cNvPr id="5123" name="Rectangle 3"/>
          <p:cNvSpPr>
            <a:spLocks noGrp="1" noChangeArrowheads="1"/>
          </p:cNvSpPr>
          <p:nvPr>
            <p:ph type="body" idx="1"/>
          </p:nvPr>
        </p:nvSpPr>
        <p:spPr/>
        <p:txBody>
          <a:bodyPr/>
          <a:lstStyle/>
          <a:p>
            <a:pPr eaLnBrk="1" hangingPunct="1"/>
            <a:r>
              <a:rPr lang="sk-SK" altLang="en-US"/>
              <a:t>Väčšinou funguje dobre</a:t>
            </a:r>
          </a:p>
          <a:p>
            <a:pPr eaLnBrk="1" hangingPunct="1"/>
            <a:r>
              <a:rPr lang="sk-SK" altLang="en-US"/>
              <a:t>Niekedy nefunguje vôbec...</a:t>
            </a:r>
          </a:p>
          <a:p>
            <a:pPr eaLnBrk="1" hangingPunct="1"/>
            <a:r>
              <a:rPr lang="sk-SK" altLang="en-US"/>
              <a:t>Neprípustné pre firmy</a:t>
            </a:r>
          </a:p>
          <a:p>
            <a:pPr eaLnBrk="1" hangingPunct="1"/>
            <a:r>
              <a:rPr lang="sk-SK" altLang="en-US"/>
              <a:t>Riadenie QoS je aj o užívaní si služby s garanciou kvality ako o hnevaní sa s lacnou službou</a:t>
            </a:r>
          </a:p>
          <a:p>
            <a:pPr eaLnBrk="1" hangingPunct="1"/>
            <a:r>
              <a:rPr lang="sk-SK" altLang="en-US"/>
              <a:t>V súčasnom Internete nie je snaha rozlišovať služby</a:t>
            </a:r>
          </a:p>
        </p:txBody>
      </p:sp>
    </p:spTree>
    <p:extLst>
      <p:ext uri="{BB962C8B-B14F-4D97-AF65-F5344CB8AC3E}">
        <p14:creationId xmlns:p14="http://schemas.microsoft.com/office/powerpoint/2010/main" val="12206093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sk-SK" altLang="en-US" sz="4000"/>
              <a:t>Naozaj potrebujeme Spoplatnenie?</a:t>
            </a:r>
            <a:endParaRPr lang="en-US" altLang="en-US" sz="4000"/>
          </a:p>
        </p:txBody>
      </p:sp>
      <p:sp>
        <p:nvSpPr>
          <p:cNvPr id="6147" name="Rectangle 3"/>
          <p:cNvSpPr>
            <a:spLocks noGrp="1" noChangeArrowheads="1"/>
          </p:cNvSpPr>
          <p:nvPr>
            <p:ph type="body" idx="1"/>
          </p:nvPr>
        </p:nvSpPr>
        <p:spPr/>
        <p:txBody>
          <a:bodyPr/>
          <a:lstStyle/>
          <a:p>
            <a:pPr eaLnBrk="1" hangingPunct="1">
              <a:lnSpc>
                <a:spcPct val="80000"/>
              </a:lnSpc>
            </a:pPr>
            <a:r>
              <a:rPr lang="sk-SK" altLang="en-US"/>
              <a:t>Vytvoriť „spravodlivý“ model spoplatnenia</a:t>
            </a:r>
          </a:p>
          <a:p>
            <a:pPr eaLnBrk="1" hangingPunct="1">
              <a:lnSpc>
                <a:spcPct val="80000"/>
              </a:lnSpc>
            </a:pPr>
            <a:r>
              <a:rPr lang="sk-SK" altLang="en-US"/>
              <a:t>Keď používateľ pozná obsah dát, môže zvýhodniť istú službu (Videokonferenciu napr.) aj keď by bola štandardne veľmi drahá</a:t>
            </a:r>
          </a:p>
          <a:p>
            <a:pPr eaLnBrk="1" hangingPunct="1">
              <a:lnSpc>
                <a:spcPct val="80000"/>
              </a:lnSpc>
            </a:pPr>
            <a:r>
              <a:rPr lang="sk-SK" altLang="en-US"/>
              <a:t>Náklady sú fixné, príjmy sa odvíjajú od skonzumovaných služieb</a:t>
            </a:r>
          </a:p>
          <a:p>
            <a:pPr eaLnBrk="1" hangingPunct="1">
              <a:lnSpc>
                <a:spcPct val="80000"/>
              </a:lnSpc>
            </a:pPr>
            <a:r>
              <a:rPr lang="sk-SK" altLang="en-US"/>
              <a:t>NGN nenúti použitie konkrétneho spoplatňovacieho modelu</a:t>
            </a:r>
          </a:p>
          <a:p>
            <a:pPr eaLnBrk="1" hangingPunct="1">
              <a:lnSpc>
                <a:spcPct val="80000"/>
              </a:lnSpc>
            </a:pPr>
            <a:r>
              <a:rPr lang="sk-SK" altLang="en-US"/>
              <a:t>Napr. spoplatnenie IM bez ohľadu na množstvo prenesených dát, spoplatnenie mult. relácie na základe trvania</a:t>
            </a:r>
          </a:p>
          <a:p>
            <a:pPr eaLnBrk="1" hangingPunct="1">
              <a:lnSpc>
                <a:spcPct val="80000"/>
              </a:lnSpc>
              <a:buFontTx/>
              <a:buNone/>
            </a:pPr>
            <a:endParaRPr lang="en-US" altLang="en-US"/>
          </a:p>
        </p:txBody>
      </p:sp>
    </p:spTree>
    <p:extLst>
      <p:ext uri="{BB962C8B-B14F-4D97-AF65-F5344CB8AC3E}">
        <p14:creationId xmlns:p14="http://schemas.microsoft.com/office/powerpoint/2010/main" val="9773457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sk-SK" altLang="en-US" sz="4000"/>
              <a:t>Naozaj potrebujeme Integrované služby?</a:t>
            </a:r>
            <a:endParaRPr lang="en-US" altLang="en-US" sz="4000"/>
          </a:p>
        </p:txBody>
      </p:sp>
      <p:sp>
        <p:nvSpPr>
          <p:cNvPr id="7171" name="Rectangle 3"/>
          <p:cNvSpPr>
            <a:spLocks noGrp="1" noChangeArrowheads="1"/>
          </p:cNvSpPr>
          <p:nvPr>
            <p:ph type="body" idx="1"/>
          </p:nvPr>
        </p:nvSpPr>
        <p:spPr/>
        <p:txBody>
          <a:bodyPr/>
          <a:lstStyle/>
          <a:p>
            <a:pPr eaLnBrk="1" hangingPunct="1">
              <a:lnSpc>
                <a:spcPct val="90000"/>
              </a:lnSpc>
            </a:pPr>
            <a:r>
              <a:rPr lang="sk-SK" altLang="en-US" sz="2400"/>
              <a:t>Multimediálne služby už nestačia</a:t>
            </a:r>
          </a:p>
          <a:p>
            <a:pPr eaLnBrk="1" hangingPunct="1">
              <a:lnSpc>
                <a:spcPct val="90000"/>
              </a:lnSpc>
            </a:pPr>
            <a:r>
              <a:rPr lang="sk-SK" altLang="en-US" sz="2400"/>
              <a:t>Cieľom je mať otvorené prostredie na vývoj aplikácií a ich vzájomnú integráciu</a:t>
            </a:r>
          </a:p>
          <a:p>
            <a:pPr eaLnBrk="1" hangingPunct="1">
              <a:lnSpc>
                <a:spcPct val="90000"/>
              </a:lnSpc>
            </a:pPr>
            <a:r>
              <a:rPr lang="sk-SK" altLang="en-US" sz="2400"/>
              <a:t>Keď mi príde voice-mail, chcem informáciu e-mailom</a:t>
            </a:r>
          </a:p>
          <a:p>
            <a:pPr eaLnBrk="1" hangingPunct="1">
              <a:lnSpc>
                <a:spcPct val="90000"/>
              </a:lnSpc>
            </a:pPr>
            <a:r>
              <a:rPr lang="sk-SK" altLang="en-US" sz="2400"/>
              <a:t>Operátori chcú poskytovať aj internetové služby</a:t>
            </a:r>
          </a:p>
          <a:p>
            <a:pPr eaLnBrk="1" hangingPunct="1">
              <a:lnSpc>
                <a:spcPct val="90000"/>
              </a:lnSpc>
            </a:pPr>
            <a:r>
              <a:rPr lang="sk-SK" altLang="en-US" sz="2400"/>
              <a:t>Tieto služby musia fungovať rovnako dobre v roamingu ako aj v domácej sieti</a:t>
            </a:r>
          </a:p>
          <a:p>
            <a:pPr eaLnBrk="1" hangingPunct="1">
              <a:lnSpc>
                <a:spcPct val="90000"/>
              </a:lnSpc>
            </a:pPr>
            <a:r>
              <a:rPr lang="sk-SK" altLang="en-US" sz="2400"/>
              <a:t>Moja služba funguje (relácia) bez ohľadu na prístupovú technológiu (má informácie o nej)</a:t>
            </a:r>
          </a:p>
          <a:p>
            <a:pPr eaLnBrk="1" hangingPunct="1">
              <a:lnSpc>
                <a:spcPct val="90000"/>
              </a:lnSpc>
            </a:pPr>
            <a:r>
              <a:rPr lang="sk-SK" altLang="en-US" sz="2400"/>
              <a:t>Služby by mali navyše fungovať medzi Internet používateľom a IMS používateľom</a:t>
            </a:r>
            <a:endParaRPr lang="en-US" altLang="en-US" sz="2400"/>
          </a:p>
        </p:txBody>
      </p:sp>
    </p:spTree>
    <p:extLst>
      <p:ext uri="{BB962C8B-B14F-4D97-AF65-F5344CB8AC3E}">
        <p14:creationId xmlns:p14="http://schemas.microsoft.com/office/powerpoint/2010/main" val="4971275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k-SK" altLang="en-US"/>
              <a:t>IMS - protokoly</a:t>
            </a:r>
            <a:endParaRPr lang="en-US" altLang="en-US"/>
          </a:p>
        </p:txBody>
      </p:sp>
      <p:sp>
        <p:nvSpPr>
          <p:cNvPr id="14339" name="Rectangle 3"/>
          <p:cNvSpPr>
            <a:spLocks noGrp="1" noChangeArrowheads="1"/>
          </p:cNvSpPr>
          <p:nvPr>
            <p:ph type="body" idx="1"/>
          </p:nvPr>
        </p:nvSpPr>
        <p:spPr/>
        <p:txBody>
          <a:bodyPr/>
          <a:lstStyle/>
          <a:p>
            <a:pPr eaLnBrk="1" hangingPunct="1"/>
            <a:r>
              <a:rPr lang="sk-SK" altLang="en-US" dirty="0"/>
              <a:t>SIP</a:t>
            </a:r>
          </a:p>
          <a:p>
            <a:pPr eaLnBrk="1" hangingPunct="1"/>
            <a:r>
              <a:rPr lang="sk-SK" altLang="en-US" dirty="0"/>
              <a:t>Diameter</a:t>
            </a:r>
          </a:p>
          <a:p>
            <a:pPr eaLnBrk="1" hangingPunct="1"/>
            <a:r>
              <a:rPr lang="sk-SK" altLang="en-US" smtClean="0"/>
              <a:t>RTP </a:t>
            </a:r>
            <a:r>
              <a:rPr lang="sk-SK" altLang="en-US" dirty="0"/>
              <a:t>a RTCP</a:t>
            </a:r>
          </a:p>
          <a:p>
            <a:pPr eaLnBrk="1" hangingPunct="1"/>
            <a:endParaRPr lang="en-US" altLang="en-US" dirty="0"/>
          </a:p>
        </p:txBody>
      </p:sp>
    </p:spTree>
    <p:extLst>
      <p:ext uri="{BB962C8B-B14F-4D97-AF65-F5344CB8AC3E}">
        <p14:creationId xmlns:p14="http://schemas.microsoft.com/office/powerpoint/2010/main" val="1306096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2927351" y="485775"/>
            <a:ext cx="7489825" cy="782638"/>
          </a:xfrm>
        </p:spPr>
        <p:txBody>
          <a:bodyPr/>
          <a:lstStyle/>
          <a:p>
            <a:pPr algn="l"/>
            <a:r>
              <a:rPr lang="sk-SK" altLang="en-US" sz="1800" dirty="0"/>
              <a:t>Change of </a:t>
            </a:r>
            <a:r>
              <a:rPr lang="sk-SK" altLang="en-US" sz="1800" dirty="0" err="1"/>
              <a:t>service</a:t>
            </a:r>
            <a:r>
              <a:rPr lang="sk-SK" altLang="en-US" sz="1800" dirty="0"/>
              <a:t> </a:t>
            </a:r>
            <a:r>
              <a:rPr lang="sk-SK" altLang="en-US" sz="1800" dirty="0" err="1"/>
              <a:t>perception</a:t>
            </a:r>
            <a:r>
              <a:rPr lang="sk-SK" altLang="en-US" sz="1800" dirty="0"/>
              <a:t> </a:t>
            </a:r>
            <a:r>
              <a:rPr lang="sk-SK" altLang="en-US" sz="1800" dirty="0" err="1"/>
              <a:t>paradigm</a:t>
            </a:r>
            <a:endParaRPr lang="en-US" altLang="en-US" sz="1800" dirty="0"/>
          </a:p>
        </p:txBody>
      </p:sp>
      <p:pic>
        <p:nvPicPr>
          <p:cNvPr id="233475" name="Picture 3" descr="teliap4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1628775"/>
            <a:ext cx="6858000" cy="3594100"/>
          </a:xfrm>
          <a:prstGeom prst="rect">
            <a:avLst/>
          </a:prstGeom>
          <a:noFill/>
          <a:extLst>
            <a:ext uri="{909E8E84-426E-40DD-AFC4-6F175D3DCCD1}">
              <a14:hiddenFill xmlns:a14="http://schemas.microsoft.com/office/drawing/2010/main">
                <a:solidFill>
                  <a:srgbClr val="FFFFFF"/>
                </a:solidFill>
              </a14:hiddenFill>
            </a:ext>
          </a:extLst>
        </p:spPr>
      </p:pic>
      <p:sp>
        <p:nvSpPr>
          <p:cNvPr id="233476" name="Text Box 4"/>
          <p:cNvSpPr txBox="1">
            <a:spLocks noChangeArrowheads="1"/>
          </p:cNvSpPr>
          <p:nvPr/>
        </p:nvSpPr>
        <p:spPr bwMode="auto">
          <a:xfrm>
            <a:off x="5791201" y="5256213"/>
            <a:ext cx="6143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Tahoma" charset="0"/>
              </a:rPr>
              <a:t>SMS</a:t>
            </a:r>
          </a:p>
        </p:txBody>
      </p:sp>
      <p:sp>
        <p:nvSpPr>
          <p:cNvPr id="233477" name="Text Box 5"/>
          <p:cNvSpPr txBox="1">
            <a:spLocks noChangeArrowheads="1"/>
          </p:cNvSpPr>
          <p:nvPr/>
        </p:nvSpPr>
        <p:spPr bwMode="auto">
          <a:xfrm>
            <a:off x="6400801" y="5181601"/>
            <a:ext cx="6635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Tahoma" charset="0"/>
              </a:rPr>
              <a:t>MMS</a:t>
            </a:r>
          </a:p>
        </p:txBody>
      </p:sp>
      <p:sp>
        <p:nvSpPr>
          <p:cNvPr id="233478" name="Text Box 6"/>
          <p:cNvSpPr txBox="1">
            <a:spLocks noChangeArrowheads="1"/>
          </p:cNvSpPr>
          <p:nvPr/>
        </p:nvSpPr>
        <p:spPr bwMode="auto">
          <a:xfrm>
            <a:off x="6248400" y="5638801"/>
            <a:ext cx="65563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Tahoma" charset="0"/>
              </a:rPr>
              <a:t>VoIP</a:t>
            </a:r>
          </a:p>
        </p:txBody>
      </p:sp>
      <p:sp>
        <p:nvSpPr>
          <p:cNvPr id="233479" name="Text Box 7"/>
          <p:cNvSpPr txBox="1">
            <a:spLocks noChangeArrowheads="1"/>
          </p:cNvSpPr>
          <p:nvPr/>
        </p:nvSpPr>
        <p:spPr bwMode="auto">
          <a:xfrm>
            <a:off x="6934201" y="5410201"/>
            <a:ext cx="8477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Tahoma" charset="0"/>
              </a:rPr>
              <a:t>DVB-H</a:t>
            </a:r>
          </a:p>
        </p:txBody>
      </p:sp>
      <p:sp>
        <p:nvSpPr>
          <p:cNvPr id="233480" name="Text Box 8"/>
          <p:cNvSpPr txBox="1">
            <a:spLocks noChangeArrowheads="1"/>
          </p:cNvSpPr>
          <p:nvPr/>
        </p:nvSpPr>
        <p:spPr bwMode="auto">
          <a:xfrm>
            <a:off x="7248526" y="1339851"/>
            <a:ext cx="7223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sk-SK" altLang="en-US">
                <a:latin typeface="Tahoma" charset="0"/>
              </a:rPr>
              <a:t>Voice</a:t>
            </a:r>
            <a:endParaRPr lang="en-US" altLang="en-US">
              <a:latin typeface="Tahoma" charset="0"/>
            </a:endParaRPr>
          </a:p>
        </p:txBody>
      </p:sp>
      <p:sp>
        <p:nvSpPr>
          <p:cNvPr id="233481" name="Text Box 9"/>
          <p:cNvSpPr txBox="1">
            <a:spLocks noChangeArrowheads="1"/>
          </p:cNvSpPr>
          <p:nvPr/>
        </p:nvSpPr>
        <p:spPr bwMode="auto">
          <a:xfrm>
            <a:off x="7967663" y="1347788"/>
            <a:ext cx="18478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sk-SK" altLang="en-US">
                <a:latin typeface="Tahoma" charset="0"/>
              </a:rPr>
              <a:t>Low speed data </a:t>
            </a:r>
          </a:p>
          <a:p>
            <a:pPr algn="l"/>
            <a:r>
              <a:rPr lang="sk-SK" altLang="en-US">
                <a:latin typeface="Tahoma" charset="0"/>
              </a:rPr>
              <a:t>modems (V.90)</a:t>
            </a:r>
          </a:p>
        </p:txBody>
      </p:sp>
      <p:sp>
        <p:nvSpPr>
          <p:cNvPr id="233482" name="Rectangle 10"/>
          <p:cNvSpPr>
            <a:spLocks noChangeArrowheads="1"/>
          </p:cNvSpPr>
          <p:nvPr/>
        </p:nvSpPr>
        <p:spPr bwMode="auto">
          <a:xfrm>
            <a:off x="3575051" y="1608138"/>
            <a:ext cx="3529013"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sk-SK" altLang="en-US">
                <a:latin typeface="Tahoma" charset="0"/>
              </a:rPr>
              <a:t>Old – Network centric oriented</a:t>
            </a:r>
            <a:endParaRPr lang="en-US" altLang="en-US" sz="2400">
              <a:latin typeface="Tahoma" charset="0"/>
            </a:endParaRPr>
          </a:p>
        </p:txBody>
      </p:sp>
      <p:sp>
        <p:nvSpPr>
          <p:cNvPr id="233483" name="Rectangle 11"/>
          <p:cNvSpPr>
            <a:spLocks noChangeArrowheads="1"/>
          </p:cNvSpPr>
          <p:nvPr/>
        </p:nvSpPr>
        <p:spPr bwMode="auto">
          <a:xfrm>
            <a:off x="5334000" y="3429000"/>
            <a:ext cx="1752600" cy="381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sk-SK" altLang="en-US">
                <a:latin typeface="Tahoma" charset="0"/>
              </a:rPr>
              <a:t>New – User centric oriented</a:t>
            </a:r>
            <a:endParaRPr lang="en-US" altLang="en-US" sz="2400">
              <a:latin typeface="Tahoma" charset="0"/>
            </a:endParaRPr>
          </a:p>
        </p:txBody>
      </p:sp>
      <p:sp>
        <p:nvSpPr>
          <p:cNvPr id="233484" name="Rectangle 12"/>
          <p:cNvSpPr>
            <a:spLocks noChangeArrowheads="1"/>
          </p:cNvSpPr>
          <p:nvPr/>
        </p:nvSpPr>
        <p:spPr bwMode="auto">
          <a:xfrm>
            <a:off x="7248525" y="1298575"/>
            <a:ext cx="3200400" cy="762000"/>
          </a:xfrm>
          <a:prstGeom prst="rect">
            <a:avLst/>
          </a:prstGeom>
          <a:noFill/>
          <a:ln w="1905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485" name="Rectangle 13"/>
          <p:cNvSpPr>
            <a:spLocks noChangeArrowheads="1"/>
          </p:cNvSpPr>
          <p:nvPr/>
        </p:nvSpPr>
        <p:spPr bwMode="auto">
          <a:xfrm>
            <a:off x="5638800" y="5181600"/>
            <a:ext cx="2514600" cy="1295400"/>
          </a:xfrm>
          <a:prstGeom prst="rect">
            <a:avLst/>
          </a:prstGeom>
          <a:noFill/>
          <a:ln w="19050">
            <a:solidFill>
              <a:schemeClr val="tx1"/>
            </a:solidFill>
            <a:prstDash val="lg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3486" name="Text Box 14"/>
          <p:cNvSpPr txBox="1">
            <a:spLocks noChangeArrowheads="1"/>
          </p:cNvSpPr>
          <p:nvPr/>
        </p:nvSpPr>
        <p:spPr bwMode="auto">
          <a:xfrm>
            <a:off x="2286001" y="5103813"/>
            <a:ext cx="26717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a:latin typeface="Tahoma" charset="0"/>
              </a:rPr>
              <a:t>+ </a:t>
            </a:r>
            <a:r>
              <a:rPr lang="sk-SK" altLang="en-US">
                <a:latin typeface="Tahoma" charset="0"/>
              </a:rPr>
              <a:t>other PC and software</a:t>
            </a:r>
            <a:endParaRPr lang="en-US" altLang="en-US">
              <a:latin typeface="Tahoma" charset="0"/>
            </a:endParaRPr>
          </a:p>
        </p:txBody>
      </p:sp>
      <p:sp>
        <p:nvSpPr>
          <p:cNvPr id="233487" name="Rectangle 15"/>
          <p:cNvSpPr>
            <a:spLocks noChangeArrowheads="1"/>
          </p:cNvSpPr>
          <p:nvPr/>
        </p:nvSpPr>
        <p:spPr bwMode="auto">
          <a:xfrm>
            <a:off x="7162801" y="5791201"/>
            <a:ext cx="73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000">
                <a:latin typeface="Tahoma" charset="0"/>
              </a:rPr>
              <a:t>smtp</a:t>
            </a:r>
          </a:p>
        </p:txBody>
      </p:sp>
      <p:sp>
        <p:nvSpPr>
          <p:cNvPr id="233488" name="Rectangle 16"/>
          <p:cNvSpPr>
            <a:spLocks noChangeArrowheads="1"/>
          </p:cNvSpPr>
          <p:nvPr/>
        </p:nvSpPr>
        <p:spPr bwMode="auto">
          <a:xfrm>
            <a:off x="6705600" y="6019801"/>
            <a:ext cx="4905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000">
                <a:latin typeface="Tahoma" charset="0"/>
              </a:rPr>
              <a:t>ftp</a:t>
            </a:r>
          </a:p>
        </p:txBody>
      </p:sp>
      <p:sp>
        <p:nvSpPr>
          <p:cNvPr id="233489" name="Rectangle 17"/>
          <p:cNvSpPr>
            <a:spLocks noChangeArrowheads="1"/>
          </p:cNvSpPr>
          <p:nvPr/>
        </p:nvSpPr>
        <p:spPr bwMode="auto">
          <a:xfrm>
            <a:off x="5867400" y="5943601"/>
            <a:ext cx="6365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sz="2000">
                <a:latin typeface="Tahoma" charset="0"/>
              </a:rPr>
              <a:t>http</a:t>
            </a:r>
          </a:p>
        </p:txBody>
      </p:sp>
      <p:sp>
        <p:nvSpPr>
          <p:cNvPr id="233490" name="Rectangle 18"/>
          <p:cNvSpPr>
            <a:spLocks noChangeArrowheads="1"/>
          </p:cNvSpPr>
          <p:nvPr/>
        </p:nvSpPr>
        <p:spPr bwMode="auto">
          <a:xfrm>
            <a:off x="2927350" y="188914"/>
            <a:ext cx="6769100" cy="719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2400" b="1">
                <a:solidFill>
                  <a:schemeClr val="tx1"/>
                </a:solidFill>
                <a:latin typeface="Times New Roman" charset="0"/>
                <a:ea typeface="Arial" charset="0"/>
                <a:cs typeface="Arial" charset="0"/>
              </a:defRPr>
            </a:lvl1pPr>
            <a:lvl2pPr algn="ctr">
              <a:defRPr sz="2400" b="1">
                <a:solidFill>
                  <a:schemeClr val="tx1"/>
                </a:solidFill>
                <a:latin typeface="Times New Roman" charset="0"/>
                <a:ea typeface="Arial" charset="0"/>
                <a:cs typeface="Arial" charset="0"/>
              </a:defRPr>
            </a:lvl2pPr>
            <a:lvl3pPr algn="ctr">
              <a:defRPr sz="2400" b="1">
                <a:solidFill>
                  <a:schemeClr val="tx1"/>
                </a:solidFill>
                <a:latin typeface="Times New Roman" charset="0"/>
                <a:ea typeface="Arial" charset="0"/>
                <a:cs typeface="Arial" charset="0"/>
              </a:defRPr>
            </a:lvl3pPr>
            <a:lvl4pPr algn="ctr">
              <a:defRPr sz="2400" b="1">
                <a:solidFill>
                  <a:schemeClr val="tx1"/>
                </a:solidFill>
                <a:latin typeface="Times New Roman" charset="0"/>
                <a:ea typeface="Arial" charset="0"/>
                <a:cs typeface="Arial" charset="0"/>
              </a:defRPr>
            </a:lvl4pPr>
            <a:lvl5pPr algn="ctr">
              <a:defRPr sz="2400" b="1">
                <a:solidFill>
                  <a:schemeClr val="tx1"/>
                </a:solidFill>
                <a:latin typeface="Times New Roman" charset="0"/>
                <a:ea typeface="Arial" charset="0"/>
                <a:cs typeface="Arial" charset="0"/>
              </a:defRPr>
            </a:lvl5pPr>
            <a:lvl6pPr marL="457200" algn="ctr" fontAlgn="base">
              <a:spcBef>
                <a:spcPct val="0"/>
              </a:spcBef>
              <a:spcAft>
                <a:spcPct val="0"/>
              </a:spcAft>
              <a:defRPr sz="2400" b="1">
                <a:solidFill>
                  <a:schemeClr val="tx1"/>
                </a:solidFill>
                <a:latin typeface="Times New Roman" charset="0"/>
                <a:ea typeface="Arial" charset="0"/>
                <a:cs typeface="Arial" charset="0"/>
              </a:defRPr>
            </a:lvl6pPr>
            <a:lvl7pPr marL="914400" algn="ctr" fontAlgn="base">
              <a:spcBef>
                <a:spcPct val="0"/>
              </a:spcBef>
              <a:spcAft>
                <a:spcPct val="0"/>
              </a:spcAft>
              <a:defRPr sz="2400" b="1">
                <a:solidFill>
                  <a:schemeClr val="tx1"/>
                </a:solidFill>
                <a:latin typeface="Times New Roman" charset="0"/>
                <a:ea typeface="Arial" charset="0"/>
                <a:cs typeface="Arial" charset="0"/>
              </a:defRPr>
            </a:lvl7pPr>
            <a:lvl8pPr marL="1371600" algn="ctr" fontAlgn="base">
              <a:spcBef>
                <a:spcPct val="0"/>
              </a:spcBef>
              <a:spcAft>
                <a:spcPct val="0"/>
              </a:spcAft>
              <a:defRPr sz="2400" b="1">
                <a:solidFill>
                  <a:schemeClr val="tx1"/>
                </a:solidFill>
                <a:latin typeface="Times New Roman" charset="0"/>
                <a:ea typeface="Arial" charset="0"/>
                <a:cs typeface="Arial" charset="0"/>
              </a:defRPr>
            </a:lvl8pPr>
            <a:lvl9pPr marL="1828800" algn="ctr" fontAlgn="base">
              <a:spcBef>
                <a:spcPct val="0"/>
              </a:spcBef>
              <a:spcAft>
                <a:spcPct val="0"/>
              </a:spcAft>
              <a:defRPr sz="2400" b="1">
                <a:solidFill>
                  <a:schemeClr val="tx1"/>
                </a:solidFill>
                <a:latin typeface="Times New Roman" charset="0"/>
                <a:ea typeface="Arial" charset="0"/>
                <a:cs typeface="Arial" charset="0"/>
              </a:defRPr>
            </a:lvl9pPr>
          </a:lstStyle>
          <a:p>
            <a:pPr algn="l"/>
            <a:r>
              <a:rPr lang="sk-SK" altLang="en-US" b="0" dirty="0" err="1"/>
              <a:t>Services</a:t>
            </a:r>
            <a:r>
              <a:rPr lang="sk-SK" altLang="en-US" b="0" dirty="0"/>
              <a:t> </a:t>
            </a:r>
          </a:p>
        </p:txBody>
      </p:sp>
    </p:spTree>
    <p:extLst>
      <p:ext uri="{BB962C8B-B14F-4D97-AF65-F5344CB8AC3E}">
        <p14:creationId xmlns:p14="http://schemas.microsoft.com/office/powerpoint/2010/main" val="5438042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524000" y="1125538"/>
            <a:ext cx="8713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eaLnBrk="0" hangingPunct="0">
              <a:defRPr>
                <a:solidFill>
                  <a:schemeClr val="tx1"/>
                </a:solidFill>
                <a:latin typeface="Arial" charset="0"/>
              </a:defRPr>
            </a:lvl1pPr>
            <a:lvl2pPr marL="800100" indent="-34290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spcBef>
                <a:spcPct val="50000"/>
              </a:spcBef>
            </a:pPr>
            <a:r>
              <a:rPr lang="sk-SK" altLang="en-US" sz="2400"/>
              <a:t>NGN – IMS architektúra</a:t>
            </a:r>
            <a:endParaRPr lang="sk-SK" altLang="en-US"/>
          </a:p>
        </p:txBody>
      </p:sp>
      <p:sp>
        <p:nvSpPr>
          <p:cNvPr id="16387" name="Text Box 3"/>
          <p:cNvSpPr txBox="1">
            <a:spLocks noChangeArrowheads="1"/>
          </p:cNvSpPr>
          <p:nvPr/>
        </p:nvSpPr>
        <p:spPr bwMode="auto">
          <a:xfrm>
            <a:off x="8616950" y="6381750"/>
            <a:ext cx="16573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sk-SK" altLang="en-US" sz="700"/>
              <a:t>Tispan</a:t>
            </a:r>
          </a:p>
        </p:txBody>
      </p:sp>
      <p:pic>
        <p:nvPicPr>
          <p:cNvPr id="1638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66988" y="1484314"/>
            <a:ext cx="6223000" cy="500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531061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sk-SK" altLang="en-US"/>
              <a:t>Identity v IMS</a:t>
            </a:r>
            <a:endParaRPr lang="en-US" altLang="en-US"/>
          </a:p>
        </p:txBody>
      </p:sp>
      <p:sp>
        <p:nvSpPr>
          <p:cNvPr id="18435" name="Rectangle 3"/>
          <p:cNvSpPr>
            <a:spLocks noGrp="1" noChangeArrowheads="1"/>
          </p:cNvSpPr>
          <p:nvPr>
            <p:ph type="body" idx="1"/>
          </p:nvPr>
        </p:nvSpPr>
        <p:spPr/>
        <p:txBody>
          <a:bodyPr>
            <a:normAutofit lnSpcReduction="10000"/>
          </a:bodyPr>
          <a:lstStyle/>
          <a:p>
            <a:pPr eaLnBrk="1" hangingPunct="1">
              <a:lnSpc>
                <a:spcPct val="90000"/>
              </a:lnSpc>
              <a:buFontTx/>
              <a:buNone/>
            </a:pPr>
            <a:r>
              <a:rPr lang="sk-SK" altLang="en-US" sz="2400"/>
              <a:t>V PSTN bola identita jedna.</a:t>
            </a:r>
          </a:p>
          <a:p>
            <a:pPr eaLnBrk="1" hangingPunct="1">
              <a:lnSpc>
                <a:spcPct val="90000"/>
              </a:lnSpc>
              <a:buFontTx/>
              <a:buNone/>
            </a:pPr>
            <a:endParaRPr lang="sk-SK" altLang="en-US" sz="2400"/>
          </a:p>
          <a:p>
            <a:pPr eaLnBrk="1" hangingPunct="1">
              <a:lnSpc>
                <a:spcPct val="90000"/>
              </a:lnSpc>
            </a:pPr>
            <a:r>
              <a:rPr lang="sk-SK" altLang="en-US" sz="2400"/>
              <a:t>Verejná identita</a:t>
            </a:r>
          </a:p>
          <a:p>
            <a:pPr lvl="1" eaLnBrk="1" hangingPunct="1">
              <a:lnSpc>
                <a:spcPct val="90000"/>
              </a:lnSpc>
            </a:pPr>
            <a:r>
              <a:rPr lang="sk-SK" altLang="en-US" sz="2000"/>
              <a:t>sip:meno.priezvisko@operator.sk</a:t>
            </a:r>
          </a:p>
          <a:p>
            <a:pPr lvl="1" eaLnBrk="1" hangingPunct="1">
              <a:lnSpc>
                <a:spcPct val="90000"/>
              </a:lnSpc>
            </a:pPr>
            <a:r>
              <a:rPr lang="sk-SK" altLang="en-US" sz="2000"/>
              <a:t>sip:</a:t>
            </a:r>
            <a:r>
              <a:rPr lang="en-US" altLang="en-US" sz="2000"/>
              <a:t>+421-902-111222@operator.sk</a:t>
            </a:r>
          </a:p>
          <a:p>
            <a:pPr lvl="1" eaLnBrk="1" hangingPunct="1">
              <a:lnSpc>
                <a:spcPct val="90000"/>
              </a:lnSpc>
            </a:pPr>
            <a:r>
              <a:rPr lang="en-US" altLang="en-US" sz="2000"/>
              <a:t>tel:+421-902-111222</a:t>
            </a:r>
          </a:p>
          <a:p>
            <a:pPr lvl="1" eaLnBrk="1" hangingPunct="1">
              <a:lnSpc>
                <a:spcPct val="90000"/>
              </a:lnSpc>
            </a:pPr>
            <a:r>
              <a:rPr lang="en-US" altLang="en-US" sz="2000"/>
              <a:t>Tel uri nem</a:t>
            </a:r>
            <a:r>
              <a:rPr lang="sk-SK" altLang="en-US" sz="2000"/>
              <a:t>ôže byť registrované v SiP serveri</a:t>
            </a:r>
          </a:p>
          <a:p>
            <a:pPr eaLnBrk="1" hangingPunct="1">
              <a:lnSpc>
                <a:spcPct val="90000"/>
              </a:lnSpc>
            </a:pPr>
            <a:r>
              <a:rPr lang="sk-SK" altLang="en-US" sz="2400"/>
              <a:t>Privátna identita</a:t>
            </a:r>
          </a:p>
          <a:p>
            <a:pPr lvl="1" eaLnBrk="1" hangingPunct="1">
              <a:lnSpc>
                <a:spcPct val="90000"/>
              </a:lnSpc>
            </a:pPr>
            <a:r>
              <a:rPr lang="sk-SK" altLang="en-US" sz="2000">
                <a:hlinkClick r:id="rId3"/>
              </a:rPr>
              <a:t>meno@operator.sk</a:t>
            </a:r>
            <a:endParaRPr lang="sk-SK" altLang="en-US" sz="2000"/>
          </a:p>
          <a:p>
            <a:pPr lvl="1" eaLnBrk="1" hangingPunct="1">
              <a:lnSpc>
                <a:spcPct val="90000"/>
              </a:lnSpc>
            </a:pPr>
            <a:r>
              <a:rPr lang="sk-SK" altLang="en-US" sz="2000"/>
              <a:t>Je používaná iba pre autentifikáciu a identifikáciu používateľov</a:t>
            </a:r>
          </a:p>
          <a:p>
            <a:pPr lvl="1" eaLnBrk="1" hangingPunct="1">
              <a:lnSpc>
                <a:spcPct val="90000"/>
              </a:lnSpc>
            </a:pPr>
            <a:r>
              <a:rPr lang="sk-SK" altLang="en-US" sz="2000"/>
              <a:t>Používateľ zvyčajne nepozná (ako IMSI)</a:t>
            </a:r>
          </a:p>
          <a:p>
            <a:pPr lvl="1" eaLnBrk="1" hangingPunct="1">
              <a:lnSpc>
                <a:spcPct val="90000"/>
              </a:lnSpc>
            </a:pPr>
            <a:r>
              <a:rPr lang="sk-SK" altLang="en-US" sz="2000"/>
              <a:t>Nomôže sa používať pre potreby SIP signalizácie</a:t>
            </a:r>
            <a:endParaRPr lang="en-US" altLang="en-US" sz="2000"/>
          </a:p>
        </p:txBody>
      </p:sp>
    </p:spTree>
    <p:extLst>
      <p:ext uri="{BB962C8B-B14F-4D97-AF65-F5344CB8AC3E}">
        <p14:creationId xmlns:p14="http://schemas.microsoft.com/office/powerpoint/2010/main" val="1981604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t>Relations between Identities</a:t>
            </a:r>
            <a:endParaRPr lang="sk-SK" altLang="en-US"/>
          </a:p>
        </p:txBody>
      </p:sp>
      <p:sp>
        <p:nvSpPr>
          <p:cNvPr id="12294" name="Rectangle 6"/>
          <p:cNvSpPr>
            <a:spLocks noChangeArrowheads="1"/>
          </p:cNvSpPr>
          <p:nvPr/>
        </p:nvSpPr>
        <p:spPr bwMode="auto">
          <a:xfrm>
            <a:off x="3216275" y="2636838"/>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IMS</a:t>
            </a:r>
          </a:p>
          <a:p>
            <a:pPr algn="ctr" eaLnBrk="1" hangingPunct="1"/>
            <a:r>
              <a:rPr lang="en-US" altLang="en-US"/>
              <a:t>Subscriber</a:t>
            </a:r>
            <a:endParaRPr lang="sk-SK" altLang="en-US"/>
          </a:p>
        </p:txBody>
      </p:sp>
      <p:sp>
        <p:nvSpPr>
          <p:cNvPr id="12295" name="Rectangle 7"/>
          <p:cNvSpPr>
            <a:spLocks noChangeArrowheads="1"/>
          </p:cNvSpPr>
          <p:nvPr/>
        </p:nvSpPr>
        <p:spPr bwMode="auto">
          <a:xfrm>
            <a:off x="5326063" y="3141663"/>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Private</a:t>
            </a:r>
          </a:p>
          <a:p>
            <a:pPr algn="ctr" eaLnBrk="1" hangingPunct="1"/>
            <a:r>
              <a:rPr lang="en-US" altLang="en-US"/>
              <a:t>UID 2</a:t>
            </a:r>
            <a:endParaRPr lang="sk-SK" altLang="en-US"/>
          </a:p>
        </p:txBody>
      </p:sp>
      <p:sp>
        <p:nvSpPr>
          <p:cNvPr id="12296" name="Rectangle 8"/>
          <p:cNvSpPr>
            <a:spLocks noChangeArrowheads="1"/>
          </p:cNvSpPr>
          <p:nvPr/>
        </p:nvSpPr>
        <p:spPr bwMode="auto">
          <a:xfrm>
            <a:off x="5326063" y="1989138"/>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Private</a:t>
            </a:r>
          </a:p>
          <a:p>
            <a:pPr algn="ctr" eaLnBrk="1" hangingPunct="1"/>
            <a:r>
              <a:rPr lang="en-US" altLang="en-US"/>
              <a:t>UID 1</a:t>
            </a:r>
            <a:endParaRPr lang="sk-SK" altLang="en-US"/>
          </a:p>
        </p:txBody>
      </p:sp>
      <p:sp>
        <p:nvSpPr>
          <p:cNvPr id="12297" name="Rectangle 9"/>
          <p:cNvSpPr>
            <a:spLocks noChangeArrowheads="1"/>
          </p:cNvSpPr>
          <p:nvPr/>
        </p:nvSpPr>
        <p:spPr bwMode="auto">
          <a:xfrm>
            <a:off x="7535863" y="1412875"/>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Public</a:t>
            </a:r>
          </a:p>
          <a:p>
            <a:pPr algn="ctr" eaLnBrk="1" hangingPunct="1"/>
            <a:r>
              <a:rPr lang="en-US" altLang="en-US"/>
              <a:t>UID 1</a:t>
            </a:r>
            <a:endParaRPr lang="sk-SK" altLang="en-US"/>
          </a:p>
        </p:txBody>
      </p:sp>
      <p:sp>
        <p:nvSpPr>
          <p:cNvPr id="12299" name="Rectangle 11"/>
          <p:cNvSpPr>
            <a:spLocks noChangeArrowheads="1"/>
          </p:cNvSpPr>
          <p:nvPr/>
        </p:nvSpPr>
        <p:spPr bwMode="auto">
          <a:xfrm>
            <a:off x="7535863" y="3573463"/>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Public</a:t>
            </a:r>
          </a:p>
          <a:p>
            <a:pPr algn="ctr" eaLnBrk="1" hangingPunct="1"/>
            <a:r>
              <a:rPr lang="en-US" altLang="en-US"/>
              <a:t>UID 3</a:t>
            </a:r>
            <a:endParaRPr lang="sk-SK" altLang="en-US"/>
          </a:p>
        </p:txBody>
      </p:sp>
      <p:sp>
        <p:nvSpPr>
          <p:cNvPr id="12300" name="Rectangle 12"/>
          <p:cNvSpPr>
            <a:spLocks noChangeArrowheads="1"/>
          </p:cNvSpPr>
          <p:nvPr/>
        </p:nvSpPr>
        <p:spPr bwMode="auto">
          <a:xfrm>
            <a:off x="7535863" y="2492375"/>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Public</a:t>
            </a:r>
          </a:p>
          <a:p>
            <a:pPr algn="ctr" eaLnBrk="1" hangingPunct="1"/>
            <a:r>
              <a:rPr lang="en-US" altLang="en-US"/>
              <a:t>UID 2</a:t>
            </a:r>
            <a:endParaRPr lang="sk-SK" altLang="en-US"/>
          </a:p>
        </p:txBody>
      </p:sp>
      <p:sp>
        <p:nvSpPr>
          <p:cNvPr id="12301" name="Rectangle 13"/>
          <p:cNvSpPr>
            <a:spLocks noChangeArrowheads="1"/>
          </p:cNvSpPr>
          <p:nvPr/>
        </p:nvSpPr>
        <p:spPr bwMode="auto">
          <a:xfrm>
            <a:off x="7535863" y="5229225"/>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Public</a:t>
            </a:r>
          </a:p>
          <a:p>
            <a:pPr algn="ctr" eaLnBrk="1" hangingPunct="1"/>
            <a:r>
              <a:rPr lang="en-US" altLang="en-US"/>
              <a:t>UID n</a:t>
            </a:r>
            <a:endParaRPr lang="sk-SK" altLang="en-US"/>
          </a:p>
        </p:txBody>
      </p:sp>
      <p:sp>
        <p:nvSpPr>
          <p:cNvPr id="12302" name="Text Box 14"/>
          <p:cNvSpPr txBox="1">
            <a:spLocks noChangeArrowheads="1"/>
          </p:cNvSpPr>
          <p:nvPr/>
        </p:nvSpPr>
        <p:spPr bwMode="auto">
          <a:xfrm>
            <a:off x="7824788" y="4313238"/>
            <a:ext cx="24878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a:t>
            </a:r>
          </a:p>
          <a:p>
            <a:pPr eaLnBrk="1" hangingPunct="1"/>
            <a:r>
              <a:rPr lang="en-US" altLang="en-US"/>
              <a:t>.</a:t>
            </a:r>
          </a:p>
          <a:p>
            <a:pPr eaLnBrk="1" hangingPunct="1"/>
            <a:r>
              <a:rPr lang="en-US" altLang="en-US"/>
              <a:t>.</a:t>
            </a:r>
            <a:endParaRPr lang="sk-SK" altLang="en-US"/>
          </a:p>
        </p:txBody>
      </p:sp>
      <p:sp>
        <p:nvSpPr>
          <p:cNvPr id="12304" name="Line 16"/>
          <p:cNvSpPr>
            <a:spLocks noChangeShapeType="1"/>
          </p:cNvSpPr>
          <p:nvPr/>
        </p:nvSpPr>
        <p:spPr bwMode="auto">
          <a:xfrm flipV="1">
            <a:off x="4151314" y="2205039"/>
            <a:ext cx="1152525" cy="7191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6" name="Line 18"/>
          <p:cNvSpPr>
            <a:spLocks noChangeShapeType="1"/>
          </p:cNvSpPr>
          <p:nvPr/>
        </p:nvSpPr>
        <p:spPr bwMode="auto">
          <a:xfrm>
            <a:off x="4151314" y="3357563"/>
            <a:ext cx="1152525"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7" name="Line 19"/>
          <p:cNvSpPr>
            <a:spLocks noChangeShapeType="1"/>
          </p:cNvSpPr>
          <p:nvPr/>
        </p:nvSpPr>
        <p:spPr bwMode="auto">
          <a:xfrm flipV="1">
            <a:off x="6240463" y="1773238"/>
            <a:ext cx="12954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8" name="Line 20"/>
          <p:cNvSpPr>
            <a:spLocks noChangeShapeType="1"/>
          </p:cNvSpPr>
          <p:nvPr/>
        </p:nvSpPr>
        <p:spPr bwMode="auto">
          <a:xfrm>
            <a:off x="6240463" y="2565400"/>
            <a:ext cx="1295400" cy="6477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09" name="Line 21"/>
          <p:cNvSpPr>
            <a:spLocks noChangeShapeType="1"/>
          </p:cNvSpPr>
          <p:nvPr/>
        </p:nvSpPr>
        <p:spPr bwMode="auto">
          <a:xfrm flipV="1">
            <a:off x="6240463" y="3284539"/>
            <a:ext cx="1295400" cy="2889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0" name="Line 22"/>
          <p:cNvSpPr>
            <a:spLocks noChangeShapeType="1"/>
          </p:cNvSpPr>
          <p:nvPr/>
        </p:nvSpPr>
        <p:spPr bwMode="auto">
          <a:xfrm>
            <a:off x="6240463" y="3716338"/>
            <a:ext cx="1295400" cy="5762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312" name="Text Box 24"/>
          <p:cNvSpPr txBox="1">
            <a:spLocks noChangeArrowheads="1"/>
          </p:cNvSpPr>
          <p:nvPr/>
        </p:nvSpPr>
        <p:spPr bwMode="auto">
          <a:xfrm>
            <a:off x="8616951" y="1557339"/>
            <a:ext cx="57900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9200"/>
              <a:t>}</a:t>
            </a:r>
            <a:endParaRPr lang="sk-SK" altLang="en-US" sz="9200"/>
          </a:p>
        </p:txBody>
      </p:sp>
      <p:sp>
        <p:nvSpPr>
          <p:cNvPr id="12313" name="Text Box 25"/>
          <p:cNvSpPr txBox="1">
            <a:spLocks noChangeArrowheads="1"/>
          </p:cNvSpPr>
          <p:nvPr/>
        </p:nvSpPr>
        <p:spPr bwMode="auto">
          <a:xfrm>
            <a:off x="9048750" y="2276475"/>
            <a:ext cx="131318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a:t>Implicit Set</a:t>
            </a:r>
            <a:endParaRPr lang="sk-SK" altLang="en-US"/>
          </a:p>
        </p:txBody>
      </p:sp>
    </p:spTree>
    <p:extLst>
      <p:ext uri="{BB962C8B-B14F-4D97-AF65-F5344CB8AC3E}">
        <p14:creationId xmlns:p14="http://schemas.microsoft.com/office/powerpoint/2010/main" val="11152222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30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96"/>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0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9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0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300"/>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3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1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30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2295"/>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30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31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29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30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3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296" grpId="0" animBg="1"/>
      <p:bldP spid="12297" grpId="0" animBg="1"/>
      <p:bldP spid="12299" grpId="0" animBg="1"/>
      <p:bldP spid="12300" grpId="0" animBg="1"/>
      <p:bldP spid="12301" grpId="0" animBg="1"/>
      <p:bldP spid="12302" grpId="0"/>
      <p:bldP spid="12304" grpId="0" animBg="1"/>
      <p:bldP spid="12306" grpId="0" animBg="1"/>
      <p:bldP spid="12307" grpId="0" animBg="1"/>
      <p:bldP spid="12308" grpId="0" animBg="1"/>
      <p:bldP spid="12309" grpId="0" animBg="1"/>
      <p:bldP spid="12310" grpId="0" animBg="1"/>
      <p:bldP spid="12312" grpId="0"/>
      <p:bldP spid="1231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8616950" y="6381750"/>
            <a:ext cx="16573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spcBef>
                <a:spcPct val="50000"/>
              </a:spcBef>
            </a:pPr>
            <a:r>
              <a:rPr lang="sk-SK" altLang="en-US" sz="700" b="1">
                <a:ea typeface="Arial" charset="0"/>
                <a:cs typeface="Arial" charset="0"/>
              </a:rPr>
              <a:t>Tispan</a:t>
            </a:r>
          </a:p>
        </p:txBody>
      </p:sp>
      <p:sp>
        <p:nvSpPr>
          <p:cNvPr id="20483" name="Line 5"/>
          <p:cNvSpPr>
            <a:spLocks noChangeShapeType="1"/>
          </p:cNvSpPr>
          <p:nvPr/>
        </p:nvSpPr>
        <p:spPr bwMode="auto">
          <a:xfrm flipV="1">
            <a:off x="4300538" y="3303589"/>
            <a:ext cx="1416050" cy="7302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20484" name="Line 6"/>
          <p:cNvSpPr>
            <a:spLocks noChangeAspect="1" noChangeShapeType="1"/>
          </p:cNvSpPr>
          <p:nvPr/>
        </p:nvSpPr>
        <p:spPr bwMode="auto">
          <a:xfrm flipH="1" flipV="1">
            <a:off x="6057901" y="3722689"/>
            <a:ext cx="92075" cy="148272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5" name="Line 7"/>
          <p:cNvSpPr>
            <a:spLocks noChangeAspect="1" noChangeShapeType="1"/>
          </p:cNvSpPr>
          <p:nvPr/>
        </p:nvSpPr>
        <p:spPr bwMode="auto">
          <a:xfrm flipV="1">
            <a:off x="8332789" y="2690814"/>
            <a:ext cx="763587" cy="128587"/>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6" name="Freeform 8"/>
          <p:cNvSpPr>
            <a:spLocks noChangeAspect="1"/>
          </p:cNvSpPr>
          <p:nvPr/>
        </p:nvSpPr>
        <p:spPr bwMode="auto">
          <a:xfrm>
            <a:off x="1984375" y="4652963"/>
            <a:ext cx="4884738" cy="1655762"/>
          </a:xfrm>
          <a:custGeom>
            <a:avLst/>
            <a:gdLst>
              <a:gd name="T0" fmla="*/ 565483 w 3032"/>
              <a:gd name="T1" fmla="*/ 412795 h 2892"/>
              <a:gd name="T2" fmla="*/ 712089 w 3032"/>
              <a:gd name="T3" fmla="*/ 337794 h 2892"/>
              <a:gd name="T4" fmla="*/ 960193 w 3032"/>
              <a:gd name="T5" fmla="*/ 308022 h 2892"/>
              <a:gd name="T6" fmla="*/ 1288849 w 3032"/>
              <a:gd name="T7" fmla="*/ 341801 h 2892"/>
              <a:gd name="T8" fmla="*/ 1425789 w 3032"/>
              <a:gd name="T9" fmla="*/ 244471 h 2892"/>
              <a:gd name="T10" fmla="*/ 1686781 w 3032"/>
              <a:gd name="T11" fmla="*/ 160309 h 2892"/>
              <a:gd name="T12" fmla="*/ 2023493 w 3032"/>
              <a:gd name="T13" fmla="*/ 168897 h 2892"/>
              <a:gd name="T14" fmla="*/ 2249042 w 3032"/>
              <a:gd name="T15" fmla="*/ 235311 h 2892"/>
              <a:gd name="T16" fmla="*/ 2435925 w 3032"/>
              <a:gd name="T17" fmla="*/ 102483 h 2892"/>
              <a:gd name="T18" fmla="*/ 2783914 w 3032"/>
              <a:gd name="T19" fmla="*/ 13741 h 2892"/>
              <a:gd name="T20" fmla="*/ 3283343 w 3032"/>
              <a:gd name="T21" fmla="*/ 40650 h 2892"/>
              <a:gd name="T22" fmla="*/ 3557223 w 3032"/>
              <a:gd name="T23" fmla="*/ 146568 h 2892"/>
              <a:gd name="T24" fmla="*/ 3681275 w 3032"/>
              <a:gd name="T25" fmla="*/ 306305 h 2892"/>
              <a:gd name="T26" fmla="*/ 3893935 w 3032"/>
              <a:gd name="T27" fmla="*/ 306305 h 2892"/>
              <a:gd name="T28" fmla="*/ 4080818 w 3032"/>
              <a:gd name="T29" fmla="*/ 341801 h 2892"/>
              <a:gd name="T30" fmla="*/ 4353088 w 3032"/>
              <a:gd name="T31" fmla="*/ 305732 h 2892"/>
              <a:gd name="T32" fmla="*/ 4715577 w 3032"/>
              <a:gd name="T33" fmla="*/ 368138 h 2892"/>
              <a:gd name="T34" fmla="*/ 4878294 w 3032"/>
              <a:gd name="T35" fmla="*/ 567379 h 2892"/>
              <a:gd name="T36" fmla="*/ 4704299 w 3032"/>
              <a:gd name="T37" fmla="*/ 727115 h 2892"/>
              <a:gd name="T38" fmla="*/ 4454585 w 3032"/>
              <a:gd name="T39" fmla="*/ 802690 h 2892"/>
              <a:gd name="T40" fmla="*/ 4478751 w 3032"/>
              <a:gd name="T41" fmla="*/ 864523 h 2892"/>
              <a:gd name="T42" fmla="*/ 4391753 w 3032"/>
              <a:gd name="T43" fmla="*/ 992770 h 2892"/>
              <a:gd name="T44" fmla="*/ 4167816 w 3032"/>
              <a:gd name="T45" fmla="*/ 1072352 h 2892"/>
              <a:gd name="T46" fmla="*/ 3768272 w 3032"/>
              <a:gd name="T47" fmla="*/ 1121590 h 2892"/>
              <a:gd name="T48" fmla="*/ 3756995 w 3032"/>
              <a:gd name="T49" fmla="*/ 1254417 h 2892"/>
              <a:gd name="T50" fmla="*/ 3433172 w 3032"/>
              <a:gd name="T51" fmla="*/ 1316251 h 2892"/>
              <a:gd name="T52" fmla="*/ 3270455 w 3032"/>
              <a:gd name="T53" fmla="*/ 1462246 h 2892"/>
              <a:gd name="T54" fmla="*/ 2896688 w 3032"/>
              <a:gd name="T55" fmla="*/ 1489155 h 2892"/>
              <a:gd name="T56" fmla="*/ 2709805 w 3032"/>
              <a:gd name="T57" fmla="*/ 1591066 h 2892"/>
              <a:gd name="T58" fmla="*/ 2447202 w 3032"/>
              <a:gd name="T59" fmla="*/ 1648319 h 2892"/>
              <a:gd name="T60" fmla="*/ 2049270 w 3032"/>
              <a:gd name="T61" fmla="*/ 1621983 h 2892"/>
              <a:gd name="T62" fmla="*/ 1812444 w 3032"/>
              <a:gd name="T63" fmla="*/ 1506904 h 2892"/>
              <a:gd name="T64" fmla="*/ 1749613 w 3032"/>
              <a:gd name="T65" fmla="*/ 1356328 h 2892"/>
              <a:gd name="T66" fmla="*/ 1675504 w 3032"/>
              <a:gd name="T67" fmla="*/ 1324839 h 2892"/>
              <a:gd name="T68" fmla="*/ 1612672 w 3032"/>
              <a:gd name="T69" fmla="*/ 1293922 h 2892"/>
              <a:gd name="T70" fmla="*/ 1511176 w 3032"/>
              <a:gd name="T71" fmla="*/ 1336289 h 2892"/>
              <a:gd name="T72" fmla="*/ 1314626 w 3032"/>
              <a:gd name="T73" fmla="*/ 1339724 h 2892"/>
              <a:gd name="T74" fmla="*/ 1188963 w 3032"/>
              <a:gd name="T75" fmla="*/ 1293922 h 2892"/>
              <a:gd name="T76" fmla="*/ 1101966 w 3032"/>
              <a:gd name="T77" fmla="*/ 1205752 h 2892"/>
              <a:gd name="T78" fmla="*/ 1039135 w 3032"/>
              <a:gd name="T79" fmla="*/ 1218920 h 2892"/>
              <a:gd name="T80" fmla="*/ 927971 w 3032"/>
              <a:gd name="T81" fmla="*/ 1258425 h 2892"/>
              <a:gd name="T82" fmla="*/ 715311 w 3032"/>
              <a:gd name="T83" fmla="*/ 1245257 h 2892"/>
              <a:gd name="T84" fmla="*/ 591260 w 3032"/>
              <a:gd name="T85" fmla="*/ 1178843 h 2892"/>
              <a:gd name="T86" fmla="*/ 315768 w 3032"/>
              <a:gd name="T87" fmla="*/ 1156514 h 2892"/>
              <a:gd name="T88" fmla="*/ 117607 w 3032"/>
              <a:gd name="T89" fmla="*/ 1081513 h 2892"/>
              <a:gd name="T90" fmla="*/ 4833 w 3032"/>
              <a:gd name="T91" fmla="*/ 948685 h 2892"/>
              <a:gd name="T92" fmla="*/ 117607 w 3032"/>
              <a:gd name="T93" fmla="*/ 802690 h 2892"/>
              <a:gd name="T94" fmla="*/ 217493 w 3032"/>
              <a:gd name="T95" fmla="*/ 740284 h 2892"/>
              <a:gd name="T96" fmla="*/ 91830 w 3032"/>
              <a:gd name="T97" fmla="*/ 638373 h 2892"/>
              <a:gd name="T98" fmla="*/ 104719 w 3032"/>
              <a:gd name="T99" fmla="*/ 523294 h 2892"/>
              <a:gd name="T100" fmla="*/ 304491 w 3032"/>
              <a:gd name="T101" fmla="*/ 430544 h 2892"/>
              <a:gd name="T102" fmla="*/ 565483 w 3032"/>
              <a:gd name="T103" fmla="*/ 412795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FFFFCC"/>
          </a:solidFill>
          <a:ln w="6350" cap="flat" cmpd="sng">
            <a:solidFill>
              <a:schemeClr val="hlink"/>
            </a:solidFill>
            <a:prstDash val="solid"/>
            <a:round/>
            <a:headEnd type="none" w="med" len="med"/>
            <a:tailEnd type="none" w="med" len="med"/>
          </a:ln>
          <a:effectLst/>
          <a:extLst>
            <a:ext uri="{AF507438-7753-43E0-B8FC-AC1667EBCBE1}">
              <a14:hiddenEffects xmlns:a14="http://schemas.microsoft.com/office/drawing/2010/main">
                <a:effectLst>
                  <a:outerShdw dist="107763" dir="2700000" algn="ctr" rotWithShape="0">
                    <a:srgbClr val="FFCC99"/>
                  </a:outerShdw>
                </a:effectLst>
              </a14:hiddenEffects>
            </a:ext>
          </a:extLst>
        </p:spPr>
        <p:txBody>
          <a:bodyPr wrap="none" anchor="ctr"/>
          <a:lstStyle/>
          <a:p>
            <a:endParaRPr lang="en-US"/>
          </a:p>
        </p:txBody>
      </p:sp>
      <p:sp>
        <p:nvSpPr>
          <p:cNvPr id="20487" name="Freeform 9"/>
          <p:cNvSpPr>
            <a:spLocks noChangeAspect="1"/>
          </p:cNvSpPr>
          <p:nvPr/>
        </p:nvSpPr>
        <p:spPr bwMode="auto">
          <a:xfrm>
            <a:off x="2201864" y="5010151"/>
            <a:ext cx="1665287" cy="950913"/>
          </a:xfrm>
          <a:custGeom>
            <a:avLst/>
            <a:gdLst>
              <a:gd name="T0" fmla="*/ 192782 w 3032"/>
              <a:gd name="T1" fmla="*/ 237071 h 2892"/>
              <a:gd name="T2" fmla="*/ 242763 w 3032"/>
              <a:gd name="T3" fmla="*/ 193997 h 2892"/>
              <a:gd name="T4" fmla="*/ 327345 w 3032"/>
              <a:gd name="T5" fmla="*/ 176899 h 2892"/>
              <a:gd name="T6" fmla="*/ 439390 w 3032"/>
              <a:gd name="T7" fmla="*/ 196298 h 2892"/>
              <a:gd name="T8" fmla="*/ 486075 w 3032"/>
              <a:gd name="T9" fmla="*/ 140401 h 2892"/>
              <a:gd name="T10" fmla="*/ 575051 w 3032"/>
              <a:gd name="T11" fmla="*/ 92066 h 2892"/>
              <a:gd name="T12" fmla="*/ 689842 w 3032"/>
              <a:gd name="T13" fmla="*/ 96998 h 2892"/>
              <a:gd name="T14" fmla="*/ 766735 w 3032"/>
              <a:gd name="T15" fmla="*/ 135140 h 2892"/>
              <a:gd name="T16" fmla="*/ 830447 w 3032"/>
              <a:gd name="T17" fmla="*/ 58857 h 2892"/>
              <a:gd name="T18" fmla="*/ 949082 w 3032"/>
              <a:gd name="T19" fmla="*/ 7891 h 2892"/>
              <a:gd name="T20" fmla="*/ 1119345 w 3032"/>
              <a:gd name="T21" fmla="*/ 23345 h 2892"/>
              <a:gd name="T22" fmla="*/ 1212716 w 3032"/>
              <a:gd name="T23" fmla="*/ 84175 h 2892"/>
              <a:gd name="T24" fmla="*/ 1255007 w 3032"/>
              <a:gd name="T25" fmla="*/ 175912 h 2892"/>
              <a:gd name="T26" fmla="*/ 1327506 w 3032"/>
              <a:gd name="T27" fmla="*/ 175912 h 2892"/>
              <a:gd name="T28" fmla="*/ 1391218 w 3032"/>
              <a:gd name="T29" fmla="*/ 196298 h 2892"/>
              <a:gd name="T30" fmla="*/ 1484039 w 3032"/>
              <a:gd name="T31" fmla="*/ 175584 h 2892"/>
              <a:gd name="T32" fmla="*/ 1607617 w 3032"/>
              <a:gd name="T33" fmla="*/ 211424 h 2892"/>
              <a:gd name="T34" fmla="*/ 1663090 w 3032"/>
              <a:gd name="T35" fmla="*/ 325849 h 2892"/>
              <a:gd name="T36" fmla="*/ 1603772 w 3032"/>
              <a:gd name="T37" fmla="*/ 417586 h 2892"/>
              <a:gd name="T38" fmla="*/ 1518641 w 3032"/>
              <a:gd name="T39" fmla="*/ 460989 h 2892"/>
              <a:gd name="T40" fmla="*/ 1526879 w 3032"/>
              <a:gd name="T41" fmla="*/ 496500 h 2892"/>
              <a:gd name="T42" fmla="*/ 1497220 w 3032"/>
              <a:gd name="T43" fmla="*/ 570153 h 2892"/>
              <a:gd name="T44" fmla="*/ 1420876 w 3032"/>
              <a:gd name="T45" fmla="*/ 615858 h 2892"/>
              <a:gd name="T46" fmla="*/ 1284666 w 3032"/>
              <a:gd name="T47" fmla="*/ 644135 h 2892"/>
              <a:gd name="T48" fmla="*/ 1280821 w 3032"/>
              <a:gd name="T49" fmla="*/ 720419 h 2892"/>
              <a:gd name="T50" fmla="*/ 1170424 w 3032"/>
              <a:gd name="T51" fmla="*/ 755930 h 2892"/>
              <a:gd name="T52" fmla="*/ 1114951 w 3032"/>
              <a:gd name="T53" fmla="*/ 839776 h 2892"/>
              <a:gd name="T54" fmla="*/ 987528 w 3032"/>
              <a:gd name="T55" fmla="*/ 855230 h 2892"/>
              <a:gd name="T56" fmla="*/ 923817 w 3032"/>
              <a:gd name="T57" fmla="*/ 913758 h 2892"/>
              <a:gd name="T58" fmla="*/ 834291 w 3032"/>
              <a:gd name="T59" fmla="*/ 946638 h 2892"/>
              <a:gd name="T60" fmla="*/ 698630 w 3032"/>
              <a:gd name="T61" fmla="*/ 931513 h 2892"/>
              <a:gd name="T62" fmla="*/ 617892 w 3032"/>
              <a:gd name="T63" fmla="*/ 865423 h 2892"/>
              <a:gd name="T64" fmla="*/ 596472 w 3032"/>
              <a:gd name="T65" fmla="*/ 778946 h 2892"/>
              <a:gd name="T66" fmla="*/ 571207 w 3032"/>
              <a:gd name="T67" fmla="*/ 760862 h 2892"/>
              <a:gd name="T68" fmla="*/ 549786 w 3032"/>
              <a:gd name="T69" fmla="*/ 743106 h 2892"/>
              <a:gd name="T70" fmla="*/ 515184 w 3032"/>
              <a:gd name="T71" fmla="*/ 767438 h 2892"/>
              <a:gd name="T72" fmla="*/ 448178 w 3032"/>
              <a:gd name="T73" fmla="*/ 769411 h 2892"/>
              <a:gd name="T74" fmla="*/ 405337 w 3032"/>
              <a:gd name="T75" fmla="*/ 743106 h 2892"/>
              <a:gd name="T76" fmla="*/ 375678 w 3032"/>
              <a:gd name="T77" fmla="*/ 692470 h 2892"/>
              <a:gd name="T78" fmla="*/ 354258 w 3032"/>
              <a:gd name="T79" fmla="*/ 700032 h 2892"/>
              <a:gd name="T80" fmla="*/ 316361 w 3032"/>
              <a:gd name="T81" fmla="*/ 722720 h 2892"/>
              <a:gd name="T82" fmla="*/ 243861 w 3032"/>
              <a:gd name="T83" fmla="*/ 715158 h 2892"/>
              <a:gd name="T84" fmla="*/ 201570 w 3032"/>
              <a:gd name="T85" fmla="*/ 677016 h 2892"/>
              <a:gd name="T86" fmla="*/ 107650 w 3032"/>
              <a:gd name="T87" fmla="*/ 664192 h 2892"/>
              <a:gd name="T88" fmla="*/ 40094 w 3032"/>
              <a:gd name="T89" fmla="*/ 621118 h 2892"/>
              <a:gd name="T90" fmla="*/ 1648 w 3032"/>
              <a:gd name="T91" fmla="*/ 544835 h 2892"/>
              <a:gd name="T92" fmla="*/ 40094 w 3032"/>
              <a:gd name="T93" fmla="*/ 460989 h 2892"/>
              <a:gd name="T94" fmla="*/ 74147 w 3032"/>
              <a:gd name="T95" fmla="*/ 425149 h 2892"/>
              <a:gd name="T96" fmla="*/ 31307 w 3032"/>
              <a:gd name="T97" fmla="*/ 366621 h 2892"/>
              <a:gd name="T98" fmla="*/ 35700 w 3032"/>
              <a:gd name="T99" fmla="*/ 300531 h 2892"/>
              <a:gd name="T100" fmla="*/ 103806 w 3032"/>
              <a:gd name="T101" fmla="*/ 247264 h 2892"/>
              <a:gd name="T102" fmla="*/ 192782 w 3032"/>
              <a:gd name="T103" fmla="*/ 237071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EAEAEA"/>
          </a:solidFill>
          <a:ln w="6350" cap="flat" cmpd="sng">
            <a:solidFill>
              <a:srgbClr val="FF9900"/>
            </a:solidFill>
            <a:prstDash val="solid"/>
            <a:round/>
            <a:headEnd type="none" w="med" len="med"/>
            <a:tailEnd type="none" w="med" len="med"/>
          </a:ln>
          <a:effectLst/>
          <a:extLs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nchor="ctr"/>
          <a:lstStyle/>
          <a:p>
            <a:endParaRPr lang="en-US"/>
          </a:p>
        </p:txBody>
      </p:sp>
      <p:sp>
        <p:nvSpPr>
          <p:cNvPr id="20488" name="Line 10"/>
          <p:cNvSpPr>
            <a:spLocks noChangeAspect="1" noChangeShapeType="1"/>
          </p:cNvSpPr>
          <p:nvPr/>
        </p:nvSpPr>
        <p:spPr bwMode="auto">
          <a:xfrm flipV="1">
            <a:off x="2351088" y="5554663"/>
            <a:ext cx="455612"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89" name="Line 11"/>
          <p:cNvSpPr>
            <a:spLocks noChangeAspect="1" noChangeShapeType="1"/>
          </p:cNvSpPr>
          <p:nvPr/>
        </p:nvSpPr>
        <p:spPr bwMode="auto">
          <a:xfrm flipV="1">
            <a:off x="2617788" y="5208589"/>
            <a:ext cx="742950" cy="9525"/>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490" name="Group 12"/>
          <p:cNvGrpSpPr>
            <a:grpSpLocks noChangeAspect="1"/>
          </p:cNvGrpSpPr>
          <p:nvPr/>
        </p:nvGrpSpPr>
        <p:grpSpPr bwMode="auto">
          <a:xfrm>
            <a:off x="3390900" y="4762500"/>
            <a:ext cx="357188" cy="514350"/>
            <a:chOff x="1651" y="999"/>
            <a:chExt cx="415" cy="575"/>
          </a:xfrm>
        </p:grpSpPr>
        <p:sp>
          <p:nvSpPr>
            <p:cNvPr id="21225" name="Freeform 13"/>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6" name="Freeform 14"/>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27" name="Freeform 15"/>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28" name="Freeform 16"/>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29" name="Rectangle 17"/>
            <p:cNvSpPr>
              <a:spLocks noChangeAspect="1" noChangeArrowheads="1"/>
            </p:cNvSpPr>
            <p:nvPr/>
          </p:nvSpPr>
          <p:spPr bwMode="auto">
            <a:xfrm>
              <a:off x="1653" y="1027"/>
              <a:ext cx="186"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0" name="Rectangle 18"/>
            <p:cNvSpPr>
              <a:spLocks noChangeAspect="1" noChangeArrowheads="1"/>
            </p:cNvSpPr>
            <p:nvPr/>
          </p:nvSpPr>
          <p:spPr bwMode="auto">
            <a:xfrm>
              <a:off x="1653" y="1027"/>
              <a:ext cx="186"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1" name="Rectangle 19"/>
            <p:cNvSpPr>
              <a:spLocks noChangeAspect="1" noChangeArrowheads="1"/>
            </p:cNvSpPr>
            <p:nvPr/>
          </p:nvSpPr>
          <p:spPr bwMode="auto">
            <a:xfrm>
              <a:off x="1664" y="1055"/>
              <a:ext cx="71"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2" name="Rectangle 20"/>
            <p:cNvSpPr>
              <a:spLocks noChangeAspect="1" noChangeArrowheads="1"/>
            </p:cNvSpPr>
            <p:nvPr/>
          </p:nvSpPr>
          <p:spPr bwMode="auto">
            <a:xfrm>
              <a:off x="1751"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3" name="Rectangle 21"/>
            <p:cNvSpPr>
              <a:spLocks noChangeAspect="1" noChangeArrowheads="1"/>
            </p:cNvSpPr>
            <p:nvPr/>
          </p:nvSpPr>
          <p:spPr bwMode="auto">
            <a:xfrm>
              <a:off x="1671" y="1063"/>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4" name="Rectangle 22"/>
            <p:cNvSpPr>
              <a:spLocks noChangeAspect="1" noChangeArrowheads="1"/>
            </p:cNvSpPr>
            <p:nvPr/>
          </p:nvSpPr>
          <p:spPr bwMode="auto">
            <a:xfrm>
              <a:off x="1755" y="1063"/>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5" name="Rectangle 23"/>
            <p:cNvSpPr>
              <a:spLocks noChangeAspect="1" noChangeArrowheads="1"/>
            </p:cNvSpPr>
            <p:nvPr/>
          </p:nvSpPr>
          <p:spPr bwMode="auto">
            <a:xfrm>
              <a:off x="1671" y="1326"/>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6" name="Rectangle 24"/>
            <p:cNvSpPr>
              <a:spLocks noChangeAspect="1" noChangeArrowheads="1"/>
            </p:cNvSpPr>
            <p:nvPr/>
          </p:nvSpPr>
          <p:spPr bwMode="auto">
            <a:xfrm>
              <a:off x="1755" y="1326"/>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37" name="Freeform 25"/>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38" name="Freeform 26"/>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39" name="Freeform 27"/>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0" name="Freeform 28"/>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41" name="Freeform 29"/>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42" name="Freeform 30"/>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243" name="Rectangle 31"/>
            <p:cNvSpPr>
              <a:spLocks noChangeAspect="1" noChangeArrowheads="1"/>
            </p:cNvSpPr>
            <p:nvPr/>
          </p:nvSpPr>
          <p:spPr bwMode="auto">
            <a:xfrm>
              <a:off x="1842" y="1027"/>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44" name="Rectangle 32"/>
            <p:cNvSpPr>
              <a:spLocks noChangeAspect="1" noChangeArrowheads="1"/>
            </p:cNvSpPr>
            <p:nvPr/>
          </p:nvSpPr>
          <p:spPr bwMode="auto">
            <a:xfrm>
              <a:off x="1842" y="1027"/>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45" name="Rectangle 33"/>
            <p:cNvSpPr>
              <a:spLocks noChangeAspect="1" noChangeArrowheads="1"/>
            </p:cNvSpPr>
            <p:nvPr/>
          </p:nvSpPr>
          <p:spPr bwMode="auto">
            <a:xfrm>
              <a:off x="1850"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46" name="Rectangle 34"/>
            <p:cNvSpPr>
              <a:spLocks noChangeAspect="1" noChangeArrowheads="1"/>
            </p:cNvSpPr>
            <p:nvPr/>
          </p:nvSpPr>
          <p:spPr bwMode="auto">
            <a:xfrm>
              <a:off x="1935"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47" name="Rectangle 35"/>
            <p:cNvSpPr>
              <a:spLocks noChangeAspect="1" noChangeArrowheads="1"/>
            </p:cNvSpPr>
            <p:nvPr/>
          </p:nvSpPr>
          <p:spPr bwMode="auto">
            <a:xfrm>
              <a:off x="1858"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48" name="Rectangle 36"/>
            <p:cNvSpPr>
              <a:spLocks noChangeAspect="1" noChangeArrowheads="1"/>
            </p:cNvSpPr>
            <p:nvPr/>
          </p:nvSpPr>
          <p:spPr bwMode="auto">
            <a:xfrm>
              <a:off x="1942"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49" name="Rectangle 37"/>
            <p:cNvSpPr>
              <a:spLocks noChangeAspect="1" noChangeArrowheads="1"/>
            </p:cNvSpPr>
            <p:nvPr/>
          </p:nvSpPr>
          <p:spPr bwMode="auto">
            <a:xfrm>
              <a:off x="1858"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250" name="Rectangle 38"/>
            <p:cNvSpPr>
              <a:spLocks noChangeAspect="1" noChangeArrowheads="1"/>
            </p:cNvSpPr>
            <p:nvPr/>
          </p:nvSpPr>
          <p:spPr bwMode="auto">
            <a:xfrm>
              <a:off x="1942"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1251" name="Group 39"/>
            <p:cNvGrpSpPr>
              <a:grpSpLocks noChangeAspect="1"/>
            </p:cNvGrpSpPr>
            <p:nvPr/>
          </p:nvGrpSpPr>
          <p:grpSpPr bwMode="auto">
            <a:xfrm>
              <a:off x="1699" y="1302"/>
              <a:ext cx="24" cy="2"/>
              <a:chOff x="1549" y="1290"/>
              <a:chExt cx="24" cy="2"/>
            </a:xfrm>
          </p:grpSpPr>
          <p:sp>
            <p:nvSpPr>
              <p:cNvPr id="21261" name="Line 40"/>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62" name="Line 41"/>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252" name="Group 42"/>
            <p:cNvGrpSpPr>
              <a:grpSpLocks noChangeAspect="1"/>
            </p:cNvGrpSpPr>
            <p:nvPr/>
          </p:nvGrpSpPr>
          <p:grpSpPr bwMode="auto">
            <a:xfrm>
              <a:off x="1762" y="1302"/>
              <a:ext cx="24" cy="2"/>
              <a:chOff x="1549" y="1290"/>
              <a:chExt cx="24" cy="2"/>
            </a:xfrm>
          </p:grpSpPr>
          <p:sp>
            <p:nvSpPr>
              <p:cNvPr id="21259" name="Line 43"/>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60" name="Line 44"/>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253" name="Group 45"/>
            <p:cNvGrpSpPr>
              <a:grpSpLocks noChangeAspect="1"/>
            </p:cNvGrpSpPr>
            <p:nvPr/>
          </p:nvGrpSpPr>
          <p:grpSpPr bwMode="auto">
            <a:xfrm>
              <a:off x="1886" y="1302"/>
              <a:ext cx="24" cy="2"/>
              <a:chOff x="1549" y="1290"/>
              <a:chExt cx="24" cy="2"/>
            </a:xfrm>
          </p:grpSpPr>
          <p:sp>
            <p:nvSpPr>
              <p:cNvPr id="21257" name="Line 46"/>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58" name="Line 47"/>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254" name="Group 48"/>
            <p:cNvGrpSpPr>
              <a:grpSpLocks noChangeAspect="1"/>
            </p:cNvGrpSpPr>
            <p:nvPr/>
          </p:nvGrpSpPr>
          <p:grpSpPr bwMode="auto">
            <a:xfrm>
              <a:off x="1950" y="1302"/>
              <a:ext cx="24" cy="2"/>
              <a:chOff x="1549" y="1290"/>
              <a:chExt cx="24" cy="2"/>
            </a:xfrm>
          </p:grpSpPr>
          <p:sp>
            <p:nvSpPr>
              <p:cNvPr id="21255" name="Line 49"/>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256" name="Line 50"/>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0491" name="Text Box 51"/>
          <p:cNvSpPr txBox="1">
            <a:spLocks noChangeAspect="1" noChangeArrowheads="1"/>
          </p:cNvSpPr>
          <p:nvPr/>
        </p:nvSpPr>
        <p:spPr bwMode="auto">
          <a:xfrm>
            <a:off x="3470281" y="5349875"/>
            <a:ext cx="215888"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RNC</a:t>
            </a:r>
            <a:endParaRPr lang="en-GB" altLang="en-US" sz="800" b="1">
              <a:latin typeface="Futura Md BT" charset="0"/>
              <a:ea typeface="Arial" charset="0"/>
              <a:cs typeface="Arial" charset="0"/>
            </a:endParaRPr>
          </a:p>
        </p:txBody>
      </p:sp>
      <p:grpSp>
        <p:nvGrpSpPr>
          <p:cNvPr id="20492" name="Group 52"/>
          <p:cNvGrpSpPr>
            <a:grpSpLocks noChangeAspect="1"/>
          </p:cNvGrpSpPr>
          <p:nvPr/>
        </p:nvGrpSpPr>
        <p:grpSpPr bwMode="auto">
          <a:xfrm>
            <a:off x="2471738" y="4365625"/>
            <a:ext cx="239712" cy="890588"/>
            <a:chOff x="663" y="2016"/>
            <a:chExt cx="193" cy="719"/>
          </a:xfrm>
        </p:grpSpPr>
        <p:sp>
          <p:nvSpPr>
            <p:cNvPr id="21217" name="Freeform 53"/>
            <p:cNvSpPr>
              <a:spLocks noChangeAspect="1"/>
            </p:cNvSpPr>
            <p:nvPr/>
          </p:nvSpPr>
          <p:spPr bwMode="auto">
            <a:xfrm flipH="1">
              <a:off x="764" y="2073"/>
              <a:ext cx="92" cy="662"/>
            </a:xfrm>
            <a:custGeom>
              <a:avLst/>
              <a:gdLst>
                <a:gd name="T0" fmla="*/ 0 w 125"/>
                <a:gd name="T1" fmla="*/ 656 h 795"/>
                <a:gd name="T2" fmla="*/ 0 w 125"/>
                <a:gd name="T3" fmla="*/ 659 h 795"/>
                <a:gd name="T4" fmla="*/ 2 w 125"/>
                <a:gd name="T5" fmla="*/ 661 h 795"/>
                <a:gd name="T6" fmla="*/ 4 w 125"/>
                <a:gd name="T7" fmla="*/ 661 h 795"/>
                <a:gd name="T8" fmla="*/ 7 w 125"/>
                <a:gd name="T9" fmla="*/ 658 h 795"/>
                <a:gd name="T10" fmla="*/ 91 w 125"/>
                <a:gd name="T11" fmla="*/ 3 h 795"/>
                <a:gd name="T12" fmla="*/ 91 w 125"/>
                <a:gd name="T13" fmla="*/ 2 h 795"/>
                <a:gd name="T14" fmla="*/ 90 w 125"/>
                <a:gd name="T15" fmla="*/ 2 h 795"/>
                <a:gd name="T16" fmla="*/ 90 w 125"/>
                <a:gd name="T17" fmla="*/ 1 h 795"/>
                <a:gd name="T18" fmla="*/ 89 w 125"/>
                <a:gd name="T19" fmla="*/ 0 h 795"/>
                <a:gd name="T20" fmla="*/ 86 w 125"/>
                <a:gd name="T21" fmla="*/ 0 h 795"/>
                <a:gd name="T22" fmla="*/ 85 w 125"/>
                <a:gd name="T23" fmla="*/ 1 h 795"/>
                <a:gd name="T24" fmla="*/ 85 w 125"/>
                <a:gd name="T25" fmla="*/ 2 h 795"/>
                <a:gd name="T26" fmla="*/ 0 w 125"/>
                <a:gd name="T27" fmla="*/ 656 h 7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795">
                  <a:moveTo>
                    <a:pt x="0" y="788"/>
                  </a:moveTo>
                  <a:lnTo>
                    <a:pt x="0" y="791"/>
                  </a:lnTo>
                  <a:lnTo>
                    <a:pt x="3" y="794"/>
                  </a:lnTo>
                  <a:lnTo>
                    <a:pt x="5" y="794"/>
                  </a:lnTo>
                  <a:lnTo>
                    <a:pt x="9" y="790"/>
                  </a:lnTo>
                  <a:lnTo>
                    <a:pt x="124" y="4"/>
                  </a:lnTo>
                  <a:lnTo>
                    <a:pt x="124" y="3"/>
                  </a:lnTo>
                  <a:lnTo>
                    <a:pt x="122" y="3"/>
                  </a:lnTo>
                  <a:lnTo>
                    <a:pt x="122" y="1"/>
                  </a:lnTo>
                  <a:lnTo>
                    <a:pt x="121" y="0"/>
                  </a:lnTo>
                  <a:lnTo>
                    <a:pt x="117" y="0"/>
                  </a:lnTo>
                  <a:lnTo>
                    <a:pt x="115" y="1"/>
                  </a:lnTo>
                  <a:lnTo>
                    <a:pt x="115" y="3"/>
                  </a:lnTo>
                  <a:lnTo>
                    <a:pt x="0" y="788"/>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8" name="Freeform 54"/>
            <p:cNvSpPr>
              <a:spLocks noChangeAspect="1"/>
            </p:cNvSpPr>
            <p:nvPr/>
          </p:nvSpPr>
          <p:spPr bwMode="auto">
            <a:xfrm flipH="1">
              <a:off x="663" y="2073"/>
              <a:ext cx="96" cy="662"/>
            </a:xfrm>
            <a:custGeom>
              <a:avLst/>
              <a:gdLst>
                <a:gd name="T0" fmla="*/ 89 w 130"/>
                <a:gd name="T1" fmla="*/ 658 h 795"/>
                <a:gd name="T2" fmla="*/ 89 w 130"/>
                <a:gd name="T3" fmla="*/ 660 h 795"/>
                <a:gd name="T4" fmla="*/ 91 w 130"/>
                <a:gd name="T5" fmla="*/ 660 h 795"/>
                <a:gd name="T6" fmla="*/ 91 w 130"/>
                <a:gd name="T7" fmla="*/ 661 h 795"/>
                <a:gd name="T8" fmla="*/ 92 w 130"/>
                <a:gd name="T9" fmla="*/ 661 h 795"/>
                <a:gd name="T10" fmla="*/ 93 w 130"/>
                <a:gd name="T11" fmla="*/ 660 h 795"/>
                <a:gd name="T12" fmla="*/ 95 w 130"/>
                <a:gd name="T13" fmla="*/ 660 h 795"/>
                <a:gd name="T14" fmla="*/ 95 w 130"/>
                <a:gd name="T15" fmla="*/ 659 h 795"/>
                <a:gd name="T16" fmla="*/ 95 w 130"/>
                <a:gd name="T17" fmla="*/ 658 h 795"/>
                <a:gd name="T18" fmla="*/ 95 w 130"/>
                <a:gd name="T19" fmla="*/ 656 h 795"/>
                <a:gd name="T20" fmla="*/ 7 w 130"/>
                <a:gd name="T21" fmla="*/ 2 h 795"/>
                <a:gd name="T22" fmla="*/ 4 w 130"/>
                <a:gd name="T23" fmla="*/ 0 h 795"/>
                <a:gd name="T24" fmla="*/ 1 w 130"/>
                <a:gd name="T25" fmla="*/ 0 h 795"/>
                <a:gd name="T26" fmla="*/ 0 w 130"/>
                <a:gd name="T27" fmla="*/ 1 h 795"/>
                <a:gd name="T28" fmla="*/ 0 w 130"/>
                <a:gd name="T29" fmla="*/ 3 h 795"/>
                <a:gd name="T30" fmla="*/ 89 w 130"/>
                <a:gd name="T31" fmla="*/ 658 h 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795">
                  <a:moveTo>
                    <a:pt x="120" y="790"/>
                  </a:moveTo>
                  <a:lnTo>
                    <a:pt x="120" y="792"/>
                  </a:lnTo>
                  <a:lnTo>
                    <a:pt x="123" y="792"/>
                  </a:lnTo>
                  <a:lnTo>
                    <a:pt x="123" y="794"/>
                  </a:lnTo>
                  <a:lnTo>
                    <a:pt x="125" y="794"/>
                  </a:lnTo>
                  <a:lnTo>
                    <a:pt x="126" y="792"/>
                  </a:lnTo>
                  <a:lnTo>
                    <a:pt x="128" y="792"/>
                  </a:lnTo>
                  <a:lnTo>
                    <a:pt x="128" y="791"/>
                  </a:lnTo>
                  <a:lnTo>
                    <a:pt x="129" y="790"/>
                  </a:lnTo>
                  <a:lnTo>
                    <a:pt x="129" y="788"/>
                  </a:lnTo>
                  <a:lnTo>
                    <a:pt x="9" y="3"/>
                  </a:lnTo>
                  <a:lnTo>
                    <a:pt x="6" y="0"/>
                  </a:lnTo>
                  <a:lnTo>
                    <a:pt x="1" y="0"/>
                  </a:lnTo>
                  <a:lnTo>
                    <a:pt x="0" y="1"/>
                  </a:lnTo>
                  <a:lnTo>
                    <a:pt x="0" y="4"/>
                  </a:lnTo>
                  <a:lnTo>
                    <a:pt x="120" y="79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9" name="Freeform 55"/>
            <p:cNvSpPr>
              <a:spLocks noChangeAspect="1"/>
            </p:cNvSpPr>
            <p:nvPr/>
          </p:nvSpPr>
          <p:spPr bwMode="auto">
            <a:xfrm flipH="1">
              <a:off x="690" y="2095"/>
              <a:ext cx="165" cy="634"/>
            </a:xfrm>
            <a:custGeom>
              <a:avLst/>
              <a:gdLst>
                <a:gd name="T0" fmla="*/ 1 w 223"/>
                <a:gd name="T1" fmla="*/ 627 h 761"/>
                <a:gd name="T2" fmla="*/ 0 w 223"/>
                <a:gd name="T3" fmla="*/ 627 h 761"/>
                <a:gd name="T4" fmla="*/ 0 w 223"/>
                <a:gd name="T5" fmla="*/ 632 h 761"/>
                <a:gd name="T6" fmla="*/ 2 w 223"/>
                <a:gd name="T7" fmla="*/ 632 h 761"/>
                <a:gd name="T8" fmla="*/ 3 w 223"/>
                <a:gd name="T9" fmla="*/ 633 h 761"/>
                <a:gd name="T10" fmla="*/ 4 w 223"/>
                <a:gd name="T11" fmla="*/ 632 h 761"/>
                <a:gd name="T12" fmla="*/ 5 w 223"/>
                <a:gd name="T13" fmla="*/ 632 h 761"/>
                <a:gd name="T14" fmla="*/ 164 w 223"/>
                <a:gd name="T15" fmla="*/ 471 h 761"/>
                <a:gd name="T16" fmla="*/ 164 w 223"/>
                <a:gd name="T17" fmla="*/ 470 h 761"/>
                <a:gd name="T18" fmla="*/ 164 w 223"/>
                <a:gd name="T19" fmla="*/ 468 h 761"/>
                <a:gd name="T20" fmla="*/ 164 w 223"/>
                <a:gd name="T21" fmla="*/ 467 h 761"/>
                <a:gd name="T22" fmla="*/ 164 w 223"/>
                <a:gd name="T23" fmla="*/ 467 h 761"/>
                <a:gd name="T24" fmla="*/ 44 w 223"/>
                <a:gd name="T25" fmla="*/ 323 h 761"/>
                <a:gd name="T26" fmla="*/ 44 w 223"/>
                <a:gd name="T27" fmla="*/ 328 h 761"/>
                <a:gd name="T28" fmla="*/ 132 w 223"/>
                <a:gd name="T29" fmla="*/ 232 h 761"/>
                <a:gd name="T30" fmla="*/ 132 w 223"/>
                <a:gd name="T31" fmla="*/ 231 h 761"/>
                <a:gd name="T32" fmla="*/ 132 w 223"/>
                <a:gd name="T33" fmla="*/ 229 h 761"/>
                <a:gd name="T34" fmla="*/ 132 w 223"/>
                <a:gd name="T35" fmla="*/ 228 h 761"/>
                <a:gd name="T36" fmla="*/ 132 w 223"/>
                <a:gd name="T37" fmla="*/ 227 h 761"/>
                <a:gd name="T38" fmla="*/ 68 w 223"/>
                <a:gd name="T39" fmla="*/ 148 h 761"/>
                <a:gd name="T40" fmla="*/ 68 w 223"/>
                <a:gd name="T41" fmla="*/ 153 h 761"/>
                <a:gd name="T42" fmla="*/ 115 w 223"/>
                <a:gd name="T43" fmla="*/ 99 h 761"/>
                <a:gd name="T44" fmla="*/ 115 w 223"/>
                <a:gd name="T45" fmla="*/ 97 h 761"/>
                <a:gd name="T46" fmla="*/ 117 w 223"/>
                <a:gd name="T47" fmla="*/ 97 h 761"/>
                <a:gd name="T48" fmla="*/ 117 w 223"/>
                <a:gd name="T49" fmla="*/ 96 h 761"/>
                <a:gd name="T50" fmla="*/ 115 w 223"/>
                <a:gd name="T51" fmla="*/ 94 h 761"/>
                <a:gd name="T52" fmla="*/ 84 w 223"/>
                <a:gd name="T53" fmla="*/ 52 h 761"/>
                <a:gd name="T54" fmla="*/ 84 w 223"/>
                <a:gd name="T55" fmla="*/ 56 h 761"/>
                <a:gd name="T56" fmla="*/ 107 w 223"/>
                <a:gd name="T57" fmla="*/ 33 h 761"/>
                <a:gd name="T58" fmla="*/ 107 w 223"/>
                <a:gd name="T59" fmla="*/ 32 h 761"/>
                <a:gd name="T60" fmla="*/ 107 w 223"/>
                <a:gd name="T61" fmla="*/ 31 h 761"/>
                <a:gd name="T62" fmla="*/ 107 w 223"/>
                <a:gd name="T63" fmla="*/ 30 h 761"/>
                <a:gd name="T64" fmla="*/ 107 w 223"/>
                <a:gd name="T65" fmla="*/ 28 h 761"/>
                <a:gd name="T66" fmla="*/ 88 w 223"/>
                <a:gd name="T67" fmla="*/ 2 h 761"/>
                <a:gd name="T68" fmla="*/ 87 w 223"/>
                <a:gd name="T69" fmla="*/ 0 h 761"/>
                <a:gd name="T70" fmla="*/ 84 w 223"/>
                <a:gd name="T71" fmla="*/ 0 h 761"/>
                <a:gd name="T72" fmla="*/ 83 w 223"/>
                <a:gd name="T73" fmla="*/ 2 h 761"/>
                <a:gd name="T74" fmla="*/ 83 w 223"/>
                <a:gd name="T75" fmla="*/ 5 h 761"/>
                <a:gd name="T76" fmla="*/ 101 w 223"/>
                <a:gd name="T77" fmla="*/ 32 h 761"/>
                <a:gd name="T78" fmla="*/ 102 w 223"/>
                <a:gd name="T79" fmla="*/ 27 h 761"/>
                <a:gd name="T80" fmla="*/ 80 w 223"/>
                <a:gd name="T81" fmla="*/ 51 h 761"/>
                <a:gd name="T82" fmla="*/ 78 w 223"/>
                <a:gd name="T83" fmla="*/ 52 h 761"/>
                <a:gd name="T84" fmla="*/ 78 w 223"/>
                <a:gd name="T85" fmla="*/ 56 h 761"/>
                <a:gd name="T86" fmla="*/ 110 w 223"/>
                <a:gd name="T87" fmla="*/ 99 h 761"/>
                <a:gd name="T88" fmla="*/ 110 w 223"/>
                <a:gd name="T89" fmla="*/ 94 h 761"/>
                <a:gd name="T90" fmla="*/ 62 w 223"/>
                <a:gd name="T91" fmla="*/ 148 h 761"/>
                <a:gd name="T92" fmla="*/ 62 w 223"/>
                <a:gd name="T93" fmla="*/ 153 h 761"/>
                <a:gd name="T94" fmla="*/ 127 w 223"/>
                <a:gd name="T95" fmla="*/ 232 h 761"/>
                <a:gd name="T96" fmla="*/ 127 w 223"/>
                <a:gd name="T97" fmla="*/ 227 h 761"/>
                <a:gd name="T98" fmla="*/ 40 w 223"/>
                <a:gd name="T99" fmla="*/ 323 h 761"/>
                <a:gd name="T100" fmla="*/ 40 w 223"/>
                <a:gd name="T101" fmla="*/ 328 h 761"/>
                <a:gd name="T102" fmla="*/ 158 w 223"/>
                <a:gd name="T103" fmla="*/ 471 h 761"/>
                <a:gd name="T104" fmla="*/ 159 w 223"/>
                <a:gd name="T105" fmla="*/ 465 h 761"/>
                <a:gd name="T106" fmla="*/ 1 w 223"/>
                <a:gd name="T107" fmla="*/ 627 h 7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3" h="761">
                  <a:moveTo>
                    <a:pt x="1" y="752"/>
                  </a:moveTo>
                  <a:lnTo>
                    <a:pt x="0" y="753"/>
                  </a:lnTo>
                  <a:lnTo>
                    <a:pt x="0" y="759"/>
                  </a:lnTo>
                  <a:lnTo>
                    <a:pt x="3" y="759"/>
                  </a:lnTo>
                  <a:lnTo>
                    <a:pt x="4" y="760"/>
                  </a:lnTo>
                  <a:lnTo>
                    <a:pt x="6" y="759"/>
                  </a:lnTo>
                  <a:lnTo>
                    <a:pt x="7" y="759"/>
                  </a:lnTo>
                  <a:lnTo>
                    <a:pt x="221" y="565"/>
                  </a:lnTo>
                  <a:lnTo>
                    <a:pt x="221" y="564"/>
                  </a:lnTo>
                  <a:lnTo>
                    <a:pt x="222" y="562"/>
                  </a:lnTo>
                  <a:lnTo>
                    <a:pt x="222" y="561"/>
                  </a:lnTo>
                  <a:lnTo>
                    <a:pt x="221" y="560"/>
                  </a:lnTo>
                  <a:lnTo>
                    <a:pt x="60" y="388"/>
                  </a:lnTo>
                  <a:lnTo>
                    <a:pt x="60" y="394"/>
                  </a:lnTo>
                  <a:lnTo>
                    <a:pt x="178" y="278"/>
                  </a:lnTo>
                  <a:lnTo>
                    <a:pt x="178" y="277"/>
                  </a:lnTo>
                  <a:lnTo>
                    <a:pt x="179" y="275"/>
                  </a:lnTo>
                  <a:lnTo>
                    <a:pt x="179" y="274"/>
                  </a:lnTo>
                  <a:lnTo>
                    <a:pt x="178" y="273"/>
                  </a:lnTo>
                  <a:lnTo>
                    <a:pt x="92" y="178"/>
                  </a:lnTo>
                  <a:lnTo>
                    <a:pt x="92" y="184"/>
                  </a:lnTo>
                  <a:lnTo>
                    <a:pt x="156" y="119"/>
                  </a:lnTo>
                  <a:lnTo>
                    <a:pt x="156" y="117"/>
                  </a:lnTo>
                  <a:lnTo>
                    <a:pt x="158" y="116"/>
                  </a:lnTo>
                  <a:lnTo>
                    <a:pt x="158" y="115"/>
                  </a:lnTo>
                  <a:lnTo>
                    <a:pt x="156" y="113"/>
                  </a:lnTo>
                  <a:lnTo>
                    <a:pt x="113" y="63"/>
                  </a:lnTo>
                  <a:lnTo>
                    <a:pt x="113" y="67"/>
                  </a:lnTo>
                  <a:lnTo>
                    <a:pt x="144" y="40"/>
                  </a:lnTo>
                  <a:lnTo>
                    <a:pt x="144" y="38"/>
                  </a:lnTo>
                  <a:lnTo>
                    <a:pt x="145" y="37"/>
                  </a:lnTo>
                  <a:lnTo>
                    <a:pt x="145" y="36"/>
                  </a:lnTo>
                  <a:lnTo>
                    <a:pt x="144" y="34"/>
                  </a:lnTo>
                  <a:lnTo>
                    <a:pt x="119" y="2"/>
                  </a:lnTo>
                  <a:lnTo>
                    <a:pt x="118" y="0"/>
                  </a:lnTo>
                  <a:lnTo>
                    <a:pt x="113" y="0"/>
                  </a:lnTo>
                  <a:lnTo>
                    <a:pt x="112" y="2"/>
                  </a:lnTo>
                  <a:lnTo>
                    <a:pt x="112" y="6"/>
                  </a:lnTo>
                  <a:lnTo>
                    <a:pt x="136" y="38"/>
                  </a:lnTo>
                  <a:lnTo>
                    <a:pt x="138" y="33"/>
                  </a:lnTo>
                  <a:lnTo>
                    <a:pt x="108" y="61"/>
                  </a:lnTo>
                  <a:lnTo>
                    <a:pt x="106" y="63"/>
                  </a:lnTo>
                  <a:lnTo>
                    <a:pt x="106" y="67"/>
                  </a:lnTo>
                  <a:lnTo>
                    <a:pt x="149" y="119"/>
                  </a:lnTo>
                  <a:lnTo>
                    <a:pt x="149" y="113"/>
                  </a:lnTo>
                  <a:lnTo>
                    <a:pt x="84" y="178"/>
                  </a:lnTo>
                  <a:lnTo>
                    <a:pt x="84" y="184"/>
                  </a:lnTo>
                  <a:lnTo>
                    <a:pt x="171" y="278"/>
                  </a:lnTo>
                  <a:lnTo>
                    <a:pt x="171" y="273"/>
                  </a:lnTo>
                  <a:lnTo>
                    <a:pt x="54" y="388"/>
                  </a:lnTo>
                  <a:lnTo>
                    <a:pt x="54" y="394"/>
                  </a:lnTo>
                  <a:lnTo>
                    <a:pt x="214" y="565"/>
                  </a:lnTo>
                  <a:lnTo>
                    <a:pt x="215" y="558"/>
                  </a:lnTo>
                  <a:lnTo>
                    <a:pt x="1" y="752"/>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0" name="Freeform 56"/>
            <p:cNvSpPr>
              <a:spLocks noChangeAspect="1"/>
            </p:cNvSpPr>
            <p:nvPr/>
          </p:nvSpPr>
          <p:spPr bwMode="auto">
            <a:xfrm flipH="1">
              <a:off x="664" y="2095"/>
              <a:ext cx="166" cy="634"/>
            </a:xfrm>
            <a:custGeom>
              <a:avLst/>
              <a:gdLst>
                <a:gd name="T0" fmla="*/ 159 w 225"/>
                <a:gd name="T1" fmla="*/ 632 h 761"/>
                <a:gd name="T2" fmla="*/ 161 w 225"/>
                <a:gd name="T3" fmla="*/ 633 h 761"/>
                <a:gd name="T4" fmla="*/ 162 w 225"/>
                <a:gd name="T5" fmla="*/ 633 h 761"/>
                <a:gd name="T6" fmla="*/ 163 w 225"/>
                <a:gd name="T7" fmla="*/ 632 h 761"/>
                <a:gd name="T8" fmla="*/ 164 w 225"/>
                <a:gd name="T9" fmla="*/ 632 h 761"/>
                <a:gd name="T10" fmla="*/ 164 w 225"/>
                <a:gd name="T11" fmla="*/ 631 h 761"/>
                <a:gd name="T12" fmla="*/ 165 w 225"/>
                <a:gd name="T13" fmla="*/ 630 h 761"/>
                <a:gd name="T14" fmla="*/ 164 w 225"/>
                <a:gd name="T15" fmla="*/ 629 h 761"/>
                <a:gd name="T16" fmla="*/ 164 w 225"/>
                <a:gd name="T17" fmla="*/ 627 h 761"/>
                <a:gd name="T18" fmla="*/ 5 w 225"/>
                <a:gd name="T19" fmla="*/ 465 h 761"/>
                <a:gd name="T20" fmla="*/ 5 w 225"/>
                <a:gd name="T21" fmla="*/ 471 h 761"/>
                <a:gd name="T22" fmla="*/ 124 w 225"/>
                <a:gd name="T23" fmla="*/ 328 h 761"/>
                <a:gd name="T24" fmla="*/ 124 w 225"/>
                <a:gd name="T25" fmla="*/ 327 h 761"/>
                <a:gd name="T26" fmla="*/ 125 w 225"/>
                <a:gd name="T27" fmla="*/ 326 h 761"/>
                <a:gd name="T28" fmla="*/ 124 w 225"/>
                <a:gd name="T29" fmla="*/ 325 h 761"/>
                <a:gd name="T30" fmla="*/ 124 w 225"/>
                <a:gd name="T31" fmla="*/ 323 h 761"/>
                <a:gd name="T32" fmla="*/ 38 w 225"/>
                <a:gd name="T33" fmla="*/ 227 h 761"/>
                <a:gd name="T34" fmla="*/ 38 w 225"/>
                <a:gd name="T35" fmla="*/ 232 h 761"/>
                <a:gd name="T36" fmla="*/ 102 w 225"/>
                <a:gd name="T37" fmla="*/ 153 h 761"/>
                <a:gd name="T38" fmla="*/ 102 w 225"/>
                <a:gd name="T39" fmla="*/ 152 h 761"/>
                <a:gd name="T40" fmla="*/ 103 w 225"/>
                <a:gd name="T41" fmla="*/ 151 h 761"/>
                <a:gd name="T42" fmla="*/ 103 w 225"/>
                <a:gd name="T43" fmla="*/ 150 h 761"/>
                <a:gd name="T44" fmla="*/ 102 w 225"/>
                <a:gd name="T45" fmla="*/ 150 h 761"/>
                <a:gd name="T46" fmla="*/ 102 w 225"/>
                <a:gd name="T47" fmla="*/ 148 h 761"/>
                <a:gd name="T48" fmla="*/ 52 w 225"/>
                <a:gd name="T49" fmla="*/ 94 h 761"/>
                <a:gd name="T50" fmla="*/ 52 w 225"/>
                <a:gd name="T51" fmla="*/ 99 h 761"/>
                <a:gd name="T52" fmla="*/ 86 w 225"/>
                <a:gd name="T53" fmla="*/ 56 h 761"/>
                <a:gd name="T54" fmla="*/ 86 w 225"/>
                <a:gd name="T55" fmla="*/ 55 h 761"/>
                <a:gd name="T56" fmla="*/ 86 w 225"/>
                <a:gd name="T57" fmla="*/ 53 h 761"/>
                <a:gd name="T58" fmla="*/ 86 w 225"/>
                <a:gd name="T59" fmla="*/ 52 h 761"/>
                <a:gd name="T60" fmla="*/ 86 w 225"/>
                <a:gd name="T61" fmla="*/ 52 h 761"/>
                <a:gd name="T62" fmla="*/ 86 w 225"/>
                <a:gd name="T63" fmla="*/ 51 h 761"/>
                <a:gd name="T64" fmla="*/ 63 w 225"/>
                <a:gd name="T65" fmla="*/ 27 h 761"/>
                <a:gd name="T66" fmla="*/ 63 w 225"/>
                <a:gd name="T67" fmla="*/ 32 h 761"/>
                <a:gd name="T68" fmla="*/ 80 w 225"/>
                <a:gd name="T69" fmla="*/ 5 h 761"/>
                <a:gd name="T70" fmla="*/ 81 w 225"/>
                <a:gd name="T71" fmla="*/ 3 h 761"/>
                <a:gd name="T72" fmla="*/ 81 w 225"/>
                <a:gd name="T73" fmla="*/ 2 h 761"/>
                <a:gd name="T74" fmla="*/ 79 w 225"/>
                <a:gd name="T75" fmla="*/ 0 h 761"/>
                <a:gd name="T76" fmla="*/ 76 w 225"/>
                <a:gd name="T77" fmla="*/ 0 h 761"/>
                <a:gd name="T78" fmla="*/ 75 w 225"/>
                <a:gd name="T79" fmla="*/ 2 h 761"/>
                <a:gd name="T80" fmla="*/ 58 w 225"/>
                <a:gd name="T81" fmla="*/ 28 h 761"/>
                <a:gd name="T82" fmla="*/ 58 w 225"/>
                <a:gd name="T83" fmla="*/ 32 h 761"/>
                <a:gd name="T84" fmla="*/ 59 w 225"/>
                <a:gd name="T85" fmla="*/ 33 h 761"/>
                <a:gd name="T86" fmla="*/ 81 w 225"/>
                <a:gd name="T87" fmla="*/ 56 h 761"/>
                <a:gd name="T88" fmla="*/ 80 w 225"/>
                <a:gd name="T89" fmla="*/ 52 h 761"/>
                <a:gd name="T90" fmla="*/ 47 w 225"/>
                <a:gd name="T91" fmla="*/ 94 h 761"/>
                <a:gd name="T92" fmla="*/ 47 w 225"/>
                <a:gd name="T93" fmla="*/ 97 h 761"/>
                <a:gd name="T94" fmla="*/ 97 w 225"/>
                <a:gd name="T95" fmla="*/ 153 h 761"/>
                <a:gd name="T96" fmla="*/ 97 w 225"/>
                <a:gd name="T97" fmla="*/ 148 h 761"/>
                <a:gd name="T98" fmla="*/ 32 w 225"/>
                <a:gd name="T99" fmla="*/ 227 h 761"/>
                <a:gd name="T100" fmla="*/ 32 w 225"/>
                <a:gd name="T101" fmla="*/ 232 h 761"/>
                <a:gd name="T102" fmla="*/ 120 w 225"/>
                <a:gd name="T103" fmla="*/ 328 h 761"/>
                <a:gd name="T104" fmla="*/ 120 w 225"/>
                <a:gd name="T105" fmla="*/ 323 h 761"/>
                <a:gd name="T106" fmla="*/ 0 w 225"/>
                <a:gd name="T107" fmla="*/ 467 h 761"/>
                <a:gd name="T108" fmla="*/ 0 w 225"/>
                <a:gd name="T109" fmla="*/ 470 h 761"/>
                <a:gd name="T110" fmla="*/ 1 w 225"/>
                <a:gd name="T111" fmla="*/ 471 h 761"/>
                <a:gd name="T112" fmla="*/ 159 w 225"/>
                <a:gd name="T113" fmla="*/ 632 h 7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5" h="761">
                  <a:moveTo>
                    <a:pt x="216" y="759"/>
                  </a:moveTo>
                  <a:lnTo>
                    <a:pt x="218" y="760"/>
                  </a:lnTo>
                  <a:lnTo>
                    <a:pt x="219" y="760"/>
                  </a:lnTo>
                  <a:lnTo>
                    <a:pt x="221" y="759"/>
                  </a:lnTo>
                  <a:lnTo>
                    <a:pt x="222" y="759"/>
                  </a:lnTo>
                  <a:lnTo>
                    <a:pt x="222" y="757"/>
                  </a:lnTo>
                  <a:lnTo>
                    <a:pt x="224" y="756"/>
                  </a:lnTo>
                  <a:lnTo>
                    <a:pt x="222" y="755"/>
                  </a:lnTo>
                  <a:lnTo>
                    <a:pt x="222" y="752"/>
                  </a:lnTo>
                  <a:lnTo>
                    <a:pt x="7" y="558"/>
                  </a:lnTo>
                  <a:lnTo>
                    <a:pt x="7" y="565"/>
                  </a:lnTo>
                  <a:lnTo>
                    <a:pt x="168" y="394"/>
                  </a:lnTo>
                  <a:lnTo>
                    <a:pt x="168" y="392"/>
                  </a:lnTo>
                  <a:lnTo>
                    <a:pt x="169" y="391"/>
                  </a:lnTo>
                  <a:lnTo>
                    <a:pt x="168" y="390"/>
                  </a:lnTo>
                  <a:lnTo>
                    <a:pt x="168" y="388"/>
                  </a:lnTo>
                  <a:lnTo>
                    <a:pt x="51" y="273"/>
                  </a:lnTo>
                  <a:lnTo>
                    <a:pt x="51" y="278"/>
                  </a:lnTo>
                  <a:lnTo>
                    <a:pt x="138" y="184"/>
                  </a:lnTo>
                  <a:lnTo>
                    <a:pt x="138" y="183"/>
                  </a:lnTo>
                  <a:lnTo>
                    <a:pt x="139" y="181"/>
                  </a:lnTo>
                  <a:lnTo>
                    <a:pt x="139" y="180"/>
                  </a:lnTo>
                  <a:lnTo>
                    <a:pt x="138" y="180"/>
                  </a:lnTo>
                  <a:lnTo>
                    <a:pt x="138" y="178"/>
                  </a:lnTo>
                  <a:lnTo>
                    <a:pt x="71" y="113"/>
                  </a:lnTo>
                  <a:lnTo>
                    <a:pt x="71" y="119"/>
                  </a:lnTo>
                  <a:lnTo>
                    <a:pt x="116" y="67"/>
                  </a:lnTo>
                  <a:lnTo>
                    <a:pt x="116" y="66"/>
                  </a:lnTo>
                  <a:lnTo>
                    <a:pt x="117" y="64"/>
                  </a:lnTo>
                  <a:lnTo>
                    <a:pt x="117" y="63"/>
                  </a:lnTo>
                  <a:lnTo>
                    <a:pt x="116" y="63"/>
                  </a:lnTo>
                  <a:lnTo>
                    <a:pt x="116" y="61"/>
                  </a:lnTo>
                  <a:lnTo>
                    <a:pt x="86" y="33"/>
                  </a:lnTo>
                  <a:lnTo>
                    <a:pt x="86" y="38"/>
                  </a:lnTo>
                  <a:lnTo>
                    <a:pt x="109" y="6"/>
                  </a:lnTo>
                  <a:lnTo>
                    <a:pt x="110" y="4"/>
                  </a:lnTo>
                  <a:lnTo>
                    <a:pt x="110" y="3"/>
                  </a:lnTo>
                  <a:lnTo>
                    <a:pt x="107" y="0"/>
                  </a:lnTo>
                  <a:lnTo>
                    <a:pt x="103" y="0"/>
                  </a:lnTo>
                  <a:lnTo>
                    <a:pt x="102" y="2"/>
                  </a:lnTo>
                  <a:lnTo>
                    <a:pt x="78" y="34"/>
                  </a:lnTo>
                  <a:lnTo>
                    <a:pt x="78" y="38"/>
                  </a:lnTo>
                  <a:lnTo>
                    <a:pt x="80" y="40"/>
                  </a:lnTo>
                  <a:lnTo>
                    <a:pt x="110" y="67"/>
                  </a:lnTo>
                  <a:lnTo>
                    <a:pt x="109" y="63"/>
                  </a:lnTo>
                  <a:lnTo>
                    <a:pt x="64" y="113"/>
                  </a:lnTo>
                  <a:lnTo>
                    <a:pt x="64" y="117"/>
                  </a:lnTo>
                  <a:lnTo>
                    <a:pt x="132" y="184"/>
                  </a:lnTo>
                  <a:lnTo>
                    <a:pt x="131" y="178"/>
                  </a:lnTo>
                  <a:lnTo>
                    <a:pt x="44" y="273"/>
                  </a:lnTo>
                  <a:lnTo>
                    <a:pt x="44" y="278"/>
                  </a:lnTo>
                  <a:lnTo>
                    <a:pt x="162" y="394"/>
                  </a:lnTo>
                  <a:lnTo>
                    <a:pt x="162" y="388"/>
                  </a:lnTo>
                  <a:lnTo>
                    <a:pt x="0" y="560"/>
                  </a:lnTo>
                  <a:lnTo>
                    <a:pt x="0" y="564"/>
                  </a:lnTo>
                  <a:lnTo>
                    <a:pt x="1" y="565"/>
                  </a:lnTo>
                  <a:lnTo>
                    <a:pt x="216" y="759"/>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1" name="Freeform 57"/>
            <p:cNvSpPr>
              <a:spLocks noChangeAspect="1"/>
            </p:cNvSpPr>
            <p:nvPr/>
          </p:nvSpPr>
          <p:spPr bwMode="auto">
            <a:xfrm flipH="1">
              <a:off x="758" y="2031"/>
              <a:ext cx="9" cy="687"/>
            </a:xfrm>
            <a:custGeom>
              <a:avLst/>
              <a:gdLst>
                <a:gd name="T0" fmla="*/ 8 w 12"/>
                <a:gd name="T1" fmla="*/ 7 h 824"/>
                <a:gd name="T2" fmla="*/ 8 w 12"/>
                <a:gd name="T3" fmla="*/ 4 h 824"/>
                <a:gd name="T4" fmla="*/ 8 w 12"/>
                <a:gd name="T5" fmla="*/ 3 h 824"/>
                <a:gd name="T6" fmla="*/ 7 w 12"/>
                <a:gd name="T7" fmla="*/ 1 h 824"/>
                <a:gd name="T8" fmla="*/ 6 w 12"/>
                <a:gd name="T9" fmla="*/ 0 h 824"/>
                <a:gd name="T10" fmla="*/ 2 w 12"/>
                <a:gd name="T11" fmla="*/ 0 h 824"/>
                <a:gd name="T12" fmla="*/ 1 w 12"/>
                <a:gd name="T13" fmla="*/ 1 h 824"/>
                <a:gd name="T14" fmla="*/ 0 w 12"/>
                <a:gd name="T15" fmla="*/ 3 h 824"/>
                <a:gd name="T16" fmla="*/ 0 w 12"/>
                <a:gd name="T17" fmla="*/ 683 h 824"/>
                <a:gd name="T18" fmla="*/ 1 w 12"/>
                <a:gd name="T19" fmla="*/ 684 h 824"/>
                <a:gd name="T20" fmla="*/ 2 w 12"/>
                <a:gd name="T21" fmla="*/ 685 h 824"/>
                <a:gd name="T22" fmla="*/ 3 w 12"/>
                <a:gd name="T23" fmla="*/ 685 h 824"/>
                <a:gd name="T24" fmla="*/ 5 w 12"/>
                <a:gd name="T25" fmla="*/ 686 h 824"/>
                <a:gd name="T26" fmla="*/ 5 w 12"/>
                <a:gd name="T27" fmla="*/ 685 h 824"/>
                <a:gd name="T28" fmla="*/ 6 w 12"/>
                <a:gd name="T29" fmla="*/ 685 h 824"/>
                <a:gd name="T30" fmla="*/ 8 w 12"/>
                <a:gd name="T31" fmla="*/ 683 h 824"/>
                <a:gd name="T32" fmla="*/ 8 w 12"/>
                <a:gd name="T33" fmla="*/ 681 h 824"/>
                <a:gd name="T34" fmla="*/ 8 w 12"/>
                <a:gd name="T35" fmla="*/ 679 h 824"/>
                <a:gd name="T36" fmla="*/ 8 w 12"/>
                <a:gd name="T37" fmla="*/ 7 h 8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824">
                  <a:moveTo>
                    <a:pt x="11" y="8"/>
                  </a:moveTo>
                  <a:lnTo>
                    <a:pt x="10" y="5"/>
                  </a:lnTo>
                  <a:lnTo>
                    <a:pt x="10" y="4"/>
                  </a:lnTo>
                  <a:lnTo>
                    <a:pt x="9" y="1"/>
                  </a:lnTo>
                  <a:lnTo>
                    <a:pt x="8" y="0"/>
                  </a:lnTo>
                  <a:lnTo>
                    <a:pt x="3" y="0"/>
                  </a:lnTo>
                  <a:lnTo>
                    <a:pt x="1" y="1"/>
                  </a:lnTo>
                  <a:lnTo>
                    <a:pt x="0" y="4"/>
                  </a:lnTo>
                  <a:lnTo>
                    <a:pt x="0" y="819"/>
                  </a:lnTo>
                  <a:lnTo>
                    <a:pt x="1" y="821"/>
                  </a:lnTo>
                  <a:lnTo>
                    <a:pt x="3" y="822"/>
                  </a:lnTo>
                  <a:lnTo>
                    <a:pt x="4" y="822"/>
                  </a:lnTo>
                  <a:lnTo>
                    <a:pt x="6" y="823"/>
                  </a:lnTo>
                  <a:lnTo>
                    <a:pt x="6" y="822"/>
                  </a:lnTo>
                  <a:lnTo>
                    <a:pt x="8" y="822"/>
                  </a:lnTo>
                  <a:lnTo>
                    <a:pt x="10" y="819"/>
                  </a:lnTo>
                  <a:lnTo>
                    <a:pt x="10" y="817"/>
                  </a:lnTo>
                  <a:lnTo>
                    <a:pt x="11" y="815"/>
                  </a:lnTo>
                  <a:lnTo>
                    <a:pt x="11" y="8"/>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2" name="Freeform 58"/>
            <p:cNvSpPr>
              <a:spLocks noChangeAspect="1"/>
            </p:cNvSpPr>
            <p:nvPr/>
          </p:nvSpPr>
          <p:spPr bwMode="auto">
            <a:xfrm flipH="1">
              <a:off x="731" y="2016"/>
              <a:ext cx="65" cy="109"/>
            </a:xfrm>
            <a:custGeom>
              <a:avLst/>
              <a:gdLst>
                <a:gd name="T0" fmla="*/ 5 w 88"/>
                <a:gd name="T1" fmla="*/ 6 h 131"/>
                <a:gd name="T2" fmla="*/ 5 w 88"/>
                <a:gd name="T3" fmla="*/ 3 h 131"/>
                <a:gd name="T4" fmla="*/ 1 w 88"/>
                <a:gd name="T5" fmla="*/ 3 h 131"/>
                <a:gd name="T6" fmla="*/ 0 w 88"/>
                <a:gd name="T7" fmla="*/ 5 h 131"/>
                <a:gd name="T8" fmla="*/ 0 w 88"/>
                <a:gd name="T9" fmla="*/ 8 h 131"/>
                <a:gd name="T10" fmla="*/ 30 w 88"/>
                <a:gd name="T11" fmla="*/ 106 h 131"/>
                <a:gd name="T12" fmla="*/ 32 w 88"/>
                <a:gd name="T13" fmla="*/ 108 h 131"/>
                <a:gd name="T14" fmla="*/ 33 w 88"/>
                <a:gd name="T15" fmla="*/ 108 h 131"/>
                <a:gd name="T16" fmla="*/ 34 w 88"/>
                <a:gd name="T17" fmla="*/ 107 h 131"/>
                <a:gd name="T18" fmla="*/ 35 w 88"/>
                <a:gd name="T19" fmla="*/ 107 h 131"/>
                <a:gd name="T20" fmla="*/ 35 w 88"/>
                <a:gd name="T21" fmla="*/ 106 h 131"/>
                <a:gd name="T22" fmla="*/ 63 w 88"/>
                <a:gd name="T23" fmla="*/ 5 h 131"/>
                <a:gd name="T24" fmla="*/ 64 w 88"/>
                <a:gd name="T25" fmla="*/ 3 h 131"/>
                <a:gd name="T26" fmla="*/ 64 w 88"/>
                <a:gd name="T27" fmla="*/ 2 h 131"/>
                <a:gd name="T28" fmla="*/ 62 w 88"/>
                <a:gd name="T29" fmla="*/ 0 h 131"/>
                <a:gd name="T30" fmla="*/ 59 w 88"/>
                <a:gd name="T31" fmla="*/ 0 h 131"/>
                <a:gd name="T32" fmla="*/ 58 w 88"/>
                <a:gd name="T33" fmla="*/ 2 h 131"/>
                <a:gd name="T34" fmla="*/ 58 w 88"/>
                <a:gd name="T35" fmla="*/ 2 h 131"/>
                <a:gd name="T36" fmla="*/ 30 w 88"/>
                <a:gd name="T37" fmla="*/ 104 h 131"/>
                <a:gd name="T38" fmla="*/ 35 w 88"/>
                <a:gd name="T39" fmla="*/ 104 h 131"/>
                <a:gd name="T40" fmla="*/ 5 w 88"/>
                <a:gd name="T41" fmla="*/ 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131">
                  <a:moveTo>
                    <a:pt x="7" y="7"/>
                  </a:moveTo>
                  <a:lnTo>
                    <a:pt x="7" y="4"/>
                  </a:lnTo>
                  <a:lnTo>
                    <a:pt x="2" y="4"/>
                  </a:lnTo>
                  <a:lnTo>
                    <a:pt x="0" y="6"/>
                  </a:lnTo>
                  <a:lnTo>
                    <a:pt x="0" y="10"/>
                  </a:lnTo>
                  <a:lnTo>
                    <a:pt x="40" y="127"/>
                  </a:lnTo>
                  <a:lnTo>
                    <a:pt x="43" y="130"/>
                  </a:lnTo>
                  <a:lnTo>
                    <a:pt x="44" y="130"/>
                  </a:lnTo>
                  <a:lnTo>
                    <a:pt x="46" y="129"/>
                  </a:lnTo>
                  <a:lnTo>
                    <a:pt x="47" y="129"/>
                  </a:lnTo>
                  <a:lnTo>
                    <a:pt x="47" y="127"/>
                  </a:lnTo>
                  <a:lnTo>
                    <a:pt x="85" y="6"/>
                  </a:lnTo>
                  <a:lnTo>
                    <a:pt x="87" y="4"/>
                  </a:lnTo>
                  <a:lnTo>
                    <a:pt x="87" y="3"/>
                  </a:lnTo>
                  <a:lnTo>
                    <a:pt x="84" y="0"/>
                  </a:lnTo>
                  <a:lnTo>
                    <a:pt x="80" y="0"/>
                  </a:lnTo>
                  <a:lnTo>
                    <a:pt x="79" y="2"/>
                  </a:lnTo>
                  <a:lnTo>
                    <a:pt x="79" y="3"/>
                  </a:lnTo>
                  <a:lnTo>
                    <a:pt x="40" y="125"/>
                  </a:lnTo>
                  <a:lnTo>
                    <a:pt x="47" y="125"/>
                  </a:lnTo>
                  <a:lnTo>
                    <a:pt x="7" y="7"/>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3" name="Freeform 59"/>
            <p:cNvSpPr>
              <a:spLocks noChangeAspect="1"/>
            </p:cNvSpPr>
            <p:nvPr/>
          </p:nvSpPr>
          <p:spPr bwMode="auto">
            <a:xfrm flipH="1">
              <a:off x="711" y="2098"/>
              <a:ext cx="48" cy="127"/>
            </a:xfrm>
            <a:custGeom>
              <a:avLst/>
              <a:gdLst>
                <a:gd name="T0" fmla="*/ 0 w 65"/>
                <a:gd name="T1" fmla="*/ 79 h 152"/>
                <a:gd name="T2" fmla="*/ 1 w 65"/>
                <a:gd name="T3" fmla="*/ 88 h 152"/>
                <a:gd name="T4" fmla="*/ 2 w 65"/>
                <a:gd name="T5" fmla="*/ 94 h 152"/>
                <a:gd name="T6" fmla="*/ 4 w 65"/>
                <a:gd name="T7" fmla="*/ 99 h 152"/>
                <a:gd name="T8" fmla="*/ 6 w 65"/>
                <a:gd name="T9" fmla="*/ 104 h 152"/>
                <a:gd name="T10" fmla="*/ 7 w 65"/>
                <a:gd name="T11" fmla="*/ 108 h 152"/>
                <a:gd name="T12" fmla="*/ 9 w 65"/>
                <a:gd name="T13" fmla="*/ 111 h 152"/>
                <a:gd name="T14" fmla="*/ 11 w 65"/>
                <a:gd name="T15" fmla="*/ 116 h 152"/>
                <a:gd name="T16" fmla="*/ 14 w 65"/>
                <a:gd name="T17" fmla="*/ 120 h 152"/>
                <a:gd name="T18" fmla="*/ 18 w 65"/>
                <a:gd name="T19" fmla="*/ 124 h 152"/>
                <a:gd name="T20" fmla="*/ 26 w 65"/>
                <a:gd name="T21" fmla="*/ 126 h 152"/>
                <a:gd name="T22" fmla="*/ 29 w 65"/>
                <a:gd name="T23" fmla="*/ 125 h 152"/>
                <a:gd name="T24" fmla="*/ 36 w 65"/>
                <a:gd name="T25" fmla="*/ 116 h 152"/>
                <a:gd name="T26" fmla="*/ 38 w 65"/>
                <a:gd name="T27" fmla="*/ 113 h 152"/>
                <a:gd name="T28" fmla="*/ 40 w 65"/>
                <a:gd name="T29" fmla="*/ 109 h 152"/>
                <a:gd name="T30" fmla="*/ 42 w 65"/>
                <a:gd name="T31" fmla="*/ 104 h 152"/>
                <a:gd name="T32" fmla="*/ 44 w 65"/>
                <a:gd name="T33" fmla="*/ 100 h 152"/>
                <a:gd name="T34" fmla="*/ 44 w 65"/>
                <a:gd name="T35" fmla="*/ 94 h 152"/>
                <a:gd name="T36" fmla="*/ 46 w 65"/>
                <a:gd name="T37" fmla="*/ 90 h 152"/>
                <a:gd name="T38" fmla="*/ 47 w 65"/>
                <a:gd name="T39" fmla="*/ 84 h 152"/>
                <a:gd name="T40" fmla="*/ 47 w 65"/>
                <a:gd name="T41" fmla="*/ 46 h 152"/>
                <a:gd name="T42" fmla="*/ 47 w 65"/>
                <a:gd name="T43" fmla="*/ 37 h 152"/>
                <a:gd name="T44" fmla="*/ 46 w 65"/>
                <a:gd name="T45" fmla="*/ 32 h 152"/>
                <a:gd name="T46" fmla="*/ 44 w 65"/>
                <a:gd name="T47" fmla="*/ 27 h 152"/>
                <a:gd name="T48" fmla="*/ 42 w 65"/>
                <a:gd name="T49" fmla="*/ 22 h 152"/>
                <a:gd name="T50" fmla="*/ 41 w 65"/>
                <a:gd name="T51" fmla="*/ 18 h 152"/>
                <a:gd name="T52" fmla="*/ 39 w 65"/>
                <a:gd name="T53" fmla="*/ 13 h 152"/>
                <a:gd name="T54" fmla="*/ 37 w 65"/>
                <a:gd name="T55" fmla="*/ 9 h 152"/>
                <a:gd name="T56" fmla="*/ 34 w 65"/>
                <a:gd name="T57" fmla="*/ 5 h 152"/>
                <a:gd name="T58" fmla="*/ 31 w 65"/>
                <a:gd name="T59" fmla="*/ 3 h 152"/>
                <a:gd name="T60" fmla="*/ 27 w 65"/>
                <a:gd name="T61" fmla="*/ 2 h 152"/>
                <a:gd name="T62" fmla="*/ 22 w 65"/>
                <a:gd name="T63" fmla="*/ 0 h 152"/>
                <a:gd name="T64" fmla="*/ 19 w 65"/>
                <a:gd name="T65" fmla="*/ 2 h 152"/>
                <a:gd name="T66" fmla="*/ 17 w 65"/>
                <a:gd name="T67" fmla="*/ 3 h 152"/>
                <a:gd name="T68" fmla="*/ 14 w 65"/>
                <a:gd name="T69" fmla="*/ 7 h 152"/>
                <a:gd name="T70" fmla="*/ 11 w 65"/>
                <a:gd name="T71" fmla="*/ 12 h 152"/>
                <a:gd name="T72" fmla="*/ 10 w 65"/>
                <a:gd name="T73" fmla="*/ 15 h 152"/>
                <a:gd name="T74" fmla="*/ 7 w 65"/>
                <a:gd name="T75" fmla="*/ 19 h 152"/>
                <a:gd name="T76" fmla="*/ 7 w 65"/>
                <a:gd name="T77" fmla="*/ 24 h 152"/>
                <a:gd name="T78" fmla="*/ 4 w 65"/>
                <a:gd name="T79" fmla="*/ 28 h 152"/>
                <a:gd name="T80" fmla="*/ 4 w 65"/>
                <a:gd name="T81" fmla="*/ 34 h 152"/>
                <a:gd name="T82" fmla="*/ 2 w 65"/>
                <a:gd name="T83" fmla="*/ 43 h 152"/>
                <a:gd name="T84" fmla="*/ 1 w 65"/>
                <a:gd name="T85" fmla="*/ 51 h 152"/>
                <a:gd name="T86" fmla="*/ 0 w 65"/>
                <a:gd name="T87" fmla="*/ 6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152">
                  <a:moveTo>
                    <a:pt x="0" y="72"/>
                  </a:moveTo>
                  <a:lnTo>
                    <a:pt x="0" y="94"/>
                  </a:lnTo>
                  <a:lnTo>
                    <a:pt x="2" y="98"/>
                  </a:lnTo>
                  <a:lnTo>
                    <a:pt x="2" y="105"/>
                  </a:lnTo>
                  <a:lnTo>
                    <a:pt x="3" y="109"/>
                  </a:lnTo>
                  <a:lnTo>
                    <a:pt x="3" y="112"/>
                  </a:lnTo>
                  <a:lnTo>
                    <a:pt x="5" y="114"/>
                  </a:lnTo>
                  <a:lnTo>
                    <a:pt x="5" y="118"/>
                  </a:lnTo>
                  <a:lnTo>
                    <a:pt x="6" y="121"/>
                  </a:lnTo>
                  <a:lnTo>
                    <a:pt x="8" y="124"/>
                  </a:lnTo>
                  <a:lnTo>
                    <a:pt x="9" y="127"/>
                  </a:lnTo>
                  <a:lnTo>
                    <a:pt x="9" y="129"/>
                  </a:lnTo>
                  <a:lnTo>
                    <a:pt x="10" y="132"/>
                  </a:lnTo>
                  <a:lnTo>
                    <a:pt x="12" y="133"/>
                  </a:lnTo>
                  <a:lnTo>
                    <a:pt x="13" y="136"/>
                  </a:lnTo>
                  <a:lnTo>
                    <a:pt x="15" y="139"/>
                  </a:lnTo>
                  <a:lnTo>
                    <a:pt x="18" y="142"/>
                  </a:lnTo>
                  <a:lnTo>
                    <a:pt x="19" y="144"/>
                  </a:lnTo>
                  <a:lnTo>
                    <a:pt x="23" y="148"/>
                  </a:lnTo>
                  <a:lnTo>
                    <a:pt x="25" y="148"/>
                  </a:lnTo>
                  <a:lnTo>
                    <a:pt x="27" y="151"/>
                  </a:lnTo>
                  <a:lnTo>
                    <a:pt x="35" y="151"/>
                  </a:lnTo>
                  <a:lnTo>
                    <a:pt x="37" y="150"/>
                  </a:lnTo>
                  <a:lnTo>
                    <a:pt x="39" y="150"/>
                  </a:lnTo>
                  <a:lnTo>
                    <a:pt x="47" y="142"/>
                  </a:lnTo>
                  <a:lnTo>
                    <a:pt x="49" y="139"/>
                  </a:lnTo>
                  <a:lnTo>
                    <a:pt x="50" y="137"/>
                  </a:lnTo>
                  <a:lnTo>
                    <a:pt x="52" y="135"/>
                  </a:lnTo>
                  <a:lnTo>
                    <a:pt x="53" y="133"/>
                  </a:lnTo>
                  <a:lnTo>
                    <a:pt x="54" y="131"/>
                  </a:lnTo>
                  <a:lnTo>
                    <a:pt x="56" y="128"/>
                  </a:lnTo>
                  <a:lnTo>
                    <a:pt x="57" y="125"/>
                  </a:lnTo>
                  <a:lnTo>
                    <a:pt x="57" y="123"/>
                  </a:lnTo>
                  <a:lnTo>
                    <a:pt x="59" y="120"/>
                  </a:lnTo>
                  <a:lnTo>
                    <a:pt x="60" y="117"/>
                  </a:lnTo>
                  <a:lnTo>
                    <a:pt x="60" y="113"/>
                  </a:lnTo>
                  <a:lnTo>
                    <a:pt x="62" y="110"/>
                  </a:lnTo>
                  <a:lnTo>
                    <a:pt x="62" y="108"/>
                  </a:lnTo>
                  <a:lnTo>
                    <a:pt x="63" y="104"/>
                  </a:lnTo>
                  <a:lnTo>
                    <a:pt x="63" y="101"/>
                  </a:lnTo>
                  <a:lnTo>
                    <a:pt x="64" y="97"/>
                  </a:lnTo>
                  <a:lnTo>
                    <a:pt x="64" y="55"/>
                  </a:lnTo>
                  <a:lnTo>
                    <a:pt x="63" y="51"/>
                  </a:lnTo>
                  <a:lnTo>
                    <a:pt x="63" y="44"/>
                  </a:lnTo>
                  <a:lnTo>
                    <a:pt x="62" y="41"/>
                  </a:lnTo>
                  <a:lnTo>
                    <a:pt x="62" y="38"/>
                  </a:lnTo>
                  <a:lnTo>
                    <a:pt x="60" y="34"/>
                  </a:lnTo>
                  <a:lnTo>
                    <a:pt x="59" y="32"/>
                  </a:lnTo>
                  <a:lnTo>
                    <a:pt x="59" y="29"/>
                  </a:lnTo>
                  <a:lnTo>
                    <a:pt x="57" y="26"/>
                  </a:lnTo>
                  <a:lnTo>
                    <a:pt x="56" y="23"/>
                  </a:lnTo>
                  <a:lnTo>
                    <a:pt x="56" y="21"/>
                  </a:lnTo>
                  <a:lnTo>
                    <a:pt x="54" y="18"/>
                  </a:lnTo>
                  <a:lnTo>
                    <a:pt x="53" y="15"/>
                  </a:lnTo>
                  <a:lnTo>
                    <a:pt x="52" y="14"/>
                  </a:lnTo>
                  <a:lnTo>
                    <a:pt x="50" y="11"/>
                  </a:lnTo>
                  <a:lnTo>
                    <a:pt x="47" y="8"/>
                  </a:lnTo>
                  <a:lnTo>
                    <a:pt x="46" y="6"/>
                  </a:lnTo>
                  <a:lnTo>
                    <a:pt x="43" y="3"/>
                  </a:lnTo>
                  <a:lnTo>
                    <a:pt x="42" y="3"/>
                  </a:lnTo>
                  <a:lnTo>
                    <a:pt x="40" y="2"/>
                  </a:lnTo>
                  <a:lnTo>
                    <a:pt x="37" y="2"/>
                  </a:lnTo>
                  <a:lnTo>
                    <a:pt x="36" y="0"/>
                  </a:lnTo>
                  <a:lnTo>
                    <a:pt x="30" y="0"/>
                  </a:lnTo>
                  <a:lnTo>
                    <a:pt x="29" y="2"/>
                  </a:lnTo>
                  <a:lnTo>
                    <a:pt x="26" y="2"/>
                  </a:lnTo>
                  <a:lnTo>
                    <a:pt x="25" y="3"/>
                  </a:lnTo>
                  <a:lnTo>
                    <a:pt x="23" y="3"/>
                  </a:lnTo>
                  <a:lnTo>
                    <a:pt x="20" y="6"/>
                  </a:lnTo>
                  <a:lnTo>
                    <a:pt x="19" y="8"/>
                  </a:lnTo>
                  <a:lnTo>
                    <a:pt x="16" y="11"/>
                  </a:lnTo>
                  <a:lnTo>
                    <a:pt x="15" y="14"/>
                  </a:lnTo>
                  <a:lnTo>
                    <a:pt x="15" y="15"/>
                  </a:lnTo>
                  <a:lnTo>
                    <a:pt x="13" y="18"/>
                  </a:lnTo>
                  <a:lnTo>
                    <a:pt x="12" y="21"/>
                  </a:lnTo>
                  <a:lnTo>
                    <a:pt x="10" y="23"/>
                  </a:lnTo>
                  <a:lnTo>
                    <a:pt x="9" y="26"/>
                  </a:lnTo>
                  <a:lnTo>
                    <a:pt x="9" y="29"/>
                  </a:lnTo>
                  <a:lnTo>
                    <a:pt x="8" y="32"/>
                  </a:lnTo>
                  <a:lnTo>
                    <a:pt x="6" y="34"/>
                  </a:lnTo>
                  <a:lnTo>
                    <a:pt x="6" y="37"/>
                  </a:lnTo>
                  <a:lnTo>
                    <a:pt x="5" y="41"/>
                  </a:lnTo>
                  <a:lnTo>
                    <a:pt x="3" y="44"/>
                  </a:lnTo>
                  <a:lnTo>
                    <a:pt x="3" y="51"/>
                  </a:lnTo>
                  <a:lnTo>
                    <a:pt x="2" y="55"/>
                  </a:lnTo>
                  <a:lnTo>
                    <a:pt x="2" y="61"/>
                  </a:lnTo>
                  <a:lnTo>
                    <a:pt x="0" y="65"/>
                  </a:lnTo>
                  <a:lnTo>
                    <a:pt x="0" y="72"/>
                  </a:lnTo>
                </a:path>
              </a:pathLst>
            </a:custGeom>
            <a:solidFill>
              <a:srgbClr val="8A8A8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24" name="Freeform 60"/>
            <p:cNvSpPr>
              <a:spLocks noChangeAspect="1"/>
            </p:cNvSpPr>
            <p:nvPr/>
          </p:nvSpPr>
          <p:spPr bwMode="auto">
            <a:xfrm flipH="1">
              <a:off x="709" y="2098"/>
              <a:ext cx="33" cy="127"/>
            </a:xfrm>
            <a:custGeom>
              <a:avLst/>
              <a:gdLst>
                <a:gd name="T0" fmla="*/ 0 w 45"/>
                <a:gd name="T1" fmla="*/ 83 h 152"/>
                <a:gd name="T2" fmla="*/ 1 w 45"/>
                <a:gd name="T3" fmla="*/ 91 h 152"/>
                <a:gd name="T4" fmla="*/ 2 w 45"/>
                <a:gd name="T5" fmla="*/ 99 h 152"/>
                <a:gd name="T6" fmla="*/ 3 w 45"/>
                <a:gd name="T7" fmla="*/ 104 h 152"/>
                <a:gd name="T8" fmla="*/ 4 w 45"/>
                <a:gd name="T9" fmla="*/ 108 h 152"/>
                <a:gd name="T10" fmla="*/ 5 w 45"/>
                <a:gd name="T11" fmla="*/ 113 h 152"/>
                <a:gd name="T12" fmla="*/ 6 w 45"/>
                <a:gd name="T13" fmla="*/ 116 h 152"/>
                <a:gd name="T14" fmla="*/ 8 w 45"/>
                <a:gd name="T15" fmla="*/ 119 h 152"/>
                <a:gd name="T16" fmla="*/ 10 w 45"/>
                <a:gd name="T17" fmla="*/ 123 h 152"/>
                <a:gd name="T18" fmla="*/ 11 w 45"/>
                <a:gd name="T19" fmla="*/ 124 h 152"/>
                <a:gd name="T20" fmla="*/ 17 w 45"/>
                <a:gd name="T21" fmla="*/ 126 h 152"/>
                <a:gd name="T22" fmla="*/ 18 w 45"/>
                <a:gd name="T23" fmla="*/ 125 h 152"/>
                <a:gd name="T24" fmla="*/ 21 w 45"/>
                <a:gd name="T25" fmla="*/ 122 h 152"/>
                <a:gd name="T26" fmla="*/ 23 w 45"/>
                <a:gd name="T27" fmla="*/ 117 h 152"/>
                <a:gd name="T28" fmla="*/ 25 w 45"/>
                <a:gd name="T29" fmla="*/ 114 h 152"/>
                <a:gd name="T30" fmla="*/ 26 w 45"/>
                <a:gd name="T31" fmla="*/ 110 h 152"/>
                <a:gd name="T32" fmla="*/ 27 w 45"/>
                <a:gd name="T33" fmla="*/ 106 h 152"/>
                <a:gd name="T34" fmla="*/ 29 w 45"/>
                <a:gd name="T35" fmla="*/ 101 h 152"/>
                <a:gd name="T36" fmla="*/ 30 w 45"/>
                <a:gd name="T37" fmla="*/ 94 h 152"/>
                <a:gd name="T38" fmla="*/ 31 w 45"/>
                <a:gd name="T39" fmla="*/ 89 h 152"/>
                <a:gd name="T40" fmla="*/ 32 w 45"/>
                <a:gd name="T41" fmla="*/ 78 h 152"/>
                <a:gd name="T42" fmla="*/ 31 w 45"/>
                <a:gd name="T43" fmla="*/ 35 h 152"/>
                <a:gd name="T44" fmla="*/ 30 w 45"/>
                <a:gd name="T45" fmla="*/ 28 h 152"/>
                <a:gd name="T46" fmla="*/ 29 w 45"/>
                <a:gd name="T47" fmla="*/ 23 h 152"/>
                <a:gd name="T48" fmla="*/ 28 w 45"/>
                <a:gd name="T49" fmla="*/ 18 h 152"/>
                <a:gd name="T50" fmla="*/ 27 w 45"/>
                <a:gd name="T51" fmla="*/ 14 h 152"/>
                <a:gd name="T52" fmla="*/ 26 w 45"/>
                <a:gd name="T53" fmla="*/ 11 h 152"/>
                <a:gd name="T54" fmla="*/ 25 w 45"/>
                <a:gd name="T55" fmla="*/ 7 h 152"/>
                <a:gd name="T56" fmla="*/ 22 w 45"/>
                <a:gd name="T57" fmla="*/ 3 h 152"/>
                <a:gd name="T58" fmla="*/ 20 w 45"/>
                <a:gd name="T59" fmla="*/ 2 h 152"/>
                <a:gd name="T60" fmla="*/ 15 w 45"/>
                <a:gd name="T61" fmla="*/ 0 h 152"/>
                <a:gd name="T62" fmla="*/ 13 w 45"/>
                <a:gd name="T63" fmla="*/ 2 h 152"/>
                <a:gd name="T64" fmla="*/ 10 w 45"/>
                <a:gd name="T65" fmla="*/ 6 h 152"/>
                <a:gd name="T66" fmla="*/ 10 w 45"/>
                <a:gd name="T67" fmla="*/ 9 h 152"/>
                <a:gd name="T68" fmla="*/ 8 w 45"/>
                <a:gd name="T69" fmla="*/ 13 h 152"/>
                <a:gd name="T70" fmla="*/ 6 w 45"/>
                <a:gd name="T71" fmla="*/ 16 h 152"/>
                <a:gd name="T72" fmla="*/ 5 w 45"/>
                <a:gd name="T73" fmla="*/ 21 h 152"/>
                <a:gd name="T74" fmla="*/ 4 w 45"/>
                <a:gd name="T75" fmla="*/ 25 h 152"/>
                <a:gd name="T76" fmla="*/ 3 w 45"/>
                <a:gd name="T77" fmla="*/ 30 h 152"/>
                <a:gd name="T78" fmla="*/ 2 w 45"/>
                <a:gd name="T79" fmla="*/ 35 h 152"/>
                <a:gd name="T80" fmla="*/ 1 w 45"/>
                <a:gd name="T81" fmla="*/ 43 h 152"/>
                <a:gd name="T82" fmla="*/ 0 w 45"/>
                <a:gd name="T83" fmla="*/ 53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 h="152">
                  <a:moveTo>
                    <a:pt x="0" y="74"/>
                  </a:moveTo>
                  <a:lnTo>
                    <a:pt x="0" y="99"/>
                  </a:lnTo>
                  <a:lnTo>
                    <a:pt x="1" y="102"/>
                  </a:lnTo>
                  <a:lnTo>
                    <a:pt x="1" y="109"/>
                  </a:lnTo>
                  <a:lnTo>
                    <a:pt x="3" y="113"/>
                  </a:lnTo>
                  <a:lnTo>
                    <a:pt x="3" y="118"/>
                  </a:lnTo>
                  <a:lnTo>
                    <a:pt x="4" y="121"/>
                  </a:lnTo>
                  <a:lnTo>
                    <a:pt x="4" y="124"/>
                  </a:lnTo>
                  <a:lnTo>
                    <a:pt x="5" y="127"/>
                  </a:lnTo>
                  <a:lnTo>
                    <a:pt x="5" y="129"/>
                  </a:lnTo>
                  <a:lnTo>
                    <a:pt x="7" y="132"/>
                  </a:lnTo>
                  <a:lnTo>
                    <a:pt x="7" y="135"/>
                  </a:lnTo>
                  <a:lnTo>
                    <a:pt x="8" y="136"/>
                  </a:lnTo>
                  <a:lnTo>
                    <a:pt x="8" y="139"/>
                  </a:lnTo>
                  <a:lnTo>
                    <a:pt x="10" y="140"/>
                  </a:lnTo>
                  <a:lnTo>
                    <a:pt x="11" y="143"/>
                  </a:lnTo>
                  <a:lnTo>
                    <a:pt x="11" y="144"/>
                  </a:lnTo>
                  <a:lnTo>
                    <a:pt x="14" y="147"/>
                  </a:lnTo>
                  <a:lnTo>
                    <a:pt x="14" y="148"/>
                  </a:lnTo>
                  <a:lnTo>
                    <a:pt x="15" y="148"/>
                  </a:lnTo>
                  <a:lnTo>
                    <a:pt x="18" y="151"/>
                  </a:lnTo>
                  <a:lnTo>
                    <a:pt x="23" y="151"/>
                  </a:lnTo>
                  <a:lnTo>
                    <a:pt x="24" y="150"/>
                  </a:lnTo>
                  <a:lnTo>
                    <a:pt x="25" y="150"/>
                  </a:lnTo>
                  <a:lnTo>
                    <a:pt x="28" y="147"/>
                  </a:lnTo>
                  <a:lnTo>
                    <a:pt x="28" y="146"/>
                  </a:lnTo>
                  <a:lnTo>
                    <a:pt x="31" y="143"/>
                  </a:lnTo>
                  <a:lnTo>
                    <a:pt x="32" y="140"/>
                  </a:lnTo>
                  <a:lnTo>
                    <a:pt x="32" y="139"/>
                  </a:lnTo>
                  <a:lnTo>
                    <a:pt x="34" y="137"/>
                  </a:lnTo>
                  <a:lnTo>
                    <a:pt x="35" y="135"/>
                  </a:lnTo>
                  <a:lnTo>
                    <a:pt x="35" y="132"/>
                  </a:lnTo>
                  <a:lnTo>
                    <a:pt x="37" y="129"/>
                  </a:lnTo>
                  <a:lnTo>
                    <a:pt x="37" y="127"/>
                  </a:lnTo>
                  <a:lnTo>
                    <a:pt x="38" y="125"/>
                  </a:lnTo>
                  <a:lnTo>
                    <a:pt x="40" y="121"/>
                  </a:lnTo>
                  <a:lnTo>
                    <a:pt x="40" y="116"/>
                  </a:lnTo>
                  <a:lnTo>
                    <a:pt x="41" y="113"/>
                  </a:lnTo>
                  <a:lnTo>
                    <a:pt x="41" y="110"/>
                  </a:lnTo>
                  <a:lnTo>
                    <a:pt x="42" y="106"/>
                  </a:lnTo>
                  <a:lnTo>
                    <a:pt x="42" y="97"/>
                  </a:lnTo>
                  <a:lnTo>
                    <a:pt x="44" y="93"/>
                  </a:lnTo>
                  <a:lnTo>
                    <a:pt x="44" y="46"/>
                  </a:lnTo>
                  <a:lnTo>
                    <a:pt x="42" y="42"/>
                  </a:lnTo>
                  <a:lnTo>
                    <a:pt x="42" y="36"/>
                  </a:lnTo>
                  <a:lnTo>
                    <a:pt x="41" y="33"/>
                  </a:lnTo>
                  <a:lnTo>
                    <a:pt x="41" y="30"/>
                  </a:lnTo>
                  <a:lnTo>
                    <a:pt x="40" y="27"/>
                  </a:lnTo>
                  <a:lnTo>
                    <a:pt x="40" y="25"/>
                  </a:lnTo>
                  <a:lnTo>
                    <a:pt x="38" y="22"/>
                  </a:lnTo>
                  <a:lnTo>
                    <a:pt x="38" y="19"/>
                  </a:lnTo>
                  <a:lnTo>
                    <a:pt x="37" y="17"/>
                  </a:lnTo>
                  <a:lnTo>
                    <a:pt x="35" y="14"/>
                  </a:lnTo>
                  <a:lnTo>
                    <a:pt x="35" y="13"/>
                  </a:lnTo>
                  <a:lnTo>
                    <a:pt x="34" y="10"/>
                  </a:lnTo>
                  <a:lnTo>
                    <a:pt x="34" y="8"/>
                  </a:lnTo>
                  <a:lnTo>
                    <a:pt x="30" y="4"/>
                  </a:lnTo>
                  <a:lnTo>
                    <a:pt x="30" y="3"/>
                  </a:lnTo>
                  <a:lnTo>
                    <a:pt x="28" y="2"/>
                  </a:lnTo>
                  <a:lnTo>
                    <a:pt x="27" y="2"/>
                  </a:lnTo>
                  <a:lnTo>
                    <a:pt x="25" y="0"/>
                  </a:lnTo>
                  <a:lnTo>
                    <a:pt x="21" y="0"/>
                  </a:lnTo>
                  <a:lnTo>
                    <a:pt x="20" y="2"/>
                  </a:lnTo>
                  <a:lnTo>
                    <a:pt x="18" y="2"/>
                  </a:lnTo>
                  <a:lnTo>
                    <a:pt x="18" y="3"/>
                  </a:lnTo>
                  <a:lnTo>
                    <a:pt x="14" y="7"/>
                  </a:lnTo>
                  <a:lnTo>
                    <a:pt x="14" y="8"/>
                  </a:lnTo>
                  <a:lnTo>
                    <a:pt x="13" y="11"/>
                  </a:lnTo>
                  <a:lnTo>
                    <a:pt x="11" y="13"/>
                  </a:lnTo>
                  <a:lnTo>
                    <a:pt x="11" y="15"/>
                  </a:lnTo>
                  <a:lnTo>
                    <a:pt x="10" y="17"/>
                  </a:lnTo>
                  <a:lnTo>
                    <a:pt x="8" y="19"/>
                  </a:lnTo>
                  <a:lnTo>
                    <a:pt x="8" y="22"/>
                  </a:lnTo>
                  <a:lnTo>
                    <a:pt x="7" y="25"/>
                  </a:lnTo>
                  <a:lnTo>
                    <a:pt x="7" y="27"/>
                  </a:lnTo>
                  <a:lnTo>
                    <a:pt x="5" y="30"/>
                  </a:lnTo>
                  <a:lnTo>
                    <a:pt x="5" y="33"/>
                  </a:lnTo>
                  <a:lnTo>
                    <a:pt x="4" y="36"/>
                  </a:lnTo>
                  <a:lnTo>
                    <a:pt x="4" y="38"/>
                  </a:lnTo>
                  <a:lnTo>
                    <a:pt x="3" y="42"/>
                  </a:lnTo>
                  <a:lnTo>
                    <a:pt x="3" y="49"/>
                  </a:lnTo>
                  <a:lnTo>
                    <a:pt x="1" y="52"/>
                  </a:lnTo>
                  <a:lnTo>
                    <a:pt x="1" y="59"/>
                  </a:lnTo>
                  <a:lnTo>
                    <a:pt x="0" y="63"/>
                  </a:lnTo>
                  <a:lnTo>
                    <a:pt x="0" y="74"/>
                  </a:lnTo>
                </a:path>
              </a:pathLst>
            </a:custGeom>
            <a:solidFill>
              <a:srgbClr val="D9D9D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493" name="Group 61"/>
          <p:cNvGrpSpPr>
            <a:grpSpLocks noChangeAspect="1"/>
          </p:cNvGrpSpPr>
          <p:nvPr/>
        </p:nvGrpSpPr>
        <p:grpSpPr bwMode="auto">
          <a:xfrm>
            <a:off x="2127251" y="4722814"/>
            <a:ext cx="238125" cy="890587"/>
            <a:chOff x="663" y="2016"/>
            <a:chExt cx="193" cy="719"/>
          </a:xfrm>
        </p:grpSpPr>
        <p:sp>
          <p:nvSpPr>
            <p:cNvPr id="21209" name="Freeform 62"/>
            <p:cNvSpPr>
              <a:spLocks noChangeAspect="1"/>
            </p:cNvSpPr>
            <p:nvPr/>
          </p:nvSpPr>
          <p:spPr bwMode="auto">
            <a:xfrm flipH="1">
              <a:off x="764" y="2073"/>
              <a:ext cx="92" cy="662"/>
            </a:xfrm>
            <a:custGeom>
              <a:avLst/>
              <a:gdLst>
                <a:gd name="T0" fmla="*/ 0 w 125"/>
                <a:gd name="T1" fmla="*/ 656 h 795"/>
                <a:gd name="T2" fmla="*/ 0 w 125"/>
                <a:gd name="T3" fmla="*/ 659 h 795"/>
                <a:gd name="T4" fmla="*/ 2 w 125"/>
                <a:gd name="T5" fmla="*/ 661 h 795"/>
                <a:gd name="T6" fmla="*/ 4 w 125"/>
                <a:gd name="T7" fmla="*/ 661 h 795"/>
                <a:gd name="T8" fmla="*/ 7 w 125"/>
                <a:gd name="T9" fmla="*/ 658 h 795"/>
                <a:gd name="T10" fmla="*/ 91 w 125"/>
                <a:gd name="T11" fmla="*/ 3 h 795"/>
                <a:gd name="T12" fmla="*/ 91 w 125"/>
                <a:gd name="T13" fmla="*/ 2 h 795"/>
                <a:gd name="T14" fmla="*/ 90 w 125"/>
                <a:gd name="T15" fmla="*/ 2 h 795"/>
                <a:gd name="T16" fmla="*/ 90 w 125"/>
                <a:gd name="T17" fmla="*/ 1 h 795"/>
                <a:gd name="T18" fmla="*/ 89 w 125"/>
                <a:gd name="T19" fmla="*/ 0 h 795"/>
                <a:gd name="T20" fmla="*/ 86 w 125"/>
                <a:gd name="T21" fmla="*/ 0 h 795"/>
                <a:gd name="T22" fmla="*/ 85 w 125"/>
                <a:gd name="T23" fmla="*/ 1 h 795"/>
                <a:gd name="T24" fmla="*/ 85 w 125"/>
                <a:gd name="T25" fmla="*/ 2 h 795"/>
                <a:gd name="T26" fmla="*/ 0 w 125"/>
                <a:gd name="T27" fmla="*/ 656 h 7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795">
                  <a:moveTo>
                    <a:pt x="0" y="788"/>
                  </a:moveTo>
                  <a:lnTo>
                    <a:pt x="0" y="791"/>
                  </a:lnTo>
                  <a:lnTo>
                    <a:pt x="3" y="794"/>
                  </a:lnTo>
                  <a:lnTo>
                    <a:pt x="5" y="794"/>
                  </a:lnTo>
                  <a:lnTo>
                    <a:pt x="9" y="790"/>
                  </a:lnTo>
                  <a:lnTo>
                    <a:pt x="124" y="4"/>
                  </a:lnTo>
                  <a:lnTo>
                    <a:pt x="124" y="3"/>
                  </a:lnTo>
                  <a:lnTo>
                    <a:pt x="122" y="3"/>
                  </a:lnTo>
                  <a:lnTo>
                    <a:pt x="122" y="1"/>
                  </a:lnTo>
                  <a:lnTo>
                    <a:pt x="121" y="0"/>
                  </a:lnTo>
                  <a:lnTo>
                    <a:pt x="117" y="0"/>
                  </a:lnTo>
                  <a:lnTo>
                    <a:pt x="115" y="1"/>
                  </a:lnTo>
                  <a:lnTo>
                    <a:pt x="115" y="3"/>
                  </a:lnTo>
                  <a:lnTo>
                    <a:pt x="0" y="788"/>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0" name="Freeform 63"/>
            <p:cNvSpPr>
              <a:spLocks noChangeAspect="1"/>
            </p:cNvSpPr>
            <p:nvPr/>
          </p:nvSpPr>
          <p:spPr bwMode="auto">
            <a:xfrm flipH="1">
              <a:off x="663" y="2073"/>
              <a:ext cx="96" cy="662"/>
            </a:xfrm>
            <a:custGeom>
              <a:avLst/>
              <a:gdLst>
                <a:gd name="T0" fmla="*/ 89 w 130"/>
                <a:gd name="T1" fmla="*/ 658 h 795"/>
                <a:gd name="T2" fmla="*/ 89 w 130"/>
                <a:gd name="T3" fmla="*/ 660 h 795"/>
                <a:gd name="T4" fmla="*/ 91 w 130"/>
                <a:gd name="T5" fmla="*/ 660 h 795"/>
                <a:gd name="T6" fmla="*/ 91 w 130"/>
                <a:gd name="T7" fmla="*/ 661 h 795"/>
                <a:gd name="T8" fmla="*/ 92 w 130"/>
                <a:gd name="T9" fmla="*/ 661 h 795"/>
                <a:gd name="T10" fmla="*/ 93 w 130"/>
                <a:gd name="T11" fmla="*/ 660 h 795"/>
                <a:gd name="T12" fmla="*/ 95 w 130"/>
                <a:gd name="T13" fmla="*/ 660 h 795"/>
                <a:gd name="T14" fmla="*/ 95 w 130"/>
                <a:gd name="T15" fmla="*/ 659 h 795"/>
                <a:gd name="T16" fmla="*/ 95 w 130"/>
                <a:gd name="T17" fmla="*/ 658 h 795"/>
                <a:gd name="T18" fmla="*/ 95 w 130"/>
                <a:gd name="T19" fmla="*/ 656 h 795"/>
                <a:gd name="T20" fmla="*/ 7 w 130"/>
                <a:gd name="T21" fmla="*/ 2 h 795"/>
                <a:gd name="T22" fmla="*/ 4 w 130"/>
                <a:gd name="T23" fmla="*/ 0 h 795"/>
                <a:gd name="T24" fmla="*/ 1 w 130"/>
                <a:gd name="T25" fmla="*/ 0 h 795"/>
                <a:gd name="T26" fmla="*/ 0 w 130"/>
                <a:gd name="T27" fmla="*/ 1 h 795"/>
                <a:gd name="T28" fmla="*/ 0 w 130"/>
                <a:gd name="T29" fmla="*/ 3 h 795"/>
                <a:gd name="T30" fmla="*/ 89 w 130"/>
                <a:gd name="T31" fmla="*/ 658 h 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795">
                  <a:moveTo>
                    <a:pt x="120" y="790"/>
                  </a:moveTo>
                  <a:lnTo>
                    <a:pt x="120" y="792"/>
                  </a:lnTo>
                  <a:lnTo>
                    <a:pt x="123" y="792"/>
                  </a:lnTo>
                  <a:lnTo>
                    <a:pt x="123" y="794"/>
                  </a:lnTo>
                  <a:lnTo>
                    <a:pt x="125" y="794"/>
                  </a:lnTo>
                  <a:lnTo>
                    <a:pt x="126" y="792"/>
                  </a:lnTo>
                  <a:lnTo>
                    <a:pt x="128" y="792"/>
                  </a:lnTo>
                  <a:lnTo>
                    <a:pt x="128" y="791"/>
                  </a:lnTo>
                  <a:lnTo>
                    <a:pt x="129" y="790"/>
                  </a:lnTo>
                  <a:lnTo>
                    <a:pt x="129" y="788"/>
                  </a:lnTo>
                  <a:lnTo>
                    <a:pt x="9" y="3"/>
                  </a:lnTo>
                  <a:lnTo>
                    <a:pt x="6" y="0"/>
                  </a:lnTo>
                  <a:lnTo>
                    <a:pt x="1" y="0"/>
                  </a:lnTo>
                  <a:lnTo>
                    <a:pt x="0" y="1"/>
                  </a:lnTo>
                  <a:lnTo>
                    <a:pt x="0" y="4"/>
                  </a:lnTo>
                  <a:lnTo>
                    <a:pt x="120" y="79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1" name="Freeform 64"/>
            <p:cNvSpPr>
              <a:spLocks noChangeAspect="1"/>
            </p:cNvSpPr>
            <p:nvPr/>
          </p:nvSpPr>
          <p:spPr bwMode="auto">
            <a:xfrm flipH="1">
              <a:off x="690" y="2095"/>
              <a:ext cx="165" cy="634"/>
            </a:xfrm>
            <a:custGeom>
              <a:avLst/>
              <a:gdLst>
                <a:gd name="T0" fmla="*/ 1 w 223"/>
                <a:gd name="T1" fmla="*/ 627 h 761"/>
                <a:gd name="T2" fmla="*/ 0 w 223"/>
                <a:gd name="T3" fmla="*/ 627 h 761"/>
                <a:gd name="T4" fmla="*/ 0 w 223"/>
                <a:gd name="T5" fmla="*/ 632 h 761"/>
                <a:gd name="T6" fmla="*/ 2 w 223"/>
                <a:gd name="T7" fmla="*/ 632 h 761"/>
                <a:gd name="T8" fmla="*/ 3 w 223"/>
                <a:gd name="T9" fmla="*/ 633 h 761"/>
                <a:gd name="T10" fmla="*/ 4 w 223"/>
                <a:gd name="T11" fmla="*/ 632 h 761"/>
                <a:gd name="T12" fmla="*/ 5 w 223"/>
                <a:gd name="T13" fmla="*/ 632 h 761"/>
                <a:gd name="T14" fmla="*/ 164 w 223"/>
                <a:gd name="T15" fmla="*/ 471 h 761"/>
                <a:gd name="T16" fmla="*/ 164 w 223"/>
                <a:gd name="T17" fmla="*/ 470 h 761"/>
                <a:gd name="T18" fmla="*/ 164 w 223"/>
                <a:gd name="T19" fmla="*/ 468 h 761"/>
                <a:gd name="T20" fmla="*/ 164 w 223"/>
                <a:gd name="T21" fmla="*/ 467 h 761"/>
                <a:gd name="T22" fmla="*/ 164 w 223"/>
                <a:gd name="T23" fmla="*/ 467 h 761"/>
                <a:gd name="T24" fmla="*/ 44 w 223"/>
                <a:gd name="T25" fmla="*/ 323 h 761"/>
                <a:gd name="T26" fmla="*/ 44 w 223"/>
                <a:gd name="T27" fmla="*/ 328 h 761"/>
                <a:gd name="T28" fmla="*/ 132 w 223"/>
                <a:gd name="T29" fmla="*/ 232 h 761"/>
                <a:gd name="T30" fmla="*/ 132 w 223"/>
                <a:gd name="T31" fmla="*/ 231 h 761"/>
                <a:gd name="T32" fmla="*/ 132 w 223"/>
                <a:gd name="T33" fmla="*/ 229 h 761"/>
                <a:gd name="T34" fmla="*/ 132 w 223"/>
                <a:gd name="T35" fmla="*/ 228 h 761"/>
                <a:gd name="T36" fmla="*/ 132 w 223"/>
                <a:gd name="T37" fmla="*/ 227 h 761"/>
                <a:gd name="T38" fmla="*/ 68 w 223"/>
                <a:gd name="T39" fmla="*/ 148 h 761"/>
                <a:gd name="T40" fmla="*/ 68 w 223"/>
                <a:gd name="T41" fmla="*/ 153 h 761"/>
                <a:gd name="T42" fmla="*/ 115 w 223"/>
                <a:gd name="T43" fmla="*/ 99 h 761"/>
                <a:gd name="T44" fmla="*/ 115 w 223"/>
                <a:gd name="T45" fmla="*/ 97 h 761"/>
                <a:gd name="T46" fmla="*/ 117 w 223"/>
                <a:gd name="T47" fmla="*/ 97 h 761"/>
                <a:gd name="T48" fmla="*/ 117 w 223"/>
                <a:gd name="T49" fmla="*/ 96 h 761"/>
                <a:gd name="T50" fmla="*/ 115 w 223"/>
                <a:gd name="T51" fmla="*/ 94 h 761"/>
                <a:gd name="T52" fmla="*/ 84 w 223"/>
                <a:gd name="T53" fmla="*/ 52 h 761"/>
                <a:gd name="T54" fmla="*/ 84 w 223"/>
                <a:gd name="T55" fmla="*/ 56 h 761"/>
                <a:gd name="T56" fmla="*/ 107 w 223"/>
                <a:gd name="T57" fmla="*/ 33 h 761"/>
                <a:gd name="T58" fmla="*/ 107 w 223"/>
                <a:gd name="T59" fmla="*/ 32 h 761"/>
                <a:gd name="T60" fmla="*/ 107 w 223"/>
                <a:gd name="T61" fmla="*/ 31 h 761"/>
                <a:gd name="T62" fmla="*/ 107 w 223"/>
                <a:gd name="T63" fmla="*/ 30 h 761"/>
                <a:gd name="T64" fmla="*/ 107 w 223"/>
                <a:gd name="T65" fmla="*/ 28 h 761"/>
                <a:gd name="T66" fmla="*/ 88 w 223"/>
                <a:gd name="T67" fmla="*/ 2 h 761"/>
                <a:gd name="T68" fmla="*/ 87 w 223"/>
                <a:gd name="T69" fmla="*/ 0 h 761"/>
                <a:gd name="T70" fmla="*/ 84 w 223"/>
                <a:gd name="T71" fmla="*/ 0 h 761"/>
                <a:gd name="T72" fmla="*/ 83 w 223"/>
                <a:gd name="T73" fmla="*/ 2 h 761"/>
                <a:gd name="T74" fmla="*/ 83 w 223"/>
                <a:gd name="T75" fmla="*/ 5 h 761"/>
                <a:gd name="T76" fmla="*/ 101 w 223"/>
                <a:gd name="T77" fmla="*/ 32 h 761"/>
                <a:gd name="T78" fmla="*/ 102 w 223"/>
                <a:gd name="T79" fmla="*/ 27 h 761"/>
                <a:gd name="T80" fmla="*/ 80 w 223"/>
                <a:gd name="T81" fmla="*/ 51 h 761"/>
                <a:gd name="T82" fmla="*/ 78 w 223"/>
                <a:gd name="T83" fmla="*/ 52 h 761"/>
                <a:gd name="T84" fmla="*/ 78 w 223"/>
                <a:gd name="T85" fmla="*/ 56 h 761"/>
                <a:gd name="T86" fmla="*/ 110 w 223"/>
                <a:gd name="T87" fmla="*/ 99 h 761"/>
                <a:gd name="T88" fmla="*/ 110 w 223"/>
                <a:gd name="T89" fmla="*/ 94 h 761"/>
                <a:gd name="T90" fmla="*/ 62 w 223"/>
                <a:gd name="T91" fmla="*/ 148 h 761"/>
                <a:gd name="T92" fmla="*/ 62 w 223"/>
                <a:gd name="T93" fmla="*/ 153 h 761"/>
                <a:gd name="T94" fmla="*/ 127 w 223"/>
                <a:gd name="T95" fmla="*/ 232 h 761"/>
                <a:gd name="T96" fmla="*/ 127 w 223"/>
                <a:gd name="T97" fmla="*/ 227 h 761"/>
                <a:gd name="T98" fmla="*/ 40 w 223"/>
                <a:gd name="T99" fmla="*/ 323 h 761"/>
                <a:gd name="T100" fmla="*/ 40 w 223"/>
                <a:gd name="T101" fmla="*/ 328 h 761"/>
                <a:gd name="T102" fmla="*/ 158 w 223"/>
                <a:gd name="T103" fmla="*/ 471 h 761"/>
                <a:gd name="T104" fmla="*/ 159 w 223"/>
                <a:gd name="T105" fmla="*/ 465 h 761"/>
                <a:gd name="T106" fmla="*/ 1 w 223"/>
                <a:gd name="T107" fmla="*/ 627 h 7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3" h="761">
                  <a:moveTo>
                    <a:pt x="1" y="752"/>
                  </a:moveTo>
                  <a:lnTo>
                    <a:pt x="0" y="753"/>
                  </a:lnTo>
                  <a:lnTo>
                    <a:pt x="0" y="759"/>
                  </a:lnTo>
                  <a:lnTo>
                    <a:pt x="3" y="759"/>
                  </a:lnTo>
                  <a:lnTo>
                    <a:pt x="4" y="760"/>
                  </a:lnTo>
                  <a:lnTo>
                    <a:pt x="6" y="759"/>
                  </a:lnTo>
                  <a:lnTo>
                    <a:pt x="7" y="759"/>
                  </a:lnTo>
                  <a:lnTo>
                    <a:pt x="221" y="565"/>
                  </a:lnTo>
                  <a:lnTo>
                    <a:pt x="221" y="564"/>
                  </a:lnTo>
                  <a:lnTo>
                    <a:pt x="222" y="562"/>
                  </a:lnTo>
                  <a:lnTo>
                    <a:pt x="222" y="561"/>
                  </a:lnTo>
                  <a:lnTo>
                    <a:pt x="221" y="560"/>
                  </a:lnTo>
                  <a:lnTo>
                    <a:pt x="60" y="388"/>
                  </a:lnTo>
                  <a:lnTo>
                    <a:pt x="60" y="394"/>
                  </a:lnTo>
                  <a:lnTo>
                    <a:pt x="178" y="278"/>
                  </a:lnTo>
                  <a:lnTo>
                    <a:pt x="178" y="277"/>
                  </a:lnTo>
                  <a:lnTo>
                    <a:pt x="179" y="275"/>
                  </a:lnTo>
                  <a:lnTo>
                    <a:pt x="179" y="274"/>
                  </a:lnTo>
                  <a:lnTo>
                    <a:pt x="178" y="273"/>
                  </a:lnTo>
                  <a:lnTo>
                    <a:pt x="92" y="178"/>
                  </a:lnTo>
                  <a:lnTo>
                    <a:pt x="92" y="184"/>
                  </a:lnTo>
                  <a:lnTo>
                    <a:pt x="156" y="119"/>
                  </a:lnTo>
                  <a:lnTo>
                    <a:pt x="156" y="117"/>
                  </a:lnTo>
                  <a:lnTo>
                    <a:pt x="158" y="116"/>
                  </a:lnTo>
                  <a:lnTo>
                    <a:pt x="158" y="115"/>
                  </a:lnTo>
                  <a:lnTo>
                    <a:pt x="156" y="113"/>
                  </a:lnTo>
                  <a:lnTo>
                    <a:pt x="113" y="63"/>
                  </a:lnTo>
                  <a:lnTo>
                    <a:pt x="113" y="67"/>
                  </a:lnTo>
                  <a:lnTo>
                    <a:pt x="144" y="40"/>
                  </a:lnTo>
                  <a:lnTo>
                    <a:pt x="144" y="38"/>
                  </a:lnTo>
                  <a:lnTo>
                    <a:pt x="145" y="37"/>
                  </a:lnTo>
                  <a:lnTo>
                    <a:pt x="145" y="36"/>
                  </a:lnTo>
                  <a:lnTo>
                    <a:pt x="144" y="34"/>
                  </a:lnTo>
                  <a:lnTo>
                    <a:pt x="119" y="2"/>
                  </a:lnTo>
                  <a:lnTo>
                    <a:pt x="118" y="0"/>
                  </a:lnTo>
                  <a:lnTo>
                    <a:pt x="113" y="0"/>
                  </a:lnTo>
                  <a:lnTo>
                    <a:pt x="112" y="2"/>
                  </a:lnTo>
                  <a:lnTo>
                    <a:pt x="112" y="6"/>
                  </a:lnTo>
                  <a:lnTo>
                    <a:pt x="136" y="38"/>
                  </a:lnTo>
                  <a:lnTo>
                    <a:pt x="138" y="33"/>
                  </a:lnTo>
                  <a:lnTo>
                    <a:pt x="108" y="61"/>
                  </a:lnTo>
                  <a:lnTo>
                    <a:pt x="106" y="63"/>
                  </a:lnTo>
                  <a:lnTo>
                    <a:pt x="106" y="67"/>
                  </a:lnTo>
                  <a:lnTo>
                    <a:pt x="149" y="119"/>
                  </a:lnTo>
                  <a:lnTo>
                    <a:pt x="149" y="113"/>
                  </a:lnTo>
                  <a:lnTo>
                    <a:pt x="84" y="178"/>
                  </a:lnTo>
                  <a:lnTo>
                    <a:pt x="84" y="184"/>
                  </a:lnTo>
                  <a:lnTo>
                    <a:pt x="171" y="278"/>
                  </a:lnTo>
                  <a:lnTo>
                    <a:pt x="171" y="273"/>
                  </a:lnTo>
                  <a:lnTo>
                    <a:pt x="54" y="388"/>
                  </a:lnTo>
                  <a:lnTo>
                    <a:pt x="54" y="394"/>
                  </a:lnTo>
                  <a:lnTo>
                    <a:pt x="214" y="565"/>
                  </a:lnTo>
                  <a:lnTo>
                    <a:pt x="215" y="558"/>
                  </a:lnTo>
                  <a:lnTo>
                    <a:pt x="1" y="752"/>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2" name="Freeform 65"/>
            <p:cNvSpPr>
              <a:spLocks noChangeAspect="1"/>
            </p:cNvSpPr>
            <p:nvPr/>
          </p:nvSpPr>
          <p:spPr bwMode="auto">
            <a:xfrm flipH="1">
              <a:off x="664" y="2095"/>
              <a:ext cx="166" cy="634"/>
            </a:xfrm>
            <a:custGeom>
              <a:avLst/>
              <a:gdLst>
                <a:gd name="T0" fmla="*/ 159 w 225"/>
                <a:gd name="T1" fmla="*/ 632 h 761"/>
                <a:gd name="T2" fmla="*/ 161 w 225"/>
                <a:gd name="T3" fmla="*/ 633 h 761"/>
                <a:gd name="T4" fmla="*/ 162 w 225"/>
                <a:gd name="T5" fmla="*/ 633 h 761"/>
                <a:gd name="T6" fmla="*/ 163 w 225"/>
                <a:gd name="T7" fmla="*/ 632 h 761"/>
                <a:gd name="T8" fmla="*/ 164 w 225"/>
                <a:gd name="T9" fmla="*/ 632 h 761"/>
                <a:gd name="T10" fmla="*/ 164 w 225"/>
                <a:gd name="T11" fmla="*/ 631 h 761"/>
                <a:gd name="T12" fmla="*/ 165 w 225"/>
                <a:gd name="T13" fmla="*/ 630 h 761"/>
                <a:gd name="T14" fmla="*/ 164 w 225"/>
                <a:gd name="T15" fmla="*/ 629 h 761"/>
                <a:gd name="T16" fmla="*/ 164 w 225"/>
                <a:gd name="T17" fmla="*/ 627 h 761"/>
                <a:gd name="T18" fmla="*/ 5 w 225"/>
                <a:gd name="T19" fmla="*/ 465 h 761"/>
                <a:gd name="T20" fmla="*/ 5 w 225"/>
                <a:gd name="T21" fmla="*/ 471 h 761"/>
                <a:gd name="T22" fmla="*/ 124 w 225"/>
                <a:gd name="T23" fmla="*/ 328 h 761"/>
                <a:gd name="T24" fmla="*/ 124 w 225"/>
                <a:gd name="T25" fmla="*/ 327 h 761"/>
                <a:gd name="T26" fmla="*/ 125 w 225"/>
                <a:gd name="T27" fmla="*/ 326 h 761"/>
                <a:gd name="T28" fmla="*/ 124 w 225"/>
                <a:gd name="T29" fmla="*/ 325 h 761"/>
                <a:gd name="T30" fmla="*/ 124 w 225"/>
                <a:gd name="T31" fmla="*/ 323 h 761"/>
                <a:gd name="T32" fmla="*/ 38 w 225"/>
                <a:gd name="T33" fmla="*/ 227 h 761"/>
                <a:gd name="T34" fmla="*/ 38 w 225"/>
                <a:gd name="T35" fmla="*/ 232 h 761"/>
                <a:gd name="T36" fmla="*/ 102 w 225"/>
                <a:gd name="T37" fmla="*/ 153 h 761"/>
                <a:gd name="T38" fmla="*/ 102 w 225"/>
                <a:gd name="T39" fmla="*/ 152 h 761"/>
                <a:gd name="T40" fmla="*/ 103 w 225"/>
                <a:gd name="T41" fmla="*/ 151 h 761"/>
                <a:gd name="T42" fmla="*/ 103 w 225"/>
                <a:gd name="T43" fmla="*/ 150 h 761"/>
                <a:gd name="T44" fmla="*/ 102 w 225"/>
                <a:gd name="T45" fmla="*/ 150 h 761"/>
                <a:gd name="T46" fmla="*/ 102 w 225"/>
                <a:gd name="T47" fmla="*/ 148 h 761"/>
                <a:gd name="T48" fmla="*/ 52 w 225"/>
                <a:gd name="T49" fmla="*/ 94 h 761"/>
                <a:gd name="T50" fmla="*/ 52 w 225"/>
                <a:gd name="T51" fmla="*/ 99 h 761"/>
                <a:gd name="T52" fmla="*/ 86 w 225"/>
                <a:gd name="T53" fmla="*/ 56 h 761"/>
                <a:gd name="T54" fmla="*/ 86 w 225"/>
                <a:gd name="T55" fmla="*/ 55 h 761"/>
                <a:gd name="T56" fmla="*/ 86 w 225"/>
                <a:gd name="T57" fmla="*/ 53 h 761"/>
                <a:gd name="T58" fmla="*/ 86 w 225"/>
                <a:gd name="T59" fmla="*/ 52 h 761"/>
                <a:gd name="T60" fmla="*/ 86 w 225"/>
                <a:gd name="T61" fmla="*/ 52 h 761"/>
                <a:gd name="T62" fmla="*/ 86 w 225"/>
                <a:gd name="T63" fmla="*/ 51 h 761"/>
                <a:gd name="T64" fmla="*/ 63 w 225"/>
                <a:gd name="T65" fmla="*/ 27 h 761"/>
                <a:gd name="T66" fmla="*/ 63 w 225"/>
                <a:gd name="T67" fmla="*/ 32 h 761"/>
                <a:gd name="T68" fmla="*/ 80 w 225"/>
                <a:gd name="T69" fmla="*/ 5 h 761"/>
                <a:gd name="T70" fmla="*/ 81 w 225"/>
                <a:gd name="T71" fmla="*/ 3 h 761"/>
                <a:gd name="T72" fmla="*/ 81 w 225"/>
                <a:gd name="T73" fmla="*/ 2 h 761"/>
                <a:gd name="T74" fmla="*/ 79 w 225"/>
                <a:gd name="T75" fmla="*/ 0 h 761"/>
                <a:gd name="T76" fmla="*/ 76 w 225"/>
                <a:gd name="T77" fmla="*/ 0 h 761"/>
                <a:gd name="T78" fmla="*/ 75 w 225"/>
                <a:gd name="T79" fmla="*/ 2 h 761"/>
                <a:gd name="T80" fmla="*/ 58 w 225"/>
                <a:gd name="T81" fmla="*/ 28 h 761"/>
                <a:gd name="T82" fmla="*/ 58 w 225"/>
                <a:gd name="T83" fmla="*/ 32 h 761"/>
                <a:gd name="T84" fmla="*/ 59 w 225"/>
                <a:gd name="T85" fmla="*/ 33 h 761"/>
                <a:gd name="T86" fmla="*/ 81 w 225"/>
                <a:gd name="T87" fmla="*/ 56 h 761"/>
                <a:gd name="T88" fmla="*/ 80 w 225"/>
                <a:gd name="T89" fmla="*/ 52 h 761"/>
                <a:gd name="T90" fmla="*/ 47 w 225"/>
                <a:gd name="T91" fmla="*/ 94 h 761"/>
                <a:gd name="T92" fmla="*/ 47 w 225"/>
                <a:gd name="T93" fmla="*/ 97 h 761"/>
                <a:gd name="T94" fmla="*/ 97 w 225"/>
                <a:gd name="T95" fmla="*/ 153 h 761"/>
                <a:gd name="T96" fmla="*/ 97 w 225"/>
                <a:gd name="T97" fmla="*/ 148 h 761"/>
                <a:gd name="T98" fmla="*/ 32 w 225"/>
                <a:gd name="T99" fmla="*/ 227 h 761"/>
                <a:gd name="T100" fmla="*/ 32 w 225"/>
                <a:gd name="T101" fmla="*/ 232 h 761"/>
                <a:gd name="T102" fmla="*/ 120 w 225"/>
                <a:gd name="T103" fmla="*/ 328 h 761"/>
                <a:gd name="T104" fmla="*/ 120 w 225"/>
                <a:gd name="T105" fmla="*/ 323 h 761"/>
                <a:gd name="T106" fmla="*/ 0 w 225"/>
                <a:gd name="T107" fmla="*/ 467 h 761"/>
                <a:gd name="T108" fmla="*/ 0 w 225"/>
                <a:gd name="T109" fmla="*/ 470 h 761"/>
                <a:gd name="T110" fmla="*/ 1 w 225"/>
                <a:gd name="T111" fmla="*/ 471 h 761"/>
                <a:gd name="T112" fmla="*/ 159 w 225"/>
                <a:gd name="T113" fmla="*/ 632 h 7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5" h="761">
                  <a:moveTo>
                    <a:pt x="216" y="759"/>
                  </a:moveTo>
                  <a:lnTo>
                    <a:pt x="218" y="760"/>
                  </a:lnTo>
                  <a:lnTo>
                    <a:pt x="219" y="760"/>
                  </a:lnTo>
                  <a:lnTo>
                    <a:pt x="221" y="759"/>
                  </a:lnTo>
                  <a:lnTo>
                    <a:pt x="222" y="759"/>
                  </a:lnTo>
                  <a:lnTo>
                    <a:pt x="222" y="757"/>
                  </a:lnTo>
                  <a:lnTo>
                    <a:pt x="224" y="756"/>
                  </a:lnTo>
                  <a:lnTo>
                    <a:pt x="222" y="755"/>
                  </a:lnTo>
                  <a:lnTo>
                    <a:pt x="222" y="752"/>
                  </a:lnTo>
                  <a:lnTo>
                    <a:pt x="7" y="558"/>
                  </a:lnTo>
                  <a:lnTo>
                    <a:pt x="7" y="565"/>
                  </a:lnTo>
                  <a:lnTo>
                    <a:pt x="168" y="394"/>
                  </a:lnTo>
                  <a:lnTo>
                    <a:pt x="168" y="392"/>
                  </a:lnTo>
                  <a:lnTo>
                    <a:pt x="169" y="391"/>
                  </a:lnTo>
                  <a:lnTo>
                    <a:pt x="168" y="390"/>
                  </a:lnTo>
                  <a:lnTo>
                    <a:pt x="168" y="388"/>
                  </a:lnTo>
                  <a:lnTo>
                    <a:pt x="51" y="273"/>
                  </a:lnTo>
                  <a:lnTo>
                    <a:pt x="51" y="278"/>
                  </a:lnTo>
                  <a:lnTo>
                    <a:pt x="138" y="184"/>
                  </a:lnTo>
                  <a:lnTo>
                    <a:pt x="138" y="183"/>
                  </a:lnTo>
                  <a:lnTo>
                    <a:pt x="139" y="181"/>
                  </a:lnTo>
                  <a:lnTo>
                    <a:pt x="139" y="180"/>
                  </a:lnTo>
                  <a:lnTo>
                    <a:pt x="138" y="180"/>
                  </a:lnTo>
                  <a:lnTo>
                    <a:pt x="138" y="178"/>
                  </a:lnTo>
                  <a:lnTo>
                    <a:pt x="71" y="113"/>
                  </a:lnTo>
                  <a:lnTo>
                    <a:pt x="71" y="119"/>
                  </a:lnTo>
                  <a:lnTo>
                    <a:pt x="116" y="67"/>
                  </a:lnTo>
                  <a:lnTo>
                    <a:pt x="116" y="66"/>
                  </a:lnTo>
                  <a:lnTo>
                    <a:pt x="117" y="64"/>
                  </a:lnTo>
                  <a:lnTo>
                    <a:pt x="117" y="63"/>
                  </a:lnTo>
                  <a:lnTo>
                    <a:pt x="116" y="63"/>
                  </a:lnTo>
                  <a:lnTo>
                    <a:pt x="116" y="61"/>
                  </a:lnTo>
                  <a:lnTo>
                    <a:pt x="86" y="33"/>
                  </a:lnTo>
                  <a:lnTo>
                    <a:pt x="86" y="38"/>
                  </a:lnTo>
                  <a:lnTo>
                    <a:pt x="109" y="6"/>
                  </a:lnTo>
                  <a:lnTo>
                    <a:pt x="110" y="4"/>
                  </a:lnTo>
                  <a:lnTo>
                    <a:pt x="110" y="3"/>
                  </a:lnTo>
                  <a:lnTo>
                    <a:pt x="107" y="0"/>
                  </a:lnTo>
                  <a:lnTo>
                    <a:pt x="103" y="0"/>
                  </a:lnTo>
                  <a:lnTo>
                    <a:pt x="102" y="2"/>
                  </a:lnTo>
                  <a:lnTo>
                    <a:pt x="78" y="34"/>
                  </a:lnTo>
                  <a:lnTo>
                    <a:pt x="78" y="38"/>
                  </a:lnTo>
                  <a:lnTo>
                    <a:pt x="80" y="40"/>
                  </a:lnTo>
                  <a:lnTo>
                    <a:pt x="110" y="67"/>
                  </a:lnTo>
                  <a:lnTo>
                    <a:pt x="109" y="63"/>
                  </a:lnTo>
                  <a:lnTo>
                    <a:pt x="64" y="113"/>
                  </a:lnTo>
                  <a:lnTo>
                    <a:pt x="64" y="117"/>
                  </a:lnTo>
                  <a:lnTo>
                    <a:pt x="132" y="184"/>
                  </a:lnTo>
                  <a:lnTo>
                    <a:pt x="131" y="178"/>
                  </a:lnTo>
                  <a:lnTo>
                    <a:pt x="44" y="273"/>
                  </a:lnTo>
                  <a:lnTo>
                    <a:pt x="44" y="278"/>
                  </a:lnTo>
                  <a:lnTo>
                    <a:pt x="162" y="394"/>
                  </a:lnTo>
                  <a:lnTo>
                    <a:pt x="162" y="388"/>
                  </a:lnTo>
                  <a:lnTo>
                    <a:pt x="0" y="560"/>
                  </a:lnTo>
                  <a:lnTo>
                    <a:pt x="0" y="564"/>
                  </a:lnTo>
                  <a:lnTo>
                    <a:pt x="1" y="565"/>
                  </a:lnTo>
                  <a:lnTo>
                    <a:pt x="216" y="759"/>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3" name="Freeform 66"/>
            <p:cNvSpPr>
              <a:spLocks noChangeAspect="1"/>
            </p:cNvSpPr>
            <p:nvPr/>
          </p:nvSpPr>
          <p:spPr bwMode="auto">
            <a:xfrm flipH="1">
              <a:off x="758" y="2031"/>
              <a:ext cx="9" cy="687"/>
            </a:xfrm>
            <a:custGeom>
              <a:avLst/>
              <a:gdLst>
                <a:gd name="T0" fmla="*/ 8 w 12"/>
                <a:gd name="T1" fmla="*/ 7 h 824"/>
                <a:gd name="T2" fmla="*/ 8 w 12"/>
                <a:gd name="T3" fmla="*/ 4 h 824"/>
                <a:gd name="T4" fmla="*/ 8 w 12"/>
                <a:gd name="T5" fmla="*/ 3 h 824"/>
                <a:gd name="T6" fmla="*/ 7 w 12"/>
                <a:gd name="T7" fmla="*/ 1 h 824"/>
                <a:gd name="T8" fmla="*/ 6 w 12"/>
                <a:gd name="T9" fmla="*/ 0 h 824"/>
                <a:gd name="T10" fmla="*/ 2 w 12"/>
                <a:gd name="T11" fmla="*/ 0 h 824"/>
                <a:gd name="T12" fmla="*/ 1 w 12"/>
                <a:gd name="T13" fmla="*/ 1 h 824"/>
                <a:gd name="T14" fmla="*/ 0 w 12"/>
                <a:gd name="T15" fmla="*/ 3 h 824"/>
                <a:gd name="T16" fmla="*/ 0 w 12"/>
                <a:gd name="T17" fmla="*/ 683 h 824"/>
                <a:gd name="T18" fmla="*/ 1 w 12"/>
                <a:gd name="T19" fmla="*/ 684 h 824"/>
                <a:gd name="T20" fmla="*/ 2 w 12"/>
                <a:gd name="T21" fmla="*/ 685 h 824"/>
                <a:gd name="T22" fmla="*/ 3 w 12"/>
                <a:gd name="T23" fmla="*/ 685 h 824"/>
                <a:gd name="T24" fmla="*/ 5 w 12"/>
                <a:gd name="T25" fmla="*/ 686 h 824"/>
                <a:gd name="T26" fmla="*/ 5 w 12"/>
                <a:gd name="T27" fmla="*/ 685 h 824"/>
                <a:gd name="T28" fmla="*/ 6 w 12"/>
                <a:gd name="T29" fmla="*/ 685 h 824"/>
                <a:gd name="T30" fmla="*/ 8 w 12"/>
                <a:gd name="T31" fmla="*/ 683 h 824"/>
                <a:gd name="T32" fmla="*/ 8 w 12"/>
                <a:gd name="T33" fmla="*/ 681 h 824"/>
                <a:gd name="T34" fmla="*/ 8 w 12"/>
                <a:gd name="T35" fmla="*/ 679 h 824"/>
                <a:gd name="T36" fmla="*/ 8 w 12"/>
                <a:gd name="T37" fmla="*/ 7 h 8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824">
                  <a:moveTo>
                    <a:pt x="11" y="8"/>
                  </a:moveTo>
                  <a:lnTo>
                    <a:pt x="10" y="5"/>
                  </a:lnTo>
                  <a:lnTo>
                    <a:pt x="10" y="4"/>
                  </a:lnTo>
                  <a:lnTo>
                    <a:pt x="9" y="1"/>
                  </a:lnTo>
                  <a:lnTo>
                    <a:pt x="8" y="0"/>
                  </a:lnTo>
                  <a:lnTo>
                    <a:pt x="3" y="0"/>
                  </a:lnTo>
                  <a:lnTo>
                    <a:pt x="1" y="1"/>
                  </a:lnTo>
                  <a:lnTo>
                    <a:pt x="0" y="4"/>
                  </a:lnTo>
                  <a:lnTo>
                    <a:pt x="0" y="819"/>
                  </a:lnTo>
                  <a:lnTo>
                    <a:pt x="1" y="821"/>
                  </a:lnTo>
                  <a:lnTo>
                    <a:pt x="3" y="822"/>
                  </a:lnTo>
                  <a:lnTo>
                    <a:pt x="4" y="822"/>
                  </a:lnTo>
                  <a:lnTo>
                    <a:pt x="6" y="823"/>
                  </a:lnTo>
                  <a:lnTo>
                    <a:pt x="6" y="822"/>
                  </a:lnTo>
                  <a:lnTo>
                    <a:pt x="8" y="822"/>
                  </a:lnTo>
                  <a:lnTo>
                    <a:pt x="10" y="819"/>
                  </a:lnTo>
                  <a:lnTo>
                    <a:pt x="10" y="817"/>
                  </a:lnTo>
                  <a:lnTo>
                    <a:pt x="11" y="815"/>
                  </a:lnTo>
                  <a:lnTo>
                    <a:pt x="11" y="8"/>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4" name="Freeform 67"/>
            <p:cNvSpPr>
              <a:spLocks noChangeAspect="1"/>
            </p:cNvSpPr>
            <p:nvPr/>
          </p:nvSpPr>
          <p:spPr bwMode="auto">
            <a:xfrm flipH="1">
              <a:off x="731" y="2016"/>
              <a:ext cx="65" cy="109"/>
            </a:xfrm>
            <a:custGeom>
              <a:avLst/>
              <a:gdLst>
                <a:gd name="T0" fmla="*/ 5 w 88"/>
                <a:gd name="T1" fmla="*/ 6 h 131"/>
                <a:gd name="T2" fmla="*/ 5 w 88"/>
                <a:gd name="T3" fmla="*/ 3 h 131"/>
                <a:gd name="T4" fmla="*/ 1 w 88"/>
                <a:gd name="T5" fmla="*/ 3 h 131"/>
                <a:gd name="T6" fmla="*/ 0 w 88"/>
                <a:gd name="T7" fmla="*/ 5 h 131"/>
                <a:gd name="T8" fmla="*/ 0 w 88"/>
                <a:gd name="T9" fmla="*/ 8 h 131"/>
                <a:gd name="T10" fmla="*/ 30 w 88"/>
                <a:gd name="T11" fmla="*/ 106 h 131"/>
                <a:gd name="T12" fmla="*/ 32 w 88"/>
                <a:gd name="T13" fmla="*/ 108 h 131"/>
                <a:gd name="T14" fmla="*/ 33 w 88"/>
                <a:gd name="T15" fmla="*/ 108 h 131"/>
                <a:gd name="T16" fmla="*/ 34 w 88"/>
                <a:gd name="T17" fmla="*/ 107 h 131"/>
                <a:gd name="T18" fmla="*/ 35 w 88"/>
                <a:gd name="T19" fmla="*/ 107 h 131"/>
                <a:gd name="T20" fmla="*/ 35 w 88"/>
                <a:gd name="T21" fmla="*/ 106 h 131"/>
                <a:gd name="T22" fmla="*/ 63 w 88"/>
                <a:gd name="T23" fmla="*/ 5 h 131"/>
                <a:gd name="T24" fmla="*/ 64 w 88"/>
                <a:gd name="T25" fmla="*/ 3 h 131"/>
                <a:gd name="T26" fmla="*/ 64 w 88"/>
                <a:gd name="T27" fmla="*/ 2 h 131"/>
                <a:gd name="T28" fmla="*/ 62 w 88"/>
                <a:gd name="T29" fmla="*/ 0 h 131"/>
                <a:gd name="T30" fmla="*/ 59 w 88"/>
                <a:gd name="T31" fmla="*/ 0 h 131"/>
                <a:gd name="T32" fmla="*/ 58 w 88"/>
                <a:gd name="T33" fmla="*/ 2 h 131"/>
                <a:gd name="T34" fmla="*/ 58 w 88"/>
                <a:gd name="T35" fmla="*/ 2 h 131"/>
                <a:gd name="T36" fmla="*/ 30 w 88"/>
                <a:gd name="T37" fmla="*/ 104 h 131"/>
                <a:gd name="T38" fmla="*/ 35 w 88"/>
                <a:gd name="T39" fmla="*/ 104 h 131"/>
                <a:gd name="T40" fmla="*/ 5 w 88"/>
                <a:gd name="T41" fmla="*/ 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131">
                  <a:moveTo>
                    <a:pt x="7" y="7"/>
                  </a:moveTo>
                  <a:lnTo>
                    <a:pt x="7" y="4"/>
                  </a:lnTo>
                  <a:lnTo>
                    <a:pt x="2" y="4"/>
                  </a:lnTo>
                  <a:lnTo>
                    <a:pt x="0" y="6"/>
                  </a:lnTo>
                  <a:lnTo>
                    <a:pt x="0" y="10"/>
                  </a:lnTo>
                  <a:lnTo>
                    <a:pt x="40" y="127"/>
                  </a:lnTo>
                  <a:lnTo>
                    <a:pt x="43" y="130"/>
                  </a:lnTo>
                  <a:lnTo>
                    <a:pt x="44" y="130"/>
                  </a:lnTo>
                  <a:lnTo>
                    <a:pt x="46" y="129"/>
                  </a:lnTo>
                  <a:lnTo>
                    <a:pt x="47" y="129"/>
                  </a:lnTo>
                  <a:lnTo>
                    <a:pt x="47" y="127"/>
                  </a:lnTo>
                  <a:lnTo>
                    <a:pt x="85" y="6"/>
                  </a:lnTo>
                  <a:lnTo>
                    <a:pt x="87" y="4"/>
                  </a:lnTo>
                  <a:lnTo>
                    <a:pt x="87" y="3"/>
                  </a:lnTo>
                  <a:lnTo>
                    <a:pt x="84" y="0"/>
                  </a:lnTo>
                  <a:lnTo>
                    <a:pt x="80" y="0"/>
                  </a:lnTo>
                  <a:lnTo>
                    <a:pt x="79" y="2"/>
                  </a:lnTo>
                  <a:lnTo>
                    <a:pt x="79" y="3"/>
                  </a:lnTo>
                  <a:lnTo>
                    <a:pt x="40" y="125"/>
                  </a:lnTo>
                  <a:lnTo>
                    <a:pt x="47" y="125"/>
                  </a:lnTo>
                  <a:lnTo>
                    <a:pt x="7" y="7"/>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5" name="Freeform 68"/>
            <p:cNvSpPr>
              <a:spLocks noChangeAspect="1"/>
            </p:cNvSpPr>
            <p:nvPr/>
          </p:nvSpPr>
          <p:spPr bwMode="auto">
            <a:xfrm flipH="1">
              <a:off x="711" y="2098"/>
              <a:ext cx="48" cy="127"/>
            </a:xfrm>
            <a:custGeom>
              <a:avLst/>
              <a:gdLst>
                <a:gd name="T0" fmla="*/ 0 w 65"/>
                <a:gd name="T1" fmla="*/ 79 h 152"/>
                <a:gd name="T2" fmla="*/ 1 w 65"/>
                <a:gd name="T3" fmla="*/ 88 h 152"/>
                <a:gd name="T4" fmla="*/ 2 w 65"/>
                <a:gd name="T5" fmla="*/ 94 h 152"/>
                <a:gd name="T6" fmla="*/ 4 w 65"/>
                <a:gd name="T7" fmla="*/ 99 h 152"/>
                <a:gd name="T8" fmla="*/ 6 w 65"/>
                <a:gd name="T9" fmla="*/ 104 h 152"/>
                <a:gd name="T10" fmla="*/ 7 w 65"/>
                <a:gd name="T11" fmla="*/ 108 h 152"/>
                <a:gd name="T12" fmla="*/ 9 w 65"/>
                <a:gd name="T13" fmla="*/ 111 h 152"/>
                <a:gd name="T14" fmla="*/ 11 w 65"/>
                <a:gd name="T15" fmla="*/ 116 h 152"/>
                <a:gd name="T16" fmla="*/ 14 w 65"/>
                <a:gd name="T17" fmla="*/ 120 h 152"/>
                <a:gd name="T18" fmla="*/ 18 w 65"/>
                <a:gd name="T19" fmla="*/ 124 h 152"/>
                <a:gd name="T20" fmla="*/ 26 w 65"/>
                <a:gd name="T21" fmla="*/ 126 h 152"/>
                <a:gd name="T22" fmla="*/ 29 w 65"/>
                <a:gd name="T23" fmla="*/ 125 h 152"/>
                <a:gd name="T24" fmla="*/ 36 w 65"/>
                <a:gd name="T25" fmla="*/ 116 h 152"/>
                <a:gd name="T26" fmla="*/ 38 w 65"/>
                <a:gd name="T27" fmla="*/ 113 h 152"/>
                <a:gd name="T28" fmla="*/ 40 w 65"/>
                <a:gd name="T29" fmla="*/ 109 h 152"/>
                <a:gd name="T30" fmla="*/ 42 w 65"/>
                <a:gd name="T31" fmla="*/ 104 h 152"/>
                <a:gd name="T32" fmla="*/ 44 w 65"/>
                <a:gd name="T33" fmla="*/ 100 h 152"/>
                <a:gd name="T34" fmla="*/ 44 w 65"/>
                <a:gd name="T35" fmla="*/ 94 h 152"/>
                <a:gd name="T36" fmla="*/ 46 w 65"/>
                <a:gd name="T37" fmla="*/ 90 h 152"/>
                <a:gd name="T38" fmla="*/ 47 w 65"/>
                <a:gd name="T39" fmla="*/ 84 h 152"/>
                <a:gd name="T40" fmla="*/ 47 w 65"/>
                <a:gd name="T41" fmla="*/ 46 h 152"/>
                <a:gd name="T42" fmla="*/ 47 w 65"/>
                <a:gd name="T43" fmla="*/ 37 h 152"/>
                <a:gd name="T44" fmla="*/ 46 w 65"/>
                <a:gd name="T45" fmla="*/ 32 h 152"/>
                <a:gd name="T46" fmla="*/ 44 w 65"/>
                <a:gd name="T47" fmla="*/ 27 h 152"/>
                <a:gd name="T48" fmla="*/ 42 w 65"/>
                <a:gd name="T49" fmla="*/ 22 h 152"/>
                <a:gd name="T50" fmla="*/ 41 w 65"/>
                <a:gd name="T51" fmla="*/ 18 h 152"/>
                <a:gd name="T52" fmla="*/ 39 w 65"/>
                <a:gd name="T53" fmla="*/ 13 h 152"/>
                <a:gd name="T54" fmla="*/ 37 w 65"/>
                <a:gd name="T55" fmla="*/ 9 h 152"/>
                <a:gd name="T56" fmla="*/ 34 w 65"/>
                <a:gd name="T57" fmla="*/ 5 h 152"/>
                <a:gd name="T58" fmla="*/ 31 w 65"/>
                <a:gd name="T59" fmla="*/ 3 h 152"/>
                <a:gd name="T60" fmla="*/ 27 w 65"/>
                <a:gd name="T61" fmla="*/ 2 h 152"/>
                <a:gd name="T62" fmla="*/ 22 w 65"/>
                <a:gd name="T63" fmla="*/ 0 h 152"/>
                <a:gd name="T64" fmla="*/ 19 w 65"/>
                <a:gd name="T65" fmla="*/ 2 h 152"/>
                <a:gd name="T66" fmla="*/ 17 w 65"/>
                <a:gd name="T67" fmla="*/ 3 h 152"/>
                <a:gd name="T68" fmla="*/ 14 w 65"/>
                <a:gd name="T69" fmla="*/ 7 h 152"/>
                <a:gd name="T70" fmla="*/ 11 w 65"/>
                <a:gd name="T71" fmla="*/ 12 h 152"/>
                <a:gd name="T72" fmla="*/ 10 w 65"/>
                <a:gd name="T73" fmla="*/ 15 h 152"/>
                <a:gd name="T74" fmla="*/ 7 w 65"/>
                <a:gd name="T75" fmla="*/ 19 h 152"/>
                <a:gd name="T76" fmla="*/ 7 w 65"/>
                <a:gd name="T77" fmla="*/ 24 h 152"/>
                <a:gd name="T78" fmla="*/ 4 w 65"/>
                <a:gd name="T79" fmla="*/ 28 h 152"/>
                <a:gd name="T80" fmla="*/ 4 w 65"/>
                <a:gd name="T81" fmla="*/ 34 h 152"/>
                <a:gd name="T82" fmla="*/ 2 w 65"/>
                <a:gd name="T83" fmla="*/ 43 h 152"/>
                <a:gd name="T84" fmla="*/ 1 w 65"/>
                <a:gd name="T85" fmla="*/ 51 h 152"/>
                <a:gd name="T86" fmla="*/ 0 w 65"/>
                <a:gd name="T87" fmla="*/ 6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152">
                  <a:moveTo>
                    <a:pt x="0" y="72"/>
                  </a:moveTo>
                  <a:lnTo>
                    <a:pt x="0" y="94"/>
                  </a:lnTo>
                  <a:lnTo>
                    <a:pt x="2" y="98"/>
                  </a:lnTo>
                  <a:lnTo>
                    <a:pt x="2" y="105"/>
                  </a:lnTo>
                  <a:lnTo>
                    <a:pt x="3" y="109"/>
                  </a:lnTo>
                  <a:lnTo>
                    <a:pt x="3" y="112"/>
                  </a:lnTo>
                  <a:lnTo>
                    <a:pt x="5" y="114"/>
                  </a:lnTo>
                  <a:lnTo>
                    <a:pt x="5" y="118"/>
                  </a:lnTo>
                  <a:lnTo>
                    <a:pt x="6" y="121"/>
                  </a:lnTo>
                  <a:lnTo>
                    <a:pt x="8" y="124"/>
                  </a:lnTo>
                  <a:lnTo>
                    <a:pt x="9" y="127"/>
                  </a:lnTo>
                  <a:lnTo>
                    <a:pt x="9" y="129"/>
                  </a:lnTo>
                  <a:lnTo>
                    <a:pt x="10" y="132"/>
                  </a:lnTo>
                  <a:lnTo>
                    <a:pt x="12" y="133"/>
                  </a:lnTo>
                  <a:lnTo>
                    <a:pt x="13" y="136"/>
                  </a:lnTo>
                  <a:lnTo>
                    <a:pt x="15" y="139"/>
                  </a:lnTo>
                  <a:lnTo>
                    <a:pt x="18" y="142"/>
                  </a:lnTo>
                  <a:lnTo>
                    <a:pt x="19" y="144"/>
                  </a:lnTo>
                  <a:lnTo>
                    <a:pt x="23" y="148"/>
                  </a:lnTo>
                  <a:lnTo>
                    <a:pt x="25" y="148"/>
                  </a:lnTo>
                  <a:lnTo>
                    <a:pt x="27" y="151"/>
                  </a:lnTo>
                  <a:lnTo>
                    <a:pt x="35" y="151"/>
                  </a:lnTo>
                  <a:lnTo>
                    <a:pt x="37" y="150"/>
                  </a:lnTo>
                  <a:lnTo>
                    <a:pt x="39" y="150"/>
                  </a:lnTo>
                  <a:lnTo>
                    <a:pt x="47" y="142"/>
                  </a:lnTo>
                  <a:lnTo>
                    <a:pt x="49" y="139"/>
                  </a:lnTo>
                  <a:lnTo>
                    <a:pt x="50" y="137"/>
                  </a:lnTo>
                  <a:lnTo>
                    <a:pt x="52" y="135"/>
                  </a:lnTo>
                  <a:lnTo>
                    <a:pt x="53" y="133"/>
                  </a:lnTo>
                  <a:lnTo>
                    <a:pt x="54" y="131"/>
                  </a:lnTo>
                  <a:lnTo>
                    <a:pt x="56" y="128"/>
                  </a:lnTo>
                  <a:lnTo>
                    <a:pt x="57" y="125"/>
                  </a:lnTo>
                  <a:lnTo>
                    <a:pt x="57" y="123"/>
                  </a:lnTo>
                  <a:lnTo>
                    <a:pt x="59" y="120"/>
                  </a:lnTo>
                  <a:lnTo>
                    <a:pt x="60" y="117"/>
                  </a:lnTo>
                  <a:lnTo>
                    <a:pt x="60" y="113"/>
                  </a:lnTo>
                  <a:lnTo>
                    <a:pt x="62" y="110"/>
                  </a:lnTo>
                  <a:lnTo>
                    <a:pt x="62" y="108"/>
                  </a:lnTo>
                  <a:lnTo>
                    <a:pt x="63" y="104"/>
                  </a:lnTo>
                  <a:lnTo>
                    <a:pt x="63" y="101"/>
                  </a:lnTo>
                  <a:lnTo>
                    <a:pt x="64" y="97"/>
                  </a:lnTo>
                  <a:lnTo>
                    <a:pt x="64" y="55"/>
                  </a:lnTo>
                  <a:lnTo>
                    <a:pt x="63" y="51"/>
                  </a:lnTo>
                  <a:lnTo>
                    <a:pt x="63" y="44"/>
                  </a:lnTo>
                  <a:lnTo>
                    <a:pt x="62" y="41"/>
                  </a:lnTo>
                  <a:lnTo>
                    <a:pt x="62" y="38"/>
                  </a:lnTo>
                  <a:lnTo>
                    <a:pt x="60" y="34"/>
                  </a:lnTo>
                  <a:lnTo>
                    <a:pt x="59" y="32"/>
                  </a:lnTo>
                  <a:lnTo>
                    <a:pt x="59" y="29"/>
                  </a:lnTo>
                  <a:lnTo>
                    <a:pt x="57" y="26"/>
                  </a:lnTo>
                  <a:lnTo>
                    <a:pt x="56" y="23"/>
                  </a:lnTo>
                  <a:lnTo>
                    <a:pt x="56" y="21"/>
                  </a:lnTo>
                  <a:lnTo>
                    <a:pt x="54" y="18"/>
                  </a:lnTo>
                  <a:lnTo>
                    <a:pt x="53" y="15"/>
                  </a:lnTo>
                  <a:lnTo>
                    <a:pt x="52" y="14"/>
                  </a:lnTo>
                  <a:lnTo>
                    <a:pt x="50" y="11"/>
                  </a:lnTo>
                  <a:lnTo>
                    <a:pt x="47" y="8"/>
                  </a:lnTo>
                  <a:lnTo>
                    <a:pt x="46" y="6"/>
                  </a:lnTo>
                  <a:lnTo>
                    <a:pt x="43" y="3"/>
                  </a:lnTo>
                  <a:lnTo>
                    <a:pt x="42" y="3"/>
                  </a:lnTo>
                  <a:lnTo>
                    <a:pt x="40" y="2"/>
                  </a:lnTo>
                  <a:lnTo>
                    <a:pt x="37" y="2"/>
                  </a:lnTo>
                  <a:lnTo>
                    <a:pt x="36" y="0"/>
                  </a:lnTo>
                  <a:lnTo>
                    <a:pt x="30" y="0"/>
                  </a:lnTo>
                  <a:lnTo>
                    <a:pt x="29" y="2"/>
                  </a:lnTo>
                  <a:lnTo>
                    <a:pt x="26" y="2"/>
                  </a:lnTo>
                  <a:lnTo>
                    <a:pt x="25" y="3"/>
                  </a:lnTo>
                  <a:lnTo>
                    <a:pt x="23" y="3"/>
                  </a:lnTo>
                  <a:lnTo>
                    <a:pt x="20" y="6"/>
                  </a:lnTo>
                  <a:lnTo>
                    <a:pt x="19" y="8"/>
                  </a:lnTo>
                  <a:lnTo>
                    <a:pt x="16" y="11"/>
                  </a:lnTo>
                  <a:lnTo>
                    <a:pt x="15" y="14"/>
                  </a:lnTo>
                  <a:lnTo>
                    <a:pt x="15" y="15"/>
                  </a:lnTo>
                  <a:lnTo>
                    <a:pt x="13" y="18"/>
                  </a:lnTo>
                  <a:lnTo>
                    <a:pt x="12" y="21"/>
                  </a:lnTo>
                  <a:lnTo>
                    <a:pt x="10" y="23"/>
                  </a:lnTo>
                  <a:lnTo>
                    <a:pt x="9" y="26"/>
                  </a:lnTo>
                  <a:lnTo>
                    <a:pt x="9" y="29"/>
                  </a:lnTo>
                  <a:lnTo>
                    <a:pt x="8" y="32"/>
                  </a:lnTo>
                  <a:lnTo>
                    <a:pt x="6" y="34"/>
                  </a:lnTo>
                  <a:lnTo>
                    <a:pt x="6" y="37"/>
                  </a:lnTo>
                  <a:lnTo>
                    <a:pt x="5" y="41"/>
                  </a:lnTo>
                  <a:lnTo>
                    <a:pt x="3" y="44"/>
                  </a:lnTo>
                  <a:lnTo>
                    <a:pt x="3" y="51"/>
                  </a:lnTo>
                  <a:lnTo>
                    <a:pt x="2" y="55"/>
                  </a:lnTo>
                  <a:lnTo>
                    <a:pt x="2" y="61"/>
                  </a:lnTo>
                  <a:lnTo>
                    <a:pt x="0" y="65"/>
                  </a:lnTo>
                  <a:lnTo>
                    <a:pt x="0" y="72"/>
                  </a:lnTo>
                </a:path>
              </a:pathLst>
            </a:custGeom>
            <a:solidFill>
              <a:srgbClr val="8A8A8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216" name="Freeform 69"/>
            <p:cNvSpPr>
              <a:spLocks noChangeAspect="1"/>
            </p:cNvSpPr>
            <p:nvPr/>
          </p:nvSpPr>
          <p:spPr bwMode="auto">
            <a:xfrm flipH="1">
              <a:off x="709" y="2098"/>
              <a:ext cx="33" cy="127"/>
            </a:xfrm>
            <a:custGeom>
              <a:avLst/>
              <a:gdLst>
                <a:gd name="T0" fmla="*/ 0 w 45"/>
                <a:gd name="T1" fmla="*/ 83 h 152"/>
                <a:gd name="T2" fmla="*/ 1 w 45"/>
                <a:gd name="T3" fmla="*/ 91 h 152"/>
                <a:gd name="T4" fmla="*/ 2 w 45"/>
                <a:gd name="T5" fmla="*/ 99 h 152"/>
                <a:gd name="T6" fmla="*/ 3 w 45"/>
                <a:gd name="T7" fmla="*/ 104 h 152"/>
                <a:gd name="T8" fmla="*/ 4 w 45"/>
                <a:gd name="T9" fmla="*/ 108 h 152"/>
                <a:gd name="T10" fmla="*/ 5 w 45"/>
                <a:gd name="T11" fmla="*/ 113 h 152"/>
                <a:gd name="T12" fmla="*/ 6 w 45"/>
                <a:gd name="T13" fmla="*/ 116 h 152"/>
                <a:gd name="T14" fmla="*/ 8 w 45"/>
                <a:gd name="T15" fmla="*/ 119 h 152"/>
                <a:gd name="T16" fmla="*/ 10 w 45"/>
                <a:gd name="T17" fmla="*/ 123 h 152"/>
                <a:gd name="T18" fmla="*/ 11 w 45"/>
                <a:gd name="T19" fmla="*/ 124 h 152"/>
                <a:gd name="T20" fmla="*/ 17 w 45"/>
                <a:gd name="T21" fmla="*/ 126 h 152"/>
                <a:gd name="T22" fmla="*/ 18 w 45"/>
                <a:gd name="T23" fmla="*/ 125 h 152"/>
                <a:gd name="T24" fmla="*/ 21 w 45"/>
                <a:gd name="T25" fmla="*/ 122 h 152"/>
                <a:gd name="T26" fmla="*/ 23 w 45"/>
                <a:gd name="T27" fmla="*/ 117 h 152"/>
                <a:gd name="T28" fmla="*/ 25 w 45"/>
                <a:gd name="T29" fmla="*/ 114 h 152"/>
                <a:gd name="T30" fmla="*/ 26 w 45"/>
                <a:gd name="T31" fmla="*/ 110 h 152"/>
                <a:gd name="T32" fmla="*/ 27 w 45"/>
                <a:gd name="T33" fmla="*/ 106 h 152"/>
                <a:gd name="T34" fmla="*/ 29 w 45"/>
                <a:gd name="T35" fmla="*/ 101 h 152"/>
                <a:gd name="T36" fmla="*/ 30 w 45"/>
                <a:gd name="T37" fmla="*/ 94 h 152"/>
                <a:gd name="T38" fmla="*/ 31 w 45"/>
                <a:gd name="T39" fmla="*/ 89 h 152"/>
                <a:gd name="T40" fmla="*/ 32 w 45"/>
                <a:gd name="T41" fmla="*/ 78 h 152"/>
                <a:gd name="T42" fmla="*/ 31 w 45"/>
                <a:gd name="T43" fmla="*/ 35 h 152"/>
                <a:gd name="T44" fmla="*/ 30 w 45"/>
                <a:gd name="T45" fmla="*/ 28 h 152"/>
                <a:gd name="T46" fmla="*/ 29 w 45"/>
                <a:gd name="T47" fmla="*/ 23 h 152"/>
                <a:gd name="T48" fmla="*/ 28 w 45"/>
                <a:gd name="T49" fmla="*/ 18 h 152"/>
                <a:gd name="T50" fmla="*/ 27 w 45"/>
                <a:gd name="T51" fmla="*/ 14 h 152"/>
                <a:gd name="T52" fmla="*/ 26 w 45"/>
                <a:gd name="T53" fmla="*/ 11 h 152"/>
                <a:gd name="T54" fmla="*/ 25 w 45"/>
                <a:gd name="T55" fmla="*/ 7 h 152"/>
                <a:gd name="T56" fmla="*/ 22 w 45"/>
                <a:gd name="T57" fmla="*/ 3 h 152"/>
                <a:gd name="T58" fmla="*/ 20 w 45"/>
                <a:gd name="T59" fmla="*/ 2 h 152"/>
                <a:gd name="T60" fmla="*/ 15 w 45"/>
                <a:gd name="T61" fmla="*/ 0 h 152"/>
                <a:gd name="T62" fmla="*/ 13 w 45"/>
                <a:gd name="T63" fmla="*/ 2 h 152"/>
                <a:gd name="T64" fmla="*/ 10 w 45"/>
                <a:gd name="T65" fmla="*/ 6 h 152"/>
                <a:gd name="T66" fmla="*/ 10 w 45"/>
                <a:gd name="T67" fmla="*/ 9 h 152"/>
                <a:gd name="T68" fmla="*/ 8 w 45"/>
                <a:gd name="T69" fmla="*/ 13 h 152"/>
                <a:gd name="T70" fmla="*/ 6 w 45"/>
                <a:gd name="T71" fmla="*/ 16 h 152"/>
                <a:gd name="T72" fmla="*/ 5 w 45"/>
                <a:gd name="T73" fmla="*/ 21 h 152"/>
                <a:gd name="T74" fmla="*/ 4 w 45"/>
                <a:gd name="T75" fmla="*/ 25 h 152"/>
                <a:gd name="T76" fmla="*/ 3 w 45"/>
                <a:gd name="T77" fmla="*/ 30 h 152"/>
                <a:gd name="T78" fmla="*/ 2 w 45"/>
                <a:gd name="T79" fmla="*/ 35 h 152"/>
                <a:gd name="T80" fmla="*/ 1 w 45"/>
                <a:gd name="T81" fmla="*/ 43 h 152"/>
                <a:gd name="T82" fmla="*/ 0 w 45"/>
                <a:gd name="T83" fmla="*/ 53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 h="152">
                  <a:moveTo>
                    <a:pt x="0" y="74"/>
                  </a:moveTo>
                  <a:lnTo>
                    <a:pt x="0" y="99"/>
                  </a:lnTo>
                  <a:lnTo>
                    <a:pt x="1" y="102"/>
                  </a:lnTo>
                  <a:lnTo>
                    <a:pt x="1" y="109"/>
                  </a:lnTo>
                  <a:lnTo>
                    <a:pt x="3" y="113"/>
                  </a:lnTo>
                  <a:lnTo>
                    <a:pt x="3" y="118"/>
                  </a:lnTo>
                  <a:lnTo>
                    <a:pt x="4" y="121"/>
                  </a:lnTo>
                  <a:lnTo>
                    <a:pt x="4" y="124"/>
                  </a:lnTo>
                  <a:lnTo>
                    <a:pt x="5" y="127"/>
                  </a:lnTo>
                  <a:lnTo>
                    <a:pt x="5" y="129"/>
                  </a:lnTo>
                  <a:lnTo>
                    <a:pt x="7" y="132"/>
                  </a:lnTo>
                  <a:lnTo>
                    <a:pt x="7" y="135"/>
                  </a:lnTo>
                  <a:lnTo>
                    <a:pt x="8" y="136"/>
                  </a:lnTo>
                  <a:lnTo>
                    <a:pt x="8" y="139"/>
                  </a:lnTo>
                  <a:lnTo>
                    <a:pt x="10" y="140"/>
                  </a:lnTo>
                  <a:lnTo>
                    <a:pt x="11" y="143"/>
                  </a:lnTo>
                  <a:lnTo>
                    <a:pt x="11" y="144"/>
                  </a:lnTo>
                  <a:lnTo>
                    <a:pt x="14" y="147"/>
                  </a:lnTo>
                  <a:lnTo>
                    <a:pt x="14" y="148"/>
                  </a:lnTo>
                  <a:lnTo>
                    <a:pt x="15" y="148"/>
                  </a:lnTo>
                  <a:lnTo>
                    <a:pt x="18" y="151"/>
                  </a:lnTo>
                  <a:lnTo>
                    <a:pt x="23" y="151"/>
                  </a:lnTo>
                  <a:lnTo>
                    <a:pt x="24" y="150"/>
                  </a:lnTo>
                  <a:lnTo>
                    <a:pt x="25" y="150"/>
                  </a:lnTo>
                  <a:lnTo>
                    <a:pt x="28" y="147"/>
                  </a:lnTo>
                  <a:lnTo>
                    <a:pt x="28" y="146"/>
                  </a:lnTo>
                  <a:lnTo>
                    <a:pt x="31" y="143"/>
                  </a:lnTo>
                  <a:lnTo>
                    <a:pt x="32" y="140"/>
                  </a:lnTo>
                  <a:lnTo>
                    <a:pt x="32" y="139"/>
                  </a:lnTo>
                  <a:lnTo>
                    <a:pt x="34" y="137"/>
                  </a:lnTo>
                  <a:lnTo>
                    <a:pt x="35" y="135"/>
                  </a:lnTo>
                  <a:lnTo>
                    <a:pt x="35" y="132"/>
                  </a:lnTo>
                  <a:lnTo>
                    <a:pt x="37" y="129"/>
                  </a:lnTo>
                  <a:lnTo>
                    <a:pt x="37" y="127"/>
                  </a:lnTo>
                  <a:lnTo>
                    <a:pt x="38" y="125"/>
                  </a:lnTo>
                  <a:lnTo>
                    <a:pt x="40" y="121"/>
                  </a:lnTo>
                  <a:lnTo>
                    <a:pt x="40" y="116"/>
                  </a:lnTo>
                  <a:lnTo>
                    <a:pt x="41" y="113"/>
                  </a:lnTo>
                  <a:lnTo>
                    <a:pt x="41" y="110"/>
                  </a:lnTo>
                  <a:lnTo>
                    <a:pt x="42" y="106"/>
                  </a:lnTo>
                  <a:lnTo>
                    <a:pt x="42" y="97"/>
                  </a:lnTo>
                  <a:lnTo>
                    <a:pt x="44" y="93"/>
                  </a:lnTo>
                  <a:lnTo>
                    <a:pt x="44" y="46"/>
                  </a:lnTo>
                  <a:lnTo>
                    <a:pt x="42" y="42"/>
                  </a:lnTo>
                  <a:lnTo>
                    <a:pt x="42" y="36"/>
                  </a:lnTo>
                  <a:lnTo>
                    <a:pt x="41" y="33"/>
                  </a:lnTo>
                  <a:lnTo>
                    <a:pt x="41" y="30"/>
                  </a:lnTo>
                  <a:lnTo>
                    <a:pt x="40" y="27"/>
                  </a:lnTo>
                  <a:lnTo>
                    <a:pt x="40" y="25"/>
                  </a:lnTo>
                  <a:lnTo>
                    <a:pt x="38" y="22"/>
                  </a:lnTo>
                  <a:lnTo>
                    <a:pt x="38" y="19"/>
                  </a:lnTo>
                  <a:lnTo>
                    <a:pt x="37" y="17"/>
                  </a:lnTo>
                  <a:lnTo>
                    <a:pt x="35" y="14"/>
                  </a:lnTo>
                  <a:lnTo>
                    <a:pt x="35" y="13"/>
                  </a:lnTo>
                  <a:lnTo>
                    <a:pt x="34" y="10"/>
                  </a:lnTo>
                  <a:lnTo>
                    <a:pt x="34" y="8"/>
                  </a:lnTo>
                  <a:lnTo>
                    <a:pt x="30" y="4"/>
                  </a:lnTo>
                  <a:lnTo>
                    <a:pt x="30" y="3"/>
                  </a:lnTo>
                  <a:lnTo>
                    <a:pt x="28" y="2"/>
                  </a:lnTo>
                  <a:lnTo>
                    <a:pt x="27" y="2"/>
                  </a:lnTo>
                  <a:lnTo>
                    <a:pt x="25" y="0"/>
                  </a:lnTo>
                  <a:lnTo>
                    <a:pt x="21" y="0"/>
                  </a:lnTo>
                  <a:lnTo>
                    <a:pt x="20" y="2"/>
                  </a:lnTo>
                  <a:lnTo>
                    <a:pt x="18" y="2"/>
                  </a:lnTo>
                  <a:lnTo>
                    <a:pt x="18" y="3"/>
                  </a:lnTo>
                  <a:lnTo>
                    <a:pt x="14" y="7"/>
                  </a:lnTo>
                  <a:lnTo>
                    <a:pt x="14" y="8"/>
                  </a:lnTo>
                  <a:lnTo>
                    <a:pt x="13" y="11"/>
                  </a:lnTo>
                  <a:lnTo>
                    <a:pt x="11" y="13"/>
                  </a:lnTo>
                  <a:lnTo>
                    <a:pt x="11" y="15"/>
                  </a:lnTo>
                  <a:lnTo>
                    <a:pt x="10" y="17"/>
                  </a:lnTo>
                  <a:lnTo>
                    <a:pt x="8" y="19"/>
                  </a:lnTo>
                  <a:lnTo>
                    <a:pt x="8" y="22"/>
                  </a:lnTo>
                  <a:lnTo>
                    <a:pt x="7" y="25"/>
                  </a:lnTo>
                  <a:lnTo>
                    <a:pt x="7" y="27"/>
                  </a:lnTo>
                  <a:lnTo>
                    <a:pt x="5" y="30"/>
                  </a:lnTo>
                  <a:lnTo>
                    <a:pt x="5" y="33"/>
                  </a:lnTo>
                  <a:lnTo>
                    <a:pt x="4" y="36"/>
                  </a:lnTo>
                  <a:lnTo>
                    <a:pt x="4" y="38"/>
                  </a:lnTo>
                  <a:lnTo>
                    <a:pt x="3" y="42"/>
                  </a:lnTo>
                  <a:lnTo>
                    <a:pt x="3" y="49"/>
                  </a:lnTo>
                  <a:lnTo>
                    <a:pt x="1" y="52"/>
                  </a:lnTo>
                  <a:lnTo>
                    <a:pt x="1" y="59"/>
                  </a:lnTo>
                  <a:lnTo>
                    <a:pt x="0" y="63"/>
                  </a:lnTo>
                  <a:lnTo>
                    <a:pt x="0" y="74"/>
                  </a:lnTo>
                </a:path>
              </a:pathLst>
            </a:custGeom>
            <a:solidFill>
              <a:srgbClr val="D9D9D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0494" name="Freeform 70"/>
          <p:cNvSpPr>
            <a:spLocks noChangeAspect="1"/>
          </p:cNvSpPr>
          <p:nvPr/>
        </p:nvSpPr>
        <p:spPr bwMode="auto">
          <a:xfrm>
            <a:off x="4005264" y="5080000"/>
            <a:ext cx="2289175" cy="990600"/>
          </a:xfrm>
          <a:custGeom>
            <a:avLst/>
            <a:gdLst>
              <a:gd name="T0" fmla="*/ 265007 w 3032"/>
              <a:gd name="T1" fmla="*/ 246965 h 2892"/>
              <a:gd name="T2" fmla="*/ 333712 w 3032"/>
              <a:gd name="T3" fmla="*/ 202093 h 2892"/>
              <a:gd name="T4" fmla="*/ 449983 w 3032"/>
              <a:gd name="T5" fmla="*/ 184282 h 2892"/>
              <a:gd name="T6" fmla="*/ 604004 w 3032"/>
              <a:gd name="T7" fmla="*/ 204491 h 2892"/>
              <a:gd name="T8" fmla="*/ 668179 w 3032"/>
              <a:gd name="T9" fmla="*/ 146261 h 2892"/>
              <a:gd name="T10" fmla="*/ 790490 w 3032"/>
              <a:gd name="T11" fmla="*/ 95909 h 2892"/>
              <a:gd name="T12" fmla="*/ 948286 w 3032"/>
              <a:gd name="T13" fmla="*/ 101047 h 2892"/>
              <a:gd name="T14" fmla="*/ 1053987 w 3032"/>
              <a:gd name="T15" fmla="*/ 140780 h 2892"/>
              <a:gd name="T16" fmla="*/ 1141567 w 3032"/>
              <a:gd name="T17" fmla="*/ 61313 h 2892"/>
              <a:gd name="T18" fmla="*/ 1304649 w 3032"/>
              <a:gd name="T19" fmla="*/ 8221 h 2892"/>
              <a:gd name="T20" fmla="*/ 1538700 w 3032"/>
              <a:gd name="T21" fmla="*/ 24320 h 2892"/>
              <a:gd name="T22" fmla="*/ 1667051 w 3032"/>
              <a:gd name="T23" fmla="*/ 87688 h 2892"/>
              <a:gd name="T24" fmla="*/ 1725186 w 3032"/>
              <a:gd name="T25" fmla="*/ 183254 h 2892"/>
              <a:gd name="T26" fmla="*/ 1824847 w 3032"/>
              <a:gd name="T27" fmla="*/ 183254 h 2892"/>
              <a:gd name="T28" fmla="*/ 1912428 w 3032"/>
              <a:gd name="T29" fmla="*/ 204491 h 2892"/>
              <a:gd name="T30" fmla="*/ 2040023 w 3032"/>
              <a:gd name="T31" fmla="*/ 182912 h 2892"/>
              <a:gd name="T32" fmla="*/ 2209899 w 3032"/>
              <a:gd name="T33" fmla="*/ 220248 h 2892"/>
              <a:gd name="T34" fmla="*/ 2286155 w 3032"/>
              <a:gd name="T35" fmla="*/ 339448 h 2892"/>
              <a:gd name="T36" fmla="*/ 2204614 w 3032"/>
              <a:gd name="T37" fmla="*/ 435015 h 2892"/>
              <a:gd name="T38" fmla="*/ 2087589 w 3032"/>
              <a:gd name="T39" fmla="*/ 480229 h 2892"/>
              <a:gd name="T40" fmla="*/ 2098914 w 3032"/>
              <a:gd name="T41" fmla="*/ 517222 h 2892"/>
              <a:gd name="T42" fmla="*/ 2058143 w 3032"/>
              <a:gd name="T43" fmla="*/ 593949 h 2892"/>
              <a:gd name="T44" fmla="*/ 1953198 w 3032"/>
              <a:gd name="T45" fmla="*/ 641561 h 2892"/>
              <a:gd name="T46" fmla="*/ 1765957 w 3032"/>
              <a:gd name="T47" fmla="*/ 671018 h 2892"/>
              <a:gd name="T48" fmla="*/ 1760672 w 3032"/>
              <a:gd name="T49" fmla="*/ 750486 h 2892"/>
              <a:gd name="T50" fmla="*/ 1608916 w 3032"/>
              <a:gd name="T51" fmla="*/ 787479 h 2892"/>
              <a:gd name="T52" fmla="*/ 1532660 w 3032"/>
              <a:gd name="T53" fmla="*/ 874824 h 2892"/>
              <a:gd name="T54" fmla="*/ 1357499 w 3032"/>
              <a:gd name="T55" fmla="*/ 890923 h 2892"/>
              <a:gd name="T56" fmla="*/ 1269918 w 3032"/>
              <a:gd name="T57" fmla="*/ 951894 h 2892"/>
              <a:gd name="T58" fmla="*/ 1146853 w 3032"/>
              <a:gd name="T59" fmla="*/ 986147 h 2892"/>
              <a:gd name="T60" fmla="*/ 960366 w 3032"/>
              <a:gd name="T61" fmla="*/ 970391 h 2892"/>
              <a:gd name="T62" fmla="*/ 849381 w 3032"/>
              <a:gd name="T63" fmla="*/ 901542 h 2892"/>
              <a:gd name="T64" fmla="*/ 819935 w 3032"/>
              <a:gd name="T65" fmla="*/ 811456 h 2892"/>
              <a:gd name="T66" fmla="*/ 785205 w 3032"/>
              <a:gd name="T67" fmla="*/ 792617 h 2892"/>
              <a:gd name="T68" fmla="*/ 755760 w 3032"/>
              <a:gd name="T69" fmla="*/ 774120 h 2892"/>
              <a:gd name="T70" fmla="*/ 708195 w 3032"/>
              <a:gd name="T71" fmla="*/ 799468 h 2892"/>
              <a:gd name="T72" fmla="*/ 616084 w 3032"/>
              <a:gd name="T73" fmla="*/ 801523 h 2892"/>
              <a:gd name="T74" fmla="*/ 557194 w 3032"/>
              <a:gd name="T75" fmla="*/ 774120 h 2892"/>
              <a:gd name="T76" fmla="*/ 516423 w 3032"/>
              <a:gd name="T77" fmla="*/ 721371 h 2892"/>
              <a:gd name="T78" fmla="*/ 486978 w 3032"/>
              <a:gd name="T79" fmla="*/ 729249 h 2892"/>
              <a:gd name="T80" fmla="*/ 434883 w 3032"/>
              <a:gd name="T81" fmla="*/ 752883 h 2892"/>
              <a:gd name="T82" fmla="*/ 335222 w 3032"/>
              <a:gd name="T83" fmla="*/ 745005 h 2892"/>
              <a:gd name="T84" fmla="*/ 277087 w 3032"/>
              <a:gd name="T85" fmla="*/ 705272 h 2892"/>
              <a:gd name="T86" fmla="*/ 147981 w 3032"/>
              <a:gd name="T87" fmla="*/ 691913 h 2892"/>
              <a:gd name="T88" fmla="*/ 55115 w 3032"/>
              <a:gd name="T89" fmla="*/ 647041 h 2892"/>
              <a:gd name="T90" fmla="*/ 2265 w 3032"/>
              <a:gd name="T91" fmla="*/ 567574 h 2892"/>
              <a:gd name="T92" fmla="*/ 55115 w 3032"/>
              <a:gd name="T93" fmla="*/ 480229 h 2892"/>
              <a:gd name="T94" fmla="*/ 101926 w 3032"/>
              <a:gd name="T95" fmla="*/ 442893 h 2892"/>
              <a:gd name="T96" fmla="*/ 43035 w 3032"/>
              <a:gd name="T97" fmla="*/ 381922 h 2892"/>
              <a:gd name="T98" fmla="*/ 49075 w 3032"/>
              <a:gd name="T99" fmla="*/ 313073 h 2892"/>
              <a:gd name="T100" fmla="*/ 142696 w 3032"/>
              <a:gd name="T101" fmla="*/ 257583 h 2892"/>
              <a:gd name="T102" fmla="*/ 265007 w 3032"/>
              <a:gd name="T103" fmla="*/ 246965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EAEAEA"/>
          </a:solidFill>
          <a:ln w="6350" cap="flat" cmpd="sng">
            <a:solidFill>
              <a:srgbClr val="FF9900"/>
            </a:solidFill>
            <a:prstDash val="solid"/>
            <a:round/>
            <a:headEnd/>
            <a:tailEnd/>
          </a:ln>
          <a:effectLst/>
          <a:extLst>
            <a:ext uri="{AF507438-7753-43E0-B8FC-AC1667EBCBE1}">
              <a14:hiddenEffects xmlns:a14="http://schemas.microsoft.com/office/drawing/2010/main">
                <a:effectLst>
                  <a:outerShdw dist="17961" dir="13500000" algn="ctr" rotWithShape="0">
                    <a:srgbClr val="995C00"/>
                  </a:outerShdw>
                </a:effectLst>
              </a14:hiddenEffects>
            </a:ext>
          </a:extLst>
        </p:spPr>
        <p:txBody>
          <a:bodyPr wrap="none" anchor="ctr"/>
          <a:lstStyle/>
          <a:p>
            <a:endParaRPr lang="en-US"/>
          </a:p>
        </p:txBody>
      </p:sp>
      <p:sp>
        <p:nvSpPr>
          <p:cNvPr id="20495" name="Text Box 71"/>
          <p:cNvSpPr txBox="1">
            <a:spLocks noChangeAspect="1" noChangeArrowheads="1"/>
          </p:cNvSpPr>
          <p:nvPr/>
        </p:nvSpPr>
        <p:spPr bwMode="auto">
          <a:xfrm>
            <a:off x="5087726" y="5251450"/>
            <a:ext cx="589387"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MSC(Server)</a:t>
            </a:r>
            <a:endParaRPr lang="en-GB" altLang="en-US" sz="800" b="1">
              <a:latin typeface="Futura Md BT" charset="0"/>
              <a:ea typeface="Arial" charset="0"/>
              <a:cs typeface="Arial" charset="0"/>
            </a:endParaRPr>
          </a:p>
        </p:txBody>
      </p:sp>
      <p:grpSp>
        <p:nvGrpSpPr>
          <p:cNvPr id="20496" name="Group 72"/>
          <p:cNvGrpSpPr>
            <a:grpSpLocks noChangeAspect="1"/>
          </p:cNvGrpSpPr>
          <p:nvPr/>
        </p:nvGrpSpPr>
        <p:grpSpPr bwMode="auto">
          <a:xfrm>
            <a:off x="5056188" y="5416550"/>
            <a:ext cx="430212" cy="273050"/>
            <a:chOff x="2632" y="3125"/>
            <a:chExt cx="1005" cy="632"/>
          </a:xfrm>
        </p:grpSpPr>
        <p:sp>
          <p:nvSpPr>
            <p:cNvPr id="21184" name="Oval 73"/>
            <p:cNvSpPr>
              <a:spLocks noChangeAspect="1" noChangeArrowheads="1"/>
            </p:cNvSpPr>
            <p:nvPr/>
          </p:nvSpPr>
          <p:spPr bwMode="auto">
            <a:xfrm>
              <a:off x="2635" y="3388"/>
              <a:ext cx="1002" cy="369"/>
            </a:xfrm>
            <a:prstGeom prst="ellipse">
              <a:avLst/>
            </a:prstGeom>
            <a:solidFill>
              <a:srgbClr val="00CC99"/>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85" name="Rectangle 74"/>
            <p:cNvSpPr>
              <a:spLocks noChangeAspect="1" noChangeArrowheads="1"/>
            </p:cNvSpPr>
            <p:nvPr/>
          </p:nvSpPr>
          <p:spPr bwMode="auto">
            <a:xfrm>
              <a:off x="2632" y="3313"/>
              <a:ext cx="1002" cy="263"/>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86" name="Rectangle 75"/>
            <p:cNvSpPr>
              <a:spLocks noChangeAspect="1" noChangeArrowheads="1"/>
            </p:cNvSpPr>
            <p:nvPr/>
          </p:nvSpPr>
          <p:spPr bwMode="auto">
            <a:xfrm>
              <a:off x="2632" y="3313"/>
              <a:ext cx="1002" cy="26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87" name="Oval 76"/>
            <p:cNvSpPr>
              <a:spLocks noChangeAspect="1" noChangeArrowheads="1"/>
            </p:cNvSpPr>
            <p:nvPr/>
          </p:nvSpPr>
          <p:spPr bwMode="auto">
            <a:xfrm>
              <a:off x="2635" y="3125"/>
              <a:ext cx="1002" cy="369"/>
            </a:xfrm>
            <a:prstGeom prst="ellipse">
              <a:avLst/>
            </a:prstGeom>
            <a:solidFill>
              <a:srgbClr val="33CC33"/>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1188" name="Group 77"/>
            <p:cNvGrpSpPr>
              <a:grpSpLocks noChangeAspect="1"/>
            </p:cNvGrpSpPr>
            <p:nvPr/>
          </p:nvGrpSpPr>
          <p:grpSpPr bwMode="auto">
            <a:xfrm>
              <a:off x="2785" y="3168"/>
              <a:ext cx="696" cy="283"/>
              <a:chOff x="2313" y="3502"/>
              <a:chExt cx="696" cy="283"/>
            </a:xfrm>
          </p:grpSpPr>
          <p:grpSp>
            <p:nvGrpSpPr>
              <p:cNvPr id="21191" name="Group 78"/>
              <p:cNvGrpSpPr>
                <a:grpSpLocks noChangeAspect="1"/>
              </p:cNvGrpSpPr>
              <p:nvPr/>
            </p:nvGrpSpPr>
            <p:grpSpPr bwMode="auto">
              <a:xfrm>
                <a:off x="2313" y="3502"/>
                <a:ext cx="690" cy="276"/>
                <a:chOff x="2313" y="3502"/>
                <a:chExt cx="690" cy="276"/>
              </a:xfrm>
            </p:grpSpPr>
            <p:sp>
              <p:nvSpPr>
                <p:cNvPr id="21201" name="Freeform 79"/>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2" name="Freeform 80"/>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3" name="Freeform 81"/>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4" name="Freeform 82"/>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5" name="Freeform 83"/>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6" name="Freeform 84"/>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7" name="Freeform 85"/>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8" name="Freeform 86"/>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1192" name="Group 87"/>
              <p:cNvGrpSpPr>
                <a:grpSpLocks noChangeAspect="1"/>
              </p:cNvGrpSpPr>
              <p:nvPr/>
            </p:nvGrpSpPr>
            <p:grpSpPr bwMode="auto">
              <a:xfrm>
                <a:off x="2319" y="3509"/>
                <a:ext cx="690" cy="276"/>
                <a:chOff x="2319" y="3509"/>
                <a:chExt cx="690" cy="276"/>
              </a:xfrm>
            </p:grpSpPr>
            <p:sp>
              <p:nvSpPr>
                <p:cNvPr id="21193" name="Freeform 88"/>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4" name="Freeform 89"/>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5" name="Freeform 90"/>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6" name="Freeform 91"/>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7" name="Freeform 92"/>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8" name="Freeform 93"/>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99" name="Freeform 94"/>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200" name="Freeform 95"/>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1189" name="Line 96"/>
            <p:cNvSpPr>
              <a:spLocks noChangeAspect="1" noChangeShapeType="1"/>
            </p:cNvSpPr>
            <p:nvPr/>
          </p:nvSpPr>
          <p:spPr bwMode="auto">
            <a:xfrm>
              <a:off x="2632"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190" name="Line 97"/>
            <p:cNvSpPr>
              <a:spLocks noChangeAspect="1" noChangeShapeType="1"/>
            </p:cNvSpPr>
            <p:nvPr/>
          </p:nvSpPr>
          <p:spPr bwMode="auto">
            <a:xfrm>
              <a:off x="3634"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497" name="Line 98"/>
          <p:cNvSpPr>
            <a:spLocks noChangeAspect="1" noChangeShapeType="1"/>
          </p:cNvSpPr>
          <p:nvPr/>
        </p:nvSpPr>
        <p:spPr bwMode="auto">
          <a:xfrm flipV="1">
            <a:off x="5322888" y="5346700"/>
            <a:ext cx="30162" cy="6985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98" name="Line 99"/>
          <p:cNvSpPr>
            <a:spLocks noChangeAspect="1" noChangeShapeType="1"/>
          </p:cNvSpPr>
          <p:nvPr/>
        </p:nvSpPr>
        <p:spPr bwMode="auto">
          <a:xfrm flipV="1">
            <a:off x="5491163" y="5386388"/>
            <a:ext cx="506412" cy="6985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499" name="Rectangle 100"/>
          <p:cNvSpPr>
            <a:spLocks noChangeAspect="1" noChangeArrowheads="1"/>
          </p:cNvSpPr>
          <p:nvPr/>
        </p:nvSpPr>
        <p:spPr bwMode="auto">
          <a:xfrm>
            <a:off x="4332790" y="5394325"/>
            <a:ext cx="224420" cy="10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lnSpc>
                <a:spcPct val="85000"/>
              </a:lnSpc>
            </a:pPr>
            <a:r>
              <a:rPr lang="en-US" altLang="en-US" sz="800" b="1">
                <a:latin typeface="Futura Md BT" charset="0"/>
                <a:ea typeface="Arial" charset="0"/>
                <a:cs typeface="Arial" charset="0"/>
              </a:rPr>
              <a:t>SGSN</a:t>
            </a:r>
          </a:p>
        </p:txBody>
      </p:sp>
      <p:grpSp>
        <p:nvGrpSpPr>
          <p:cNvPr id="20500" name="Group 101"/>
          <p:cNvGrpSpPr>
            <a:grpSpLocks noChangeAspect="1"/>
          </p:cNvGrpSpPr>
          <p:nvPr/>
        </p:nvGrpSpPr>
        <p:grpSpPr bwMode="auto">
          <a:xfrm>
            <a:off x="4313239" y="4841875"/>
            <a:ext cx="280987" cy="533400"/>
            <a:chOff x="4790" y="2094"/>
            <a:chExt cx="227" cy="575"/>
          </a:xfrm>
        </p:grpSpPr>
        <p:sp>
          <p:nvSpPr>
            <p:cNvPr id="21164" name="Freeform 102"/>
            <p:cNvSpPr>
              <a:spLocks noChangeAspect="1"/>
            </p:cNvSpPr>
            <p:nvPr/>
          </p:nvSpPr>
          <p:spPr bwMode="auto">
            <a:xfrm>
              <a:off x="4790" y="2094"/>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5" name="Freeform 103"/>
            <p:cNvSpPr>
              <a:spLocks noChangeAspect="1"/>
            </p:cNvSpPr>
            <p:nvPr/>
          </p:nvSpPr>
          <p:spPr bwMode="auto">
            <a:xfrm>
              <a:off x="4790" y="2094"/>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66" name="Freeform 104"/>
            <p:cNvSpPr>
              <a:spLocks noChangeAspect="1"/>
            </p:cNvSpPr>
            <p:nvPr/>
          </p:nvSpPr>
          <p:spPr bwMode="auto">
            <a:xfrm>
              <a:off x="4793" y="2094"/>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7" name="Freeform 105"/>
            <p:cNvSpPr>
              <a:spLocks noChangeAspect="1"/>
            </p:cNvSpPr>
            <p:nvPr/>
          </p:nvSpPr>
          <p:spPr bwMode="auto">
            <a:xfrm>
              <a:off x="4793" y="2094"/>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68" name="Freeform 106"/>
            <p:cNvSpPr>
              <a:spLocks noChangeAspect="1"/>
            </p:cNvSpPr>
            <p:nvPr/>
          </p:nvSpPr>
          <p:spPr bwMode="auto">
            <a:xfrm>
              <a:off x="4977" y="2094"/>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169" name="Freeform 107"/>
            <p:cNvSpPr>
              <a:spLocks noChangeAspect="1"/>
            </p:cNvSpPr>
            <p:nvPr/>
          </p:nvSpPr>
          <p:spPr bwMode="auto">
            <a:xfrm>
              <a:off x="4977" y="2094"/>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170" name="Rectangle 108"/>
            <p:cNvSpPr>
              <a:spLocks noChangeAspect="1" noChangeArrowheads="1"/>
            </p:cNvSpPr>
            <p:nvPr/>
          </p:nvSpPr>
          <p:spPr bwMode="auto">
            <a:xfrm>
              <a:off x="4793" y="2122"/>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1" name="Rectangle 109"/>
            <p:cNvSpPr>
              <a:spLocks noChangeAspect="1" noChangeArrowheads="1"/>
            </p:cNvSpPr>
            <p:nvPr/>
          </p:nvSpPr>
          <p:spPr bwMode="auto">
            <a:xfrm>
              <a:off x="4793" y="2122"/>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2" name="Rectangle 110"/>
            <p:cNvSpPr>
              <a:spLocks noChangeAspect="1" noChangeArrowheads="1"/>
            </p:cNvSpPr>
            <p:nvPr/>
          </p:nvSpPr>
          <p:spPr bwMode="auto">
            <a:xfrm>
              <a:off x="4801" y="2150"/>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3" name="Rectangle 111"/>
            <p:cNvSpPr>
              <a:spLocks noChangeAspect="1" noChangeArrowheads="1"/>
            </p:cNvSpPr>
            <p:nvPr/>
          </p:nvSpPr>
          <p:spPr bwMode="auto">
            <a:xfrm>
              <a:off x="4886" y="2150"/>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4" name="Rectangle 112"/>
            <p:cNvSpPr>
              <a:spLocks noChangeAspect="1" noChangeArrowheads="1"/>
            </p:cNvSpPr>
            <p:nvPr/>
          </p:nvSpPr>
          <p:spPr bwMode="auto">
            <a:xfrm>
              <a:off x="4809" y="2158"/>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5" name="Rectangle 113"/>
            <p:cNvSpPr>
              <a:spLocks noChangeAspect="1" noChangeArrowheads="1"/>
            </p:cNvSpPr>
            <p:nvPr/>
          </p:nvSpPr>
          <p:spPr bwMode="auto">
            <a:xfrm>
              <a:off x="4893" y="2158"/>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6" name="Rectangle 114"/>
            <p:cNvSpPr>
              <a:spLocks noChangeAspect="1" noChangeArrowheads="1"/>
            </p:cNvSpPr>
            <p:nvPr/>
          </p:nvSpPr>
          <p:spPr bwMode="auto">
            <a:xfrm>
              <a:off x="4809" y="2421"/>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77" name="Rectangle 115"/>
            <p:cNvSpPr>
              <a:spLocks noChangeAspect="1" noChangeArrowheads="1"/>
            </p:cNvSpPr>
            <p:nvPr/>
          </p:nvSpPr>
          <p:spPr bwMode="auto">
            <a:xfrm>
              <a:off x="4893" y="2421"/>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1178" name="Group 116"/>
            <p:cNvGrpSpPr>
              <a:grpSpLocks noChangeAspect="1"/>
            </p:cNvGrpSpPr>
            <p:nvPr/>
          </p:nvGrpSpPr>
          <p:grpSpPr bwMode="auto">
            <a:xfrm>
              <a:off x="4837" y="2397"/>
              <a:ext cx="24" cy="2"/>
              <a:chOff x="1549" y="1290"/>
              <a:chExt cx="24" cy="2"/>
            </a:xfrm>
          </p:grpSpPr>
          <p:sp>
            <p:nvSpPr>
              <p:cNvPr id="21182" name="Line 117"/>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83" name="Line 118"/>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179" name="Group 119"/>
            <p:cNvGrpSpPr>
              <a:grpSpLocks noChangeAspect="1"/>
            </p:cNvGrpSpPr>
            <p:nvPr/>
          </p:nvGrpSpPr>
          <p:grpSpPr bwMode="auto">
            <a:xfrm>
              <a:off x="4901" y="2397"/>
              <a:ext cx="24" cy="2"/>
              <a:chOff x="1549" y="1290"/>
              <a:chExt cx="24" cy="2"/>
            </a:xfrm>
          </p:grpSpPr>
          <p:sp>
            <p:nvSpPr>
              <p:cNvPr id="21180" name="Line 120"/>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81" name="Line 121"/>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0501" name="Group 122"/>
          <p:cNvGrpSpPr>
            <a:grpSpLocks noChangeAspect="1"/>
          </p:cNvGrpSpPr>
          <p:nvPr/>
        </p:nvGrpSpPr>
        <p:grpSpPr bwMode="auto">
          <a:xfrm>
            <a:off x="6000750" y="5329238"/>
            <a:ext cx="539750" cy="157162"/>
            <a:chOff x="3348" y="3451"/>
            <a:chExt cx="540" cy="126"/>
          </a:xfrm>
        </p:grpSpPr>
        <p:sp>
          <p:nvSpPr>
            <p:cNvPr id="21160" name="Rectangle 123"/>
            <p:cNvSpPr>
              <a:spLocks noChangeAspect="1" noChangeArrowheads="1"/>
            </p:cNvSpPr>
            <p:nvPr/>
          </p:nvSpPr>
          <p:spPr bwMode="auto">
            <a:xfrm>
              <a:off x="3348" y="3451"/>
              <a:ext cx="540" cy="126"/>
            </a:xfrm>
            <a:prstGeom prst="rect">
              <a:avLst/>
            </a:prstGeom>
            <a:solidFill>
              <a:srgbClr val="ECECEC"/>
            </a:solidFill>
            <a:ln w="9525">
              <a:miter lim="800000"/>
              <a:headEnd/>
              <a:tailEnd/>
            </a:ln>
            <a:effectLst/>
            <a:scene3d>
              <a:camera prst="legacyPerspectiveTopRight"/>
              <a:lightRig rig="legacyFlat3" dir="r"/>
            </a:scene3d>
            <a:sp3d extrusionH="608000" contourW="12700" prstMaterial="legacyMatte">
              <a:bevelT w="13500" h="13500" prst="angle"/>
              <a:bevelB w="13500" h="13500" prst="angle"/>
              <a:extrusionClr>
                <a:srgbClr val="ECECEC"/>
              </a:extrusionClr>
              <a:contourClr>
                <a:srgbClr val="ECECEC"/>
              </a:contourClr>
            </a:sp3d>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flatTx/>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61" name="Rectangle 124"/>
            <p:cNvSpPr>
              <a:spLocks noChangeAspect="1" noChangeArrowheads="1"/>
            </p:cNvSpPr>
            <p:nvPr/>
          </p:nvSpPr>
          <p:spPr bwMode="auto">
            <a:xfrm>
              <a:off x="3408" y="3481"/>
              <a:ext cx="156" cy="66"/>
            </a:xfrm>
            <a:prstGeom prst="rect">
              <a:avLst/>
            </a:prstGeom>
            <a:gradFill rotWithShape="0">
              <a:gsLst>
                <a:gs pos="0">
                  <a:srgbClr val="D7D7D7"/>
                </a:gs>
                <a:gs pos="100000">
                  <a:srgbClr val="707070"/>
                </a:gs>
              </a:gsLst>
              <a:lin ang="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62" name="Rectangle 125"/>
            <p:cNvSpPr>
              <a:spLocks noChangeAspect="1" noChangeArrowheads="1"/>
            </p:cNvSpPr>
            <p:nvPr/>
          </p:nvSpPr>
          <p:spPr bwMode="auto">
            <a:xfrm>
              <a:off x="3588" y="3481"/>
              <a:ext cx="66" cy="47"/>
            </a:xfrm>
            <a:prstGeom prst="rect">
              <a:avLst/>
            </a:prstGeom>
            <a:solidFill>
              <a:srgbClr val="E6E6E6"/>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163" name="Rectangle 126"/>
            <p:cNvSpPr>
              <a:spLocks noChangeAspect="1" noChangeArrowheads="1"/>
            </p:cNvSpPr>
            <p:nvPr/>
          </p:nvSpPr>
          <p:spPr bwMode="auto">
            <a:xfrm>
              <a:off x="3684" y="3481"/>
              <a:ext cx="162" cy="66"/>
            </a:xfrm>
            <a:prstGeom prst="rect">
              <a:avLst/>
            </a:prstGeom>
            <a:solidFill>
              <a:srgbClr val="EEEEEE"/>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502" name="Rectangle 127"/>
          <p:cNvSpPr>
            <a:spLocks noChangeAspect="1" noChangeArrowheads="1"/>
          </p:cNvSpPr>
          <p:nvPr/>
        </p:nvSpPr>
        <p:spPr bwMode="auto">
          <a:xfrm>
            <a:off x="6144828" y="5513388"/>
            <a:ext cx="243656" cy="104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762000" eaLnBrk="0" hangingPunct="0">
              <a:defRPr>
                <a:solidFill>
                  <a:schemeClr val="tx1"/>
                </a:solidFill>
                <a:latin typeface="Arial" charset="0"/>
              </a:defRPr>
            </a:lvl1pPr>
            <a:lvl2pPr marL="742950" indent="-285750" defTabSz="762000" eaLnBrk="0" hangingPunct="0">
              <a:defRPr>
                <a:solidFill>
                  <a:schemeClr val="tx1"/>
                </a:solidFill>
                <a:latin typeface="Arial" charset="0"/>
              </a:defRPr>
            </a:lvl2pPr>
            <a:lvl3pPr marL="1143000" indent="-228600" defTabSz="762000" eaLnBrk="0" hangingPunct="0">
              <a:defRPr>
                <a:solidFill>
                  <a:schemeClr val="tx1"/>
                </a:solidFill>
                <a:latin typeface="Arial" charset="0"/>
              </a:defRPr>
            </a:lvl3pPr>
            <a:lvl4pPr marL="1600200" indent="-228600" defTabSz="762000" eaLnBrk="0" hangingPunct="0">
              <a:defRPr>
                <a:solidFill>
                  <a:schemeClr val="tx1"/>
                </a:solidFill>
                <a:latin typeface="Arial" charset="0"/>
              </a:defRPr>
            </a:lvl4pPr>
            <a:lvl5pPr marL="2057400" indent="-228600" defTabSz="762000" eaLnBrk="0" hangingPunct="0">
              <a:defRPr>
                <a:solidFill>
                  <a:schemeClr val="tx1"/>
                </a:solidFill>
                <a:latin typeface="Arial" charset="0"/>
              </a:defRPr>
            </a:lvl5pPr>
            <a:lvl6pPr marL="2514600" indent="-228600" defTabSz="762000" eaLnBrk="0" fontAlgn="base" hangingPunct="0">
              <a:spcBef>
                <a:spcPct val="0"/>
              </a:spcBef>
              <a:spcAft>
                <a:spcPct val="0"/>
              </a:spcAft>
              <a:defRPr>
                <a:solidFill>
                  <a:schemeClr val="tx1"/>
                </a:solidFill>
                <a:latin typeface="Arial" charset="0"/>
              </a:defRPr>
            </a:lvl6pPr>
            <a:lvl7pPr marL="2971800" indent="-228600" defTabSz="762000" eaLnBrk="0" fontAlgn="base" hangingPunct="0">
              <a:spcBef>
                <a:spcPct val="0"/>
              </a:spcBef>
              <a:spcAft>
                <a:spcPct val="0"/>
              </a:spcAft>
              <a:defRPr>
                <a:solidFill>
                  <a:schemeClr val="tx1"/>
                </a:solidFill>
                <a:latin typeface="Arial" charset="0"/>
              </a:defRPr>
            </a:lvl7pPr>
            <a:lvl8pPr marL="3429000" indent="-228600" defTabSz="762000" eaLnBrk="0" fontAlgn="base" hangingPunct="0">
              <a:spcBef>
                <a:spcPct val="0"/>
              </a:spcBef>
              <a:spcAft>
                <a:spcPct val="0"/>
              </a:spcAft>
              <a:defRPr>
                <a:solidFill>
                  <a:schemeClr val="tx1"/>
                </a:solidFill>
                <a:latin typeface="Arial" charset="0"/>
              </a:defRPr>
            </a:lvl8pPr>
            <a:lvl9pPr marL="3886200" indent="-228600" defTabSz="762000" eaLnBrk="0" fontAlgn="base" hangingPunct="0">
              <a:spcBef>
                <a:spcPct val="0"/>
              </a:spcBef>
              <a:spcAft>
                <a:spcPct val="0"/>
              </a:spcAft>
              <a:defRPr>
                <a:solidFill>
                  <a:schemeClr val="tx1"/>
                </a:solidFill>
                <a:latin typeface="Arial" charset="0"/>
              </a:defRPr>
            </a:lvl9pPr>
          </a:lstStyle>
          <a:p>
            <a:pPr algn="ctr">
              <a:lnSpc>
                <a:spcPct val="85000"/>
              </a:lnSpc>
            </a:pPr>
            <a:r>
              <a:rPr lang="en-US" altLang="en-US" sz="800" b="1">
                <a:latin typeface="Futura Md BT" charset="0"/>
                <a:ea typeface="Arial" charset="0"/>
                <a:cs typeface="Arial" charset="0"/>
              </a:rPr>
              <a:t>GGSN</a:t>
            </a:r>
          </a:p>
        </p:txBody>
      </p:sp>
      <p:sp>
        <p:nvSpPr>
          <p:cNvPr id="271488" name="Text Box 128"/>
          <p:cNvSpPr txBox="1">
            <a:spLocks noChangeAspect="1" noChangeArrowheads="1"/>
          </p:cNvSpPr>
          <p:nvPr/>
        </p:nvSpPr>
        <p:spPr bwMode="auto">
          <a:xfrm>
            <a:off x="5034201" y="5859463"/>
            <a:ext cx="167798" cy="160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US" sz="900" b="1">
                <a:effectLst>
                  <a:outerShdw blurRad="38100" dist="38100" dir="2700000" algn="tl">
                    <a:srgbClr val="C0C0C0"/>
                  </a:outerShdw>
                </a:effectLst>
                <a:latin typeface="Futura Md BT" pitchFamily="34" charset="0"/>
                <a:cs typeface="Arial" charset="0"/>
              </a:rPr>
              <a:t>CN</a:t>
            </a:r>
            <a:endParaRPr lang="en-GB" sz="900" b="1">
              <a:effectLst>
                <a:outerShdw blurRad="38100" dist="38100" dir="2700000" algn="tl">
                  <a:srgbClr val="C0C0C0"/>
                </a:outerShdw>
              </a:effectLst>
              <a:latin typeface="Futura Md BT" pitchFamily="34" charset="0"/>
              <a:cs typeface="Arial" charset="0"/>
            </a:endParaRPr>
          </a:p>
        </p:txBody>
      </p:sp>
      <p:grpSp>
        <p:nvGrpSpPr>
          <p:cNvPr id="20504" name="Group 129"/>
          <p:cNvGrpSpPr>
            <a:grpSpLocks noChangeAspect="1"/>
          </p:cNvGrpSpPr>
          <p:nvPr/>
        </p:nvGrpSpPr>
        <p:grpSpPr bwMode="auto">
          <a:xfrm>
            <a:off x="5521326" y="5624513"/>
            <a:ext cx="269875" cy="354012"/>
            <a:chOff x="5314" y="816"/>
            <a:chExt cx="224" cy="575"/>
          </a:xfrm>
        </p:grpSpPr>
        <p:sp>
          <p:nvSpPr>
            <p:cNvPr id="21053" name="Freeform 130"/>
            <p:cNvSpPr>
              <a:spLocks noChangeAspect="1"/>
            </p:cNvSpPr>
            <p:nvPr/>
          </p:nvSpPr>
          <p:spPr bwMode="auto">
            <a:xfrm>
              <a:off x="5314" y="816"/>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4" name="Freeform 131"/>
            <p:cNvSpPr>
              <a:spLocks noChangeAspect="1"/>
            </p:cNvSpPr>
            <p:nvPr/>
          </p:nvSpPr>
          <p:spPr bwMode="auto">
            <a:xfrm>
              <a:off x="5314" y="816"/>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55" name="Freeform 132"/>
            <p:cNvSpPr>
              <a:spLocks noChangeAspect="1"/>
            </p:cNvSpPr>
            <p:nvPr/>
          </p:nvSpPr>
          <p:spPr bwMode="auto">
            <a:xfrm>
              <a:off x="5498" y="816"/>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56" name="Freeform 133"/>
            <p:cNvSpPr>
              <a:spLocks noChangeAspect="1"/>
            </p:cNvSpPr>
            <p:nvPr/>
          </p:nvSpPr>
          <p:spPr bwMode="auto">
            <a:xfrm>
              <a:off x="5498" y="816"/>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57" name="Rectangle 134"/>
            <p:cNvSpPr>
              <a:spLocks noChangeAspect="1" noChangeArrowheads="1"/>
            </p:cNvSpPr>
            <p:nvPr/>
          </p:nvSpPr>
          <p:spPr bwMode="auto">
            <a:xfrm>
              <a:off x="5314" y="844"/>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58" name="Rectangle 135"/>
            <p:cNvSpPr>
              <a:spLocks noChangeAspect="1" noChangeArrowheads="1"/>
            </p:cNvSpPr>
            <p:nvPr/>
          </p:nvSpPr>
          <p:spPr bwMode="auto">
            <a:xfrm>
              <a:off x="5314" y="844"/>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59" name="Rectangle 136"/>
            <p:cNvSpPr>
              <a:spLocks noChangeAspect="1" noChangeArrowheads="1"/>
            </p:cNvSpPr>
            <p:nvPr/>
          </p:nvSpPr>
          <p:spPr bwMode="auto">
            <a:xfrm>
              <a:off x="5322" y="872"/>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60" name="Rectangle 137"/>
            <p:cNvSpPr>
              <a:spLocks noChangeAspect="1" noChangeArrowheads="1"/>
            </p:cNvSpPr>
            <p:nvPr/>
          </p:nvSpPr>
          <p:spPr bwMode="auto">
            <a:xfrm>
              <a:off x="5407" y="872"/>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1061" name="Group 138"/>
            <p:cNvGrpSpPr>
              <a:grpSpLocks noChangeAspect="1"/>
            </p:cNvGrpSpPr>
            <p:nvPr/>
          </p:nvGrpSpPr>
          <p:grpSpPr bwMode="auto">
            <a:xfrm rot="-5400000">
              <a:off x="5422" y="1119"/>
              <a:ext cx="24" cy="2"/>
              <a:chOff x="1549" y="1290"/>
              <a:chExt cx="24" cy="2"/>
            </a:xfrm>
          </p:grpSpPr>
          <p:sp>
            <p:nvSpPr>
              <p:cNvPr id="21158" name="Line 139"/>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9" name="Line 140"/>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2" name="Group 141"/>
            <p:cNvGrpSpPr>
              <a:grpSpLocks noChangeAspect="1"/>
            </p:cNvGrpSpPr>
            <p:nvPr/>
          </p:nvGrpSpPr>
          <p:grpSpPr bwMode="auto">
            <a:xfrm>
              <a:off x="5413" y="883"/>
              <a:ext cx="63" cy="28"/>
              <a:chOff x="5411" y="885"/>
              <a:chExt cx="63" cy="28"/>
            </a:xfrm>
          </p:grpSpPr>
          <p:sp>
            <p:nvSpPr>
              <p:cNvPr id="21153" name="Line 14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4" name="Line 14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5" name="Line 14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6" name="Line 14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7" name="Line 14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3" name="Group 147"/>
            <p:cNvGrpSpPr>
              <a:grpSpLocks noChangeAspect="1"/>
            </p:cNvGrpSpPr>
            <p:nvPr/>
          </p:nvGrpSpPr>
          <p:grpSpPr bwMode="auto">
            <a:xfrm>
              <a:off x="5413" y="939"/>
              <a:ext cx="63" cy="28"/>
              <a:chOff x="5411" y="885"/>
              <a:chExt cx="63" cy="28"/>
            </a:xfrm>
          </p:grpSpPr>
          <p:sp>
            <p:nvSpPr>
              <p:cNvPr id="21148" name="Line 14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9" name="Line 14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0" name="Line 15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1" name="Line 15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52" name="Line 15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4" name="Group 153"/>
            <p:cNvGrpSpPr>
              <a:grpSpLocks noChangeAspect="1"/>
            </p:cNvGrpSpPr>
            <p:nvPr/>
          </p:nvGrpSpPr>
          <p:grpSpPr bwMode="auto">
            <a:xfrm>
              <a:off x="5413" y="996"/>
              <a:ext cx="63" cy="28"/>
              <a:chOff x="5411" y="885"/>
              <a:chExt cx="63" cy="28"/>
            </a:xfrm>
          </p:grpSpPr>
          <p:sp>
            <p:nvSpPr>
              <p:cNvPr id="21143" name="Line 15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4" name="Line 15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5" name="Line 15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6" name="Line 15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7" name="Line 15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5" name="Group 159"/>
            <p:cNvGrpSpPr>
              <a:grpSpLocks noChangeAspect="1"/>
            </p:cNvGrpSpPr>
            <p:nvPr/>
          </p:nvGrpSpPr>
          <p:grpSpPr bwMode="auto">
            <a:xfrm>
              <a:off x="5413" y="1053"/>
              <a:ext cx="63" cy="28"/>
              <a:chOff x="5411" y="885"/>
              <a:chExt cx="63" cy="28"/>
            </a:xfrm>
          </p:grpSpPr>
          <p:sp>
            <p:nvSpPr>
              <p:cNvPr id="21138" name="Line 16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9" name="Line 16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0" name="Line 16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1" name="Line 16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42" name="Line 16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6" name="Group 165"/>
            <p:cNvGrpSpPr>
              <a:grpSpLocks noChangeAspect="1"/>
            </p:cNvGrpSpPr>
            <p:nvPr/>
          </p:nvGrpSpPr>
          <p:grpSpPr bwMode="auto">
            <a:xfrm>
              <a:off x="5413" y="1158"/>
              <a:ext cx="63" cy="28"/>
              <a:chOff x="5411" y="885"/>
              <a:chExt cx="63" cy="28"/>
            </a:xfrm>
          </p:grpSpPr>
          <p:sp>
            <p:nvSpPr>
              <p:cNvPr id="21133" name="Line 16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4" name="Line 16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5" name="Line 16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6" name="Line 16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7" name="Line 17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7" name="Group 171"/>
            <p:cNvGrpSpPr>
              <a:grpSpLocks noChangeAspect="1"/>
            </p:cNvGrpSpPr>
            <p:nvPr/>
          </p:nvGrpSpPr>
          <p:grpSpPr bwMode="auto">
            <a:xfrm>
              <a:off x="5413" y="1214"/>
              <a:ext cx="63" cy="28"/>
              <a:chOff x="5411" y="885"/>
              <a:chExt cx="63" cy="28"/>
            </a:xfrm>
          </p:grpSpPr>
          <p:sp>
            <p:nvSpPr>
              <p:cNvPr id="21128" name="Line 17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9" name="Line 17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0" name="Line 17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1" name="Line 17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32" name="Line 17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8" name="Group 177"/>
            <p:cNvGrpSpPr>
              <a:grpSpLocks noChangeAspect="1"/>
            </p:cNvGrpSpPr>
            <p:nvPr/>
          </p:nvGrpSpPr>
          <p:grpSpPr bwMode="auto">
            <a:xfrm>
              <a:off x="5413" y="1270"/>
              <a:ext cx="63" cy="28"/>
              <a:chOff x="5411" y="885"/>
              <a:chExt cx="63" cy="28"/>
            </a:xfrm>
          </p:grpSpPr>
          <p:sp>
            <p:nvSpPr>
              <p:cNvPr id="21123" name="Line 17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4" name="Line 17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5" name="Line 18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6" name="Line 18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7" name="Line 18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69" name="Group 183"/>
            <p:cNvGrpSpPr>
              <a:grpSpLocks noChangeAspect="1"/>
            </p:cNvGrpSpPr>
            <p:nvPr/>
          </p:nvGrpSpPr>
          <p:grpSpPr bwMode="auto">
            <a:xfrm>
              <a:off x="5413" y="1327"/>
              <a:ext cx="63" cy="28"/>
              <a:chOff x="5411" y="885"/>
              <a:chExt cx="63" cy="28"/>
            </a:xfrm>
          </p:grpSpPr>
          <p:sp>
            <p:nvSpPr>
              <p:cNvPr id="21118" name="Line 18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9" name="Line 18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0" name="Line 18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1" name="Line 18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22" name="Line 18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0" name="Group 189"/>
            <p:cNvGrpSpPr>
              <a:grpSpLocks noChangeAspect="1"/>
            </p:cNvGrpSpPr>
            <p:nvPr/>
          </p:nvGrpSpPr>
          <p:grpSpPr bwMode="auto">
            <a:xfrm flipH="1">
              <a:off x="5322" y="883"/>
              <a:ext cx="63" cy="28"/>
              <a:chOff x="5411" y="885"/>
              <a:chExt cx="63" cy="28"/>
            </a:xfrm>
          </p:grpSpPr>
          <p:sp>
            <p:nvSpPr>
              <p:cNvPr id="21113" name="Line 19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4" name="Line 19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5" name="Line 19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6" name="Line 19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7" name="Line 19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1" name="Group 195"/>
            <p:cNvGrpSpPr>
              <a:grpSpLocks noChangeAspect="1"/>
            </p:cNvGrpSpPr>
            <p:nvPr/>
          </p:nvGrpSpPr>
          <p:grpSpPr bwMode="auto">
            <a:xfrm flipH="1">
              <a:off x="5322" y="939"/>
              <a:ext cx="63" cy="28"/>
              <a:chOff x="5411" y="885"/>
              <a:chExt cx="63" cy="28"/>
            </a:xfrm>
          </p:grpSpPr>
          <p:sp>
            <p:nvSpPr>
              <p:cNvPr id="21108" name="Line 19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9" name="Line 19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0" name="Line 19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1" name="Line 19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12" name="Line 20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2" name="Group 201"/>
            <p:cNvGrpSpPr>
              <a:grpSpLocks noChangeAspect="1"/>
            </p:cNvGrpSpPr>
            <p:nvPr/>
          </p:nvGrpSpPr>
          <p:grpSpPr bwMode="auto">
            <a:xfrm flipH="1">
              <a:off x="5322" y="996"/>
              <a:ext cx="63" cy="28"/>
              <a:chOff x="5411" y="885"/>
              <a:chExt cx="63" cy="28"/>
            </a:xfrm>
          </p:grpSpPr>
          <p:sp>
            <p:nvSpPr>
              <p:cNvPr id="21103" name="Line 20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4" name="Line 20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5" name="Line 20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6" name="Line 20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7" name="Line 20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3" name="Group 207"/>
            <p:cNvGrpSpPr>
              <a:grpSpLocks noChangeAspect="1"/>
            </p:cNvGrpSpPr>
            <p:nvPr/>
          </p:nvGrpSpPr>
          <p:grpSpPr bwMode="auto">
            <a:xfrm flipH="1">
              <a:off x="5322" y="1053"/>
              <a:ext cx="63" cy="28"/>
              <a:chOff x="5411" y="885"/>
              <a:chExt cx="63" cy="28"/>
            </a:xfrm>
          </p:grpSpPr>
          <p:sp>
            <p:nvSpPr>
              <p:cNvPr id="21098" name="Line 20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9" name="Line 20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0" name="Line 21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1" name="Line 21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102" name="Line 21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4" name="Group 213"/>
            <p:cNvGrpSpPr>
              <a:grpSpLocks noChangeAspect="1"/>
            </p:cNvGrpSpPr>
            <p:nvPr/>
          </p:nvGrpSpPr>
          <p:grpSpPr bwMode="auto">
            <a:xfrm flipH="1">
              <a:off x="5322" y="1159"/>
              <a:ext cx="63" cy="28"/>
              <a:chOff x="5411" y="885"/>
              <a:chExt cx="63" cy="28"/>
            </a:xfrm>
          </p:grpSpPr>
          <p:sp>
            <p:nvSpPr>
              <p:cNvPr id="21093" name="Line 21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4" name="Line 21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5" name="Line 21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6" name="Line 21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7" name="Line 21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5" name="Group 219"/>
            <p:cNvGrpSpPr>
              <a:grpSpLocks noChangeAspect="1"/>
            </p:cNvGrpSpPr>
            <p:nvPr/>
          </p:nvGrpSpPr>
          <p:grpSpPr bwMode="auto">
            <a:xfrm flipH="1">
              <a:off x="5322" y="1215"/>
              <a:ext cx="63" cy="28"/>
              <a:chOff x="5411" y="885"/>
              <a:chExt cx="63" cy="28"/>
            </a:xfrm>
          </p:grpSpPr>
          <p:sp>
            <p:nvSpPr>
              <p:cNvPr id="21088" name="Line 22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9" name="Line 22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0" name="Line 22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1" name="Line 22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92" name="Line 22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6" name="Group 225"/>
            <p:cNvGrpSpPr>
              <a:grpSpLocks noChangeAspect="1"/>
            </p:cNvGrpSpPr>
            <p:nvPr/>
          </p:nvGrpSpPr>
          <p:grpSpPr bwMode="auto">
            <a:xfrm flipH="1">
              <a:off x="5322" y="1271"/>
              <a:ext cx="63" cy="28"/>
              <a:chOff x="5411" y="885"/>
              <a:chExt cx="63" cy="28"/>
            </a:xfrm>
          </p:grpSpPr>
          <p:sp>
            <p:nvSpPr>
              <p:cNvPr id="21083" name="Line 22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4" name="Line 22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5" name="Line 22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6" name="Line 22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7" name="Line 23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77" name="Group 231"/>
            <p:cNvGrpSpPr>
              <a:grpSpLocks noChangeAspect="1"/>
            </p:cNvGrpSpPr>
            <p:nvPr/>
          </p:nvGrpSpPr>
          <p:grpSpPr bwMode="auto">
            <a:xfrm flipH="1">
              <a:off x="5322" y="1328"/>
              <a:ext cx="63" cy="28"/>
              <a:chOff x="5411" y="885"/>
              <a:chExt cx="63" cy="28"/>
            </a:xfrm>
          </p:grpSpPr>
          <p:sp>
            <p:nvSpPr>
              <p:cNvPr id="21078" name="Line 23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79" name="Line 23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0" name="Line 23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1" name="Line 23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82" name="Line 23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0505" name="Group 237"/>
          <p:cNvGrpSpPr>
            <a:grpSpLocks noChangeAspect="1"/>
          </p:cNvGrpSpPr>
          <p:nvPr/>
        </p:nvGrpSpPr>
        <p:grpSpPr bwMode="auto">
          <a:xfrm>
            <a:off x="5084764" y="4683125"/>
            <a:ext cx="604837" cy="514350"/>
            <a:chOff x="1651" y="999"/>
            <a:chExt cx="415" cy="575"/>
          </a:xfrm>
        </p:grpSpPr>
        <p:sp>
          <p:nvSpPr>
            <p:cNvPr id="21015" name="Freeform 238"/>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6" name="Freeform 239"/>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17" name="Freeform 240"/>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8" name="Freeform 241"/>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19" name="Rectangle 242"/>
            <p:cNvSpPr>
              <a:spLocks noChangeAspect="1" noChangeArrowheads="1"/>
            </p:cNvSpPr>
            <p:nvPr/>
          </p:nvSpPr>
          <p:spPr bwMode="auto">
            <a:xfrm>
              <a:off x="1653" y="1027"/>
              <a:ext cx="186"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0" name="Rectangle 243"/>
            <p:cNvSpPr>
              <a:spLocks noChangeAspect="1" noChangeArrowheads="1"/>
            </p:cNvSpPr>
            <p:nvPr/>
          </p:nvSpPr>
          <p:spPr bwMode="auto">
            <a:xfrm>
              <a:off x="1653" y="1027"/>
              <a:ext cx="186"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1" name="Rectangle 244"/>
            <p:cNvSpPr>
              <a:spLocks noChangeAspect="1" noChangeArrowheads="1"/>
            </p:cNvSpPr>
            <p:nvPr/>
          </p:nvSpPr>
          <p:spPr bwMode="auto">
            <a:xfrm>
              <a:off x="1664" y="1055"/>
              <a:ext cx="71"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2" name="Rectangle 245"/>
            <p:cNvSpPr>
              <a:spLocks noChangeAspect="1" noChangeArrowheads="1"/>
            </p:cNvSpPr>
            <p:nvPr/>
          </p:nvSpPr>
          <p:spPr bwMode="auto">
            <a:xfrm>
              <a:off x="1751"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3" name="Rectangle 246"/>
            <p:cNvSpPr>
              <a:spLocks noChangeAspect="1" noChangeArrowheads="1"/>
            </p:cNvSpPr>
            <p:nvPr/>
          </p:nvSpPr>
          <p:spPr bwMode="auto">
            <a:xfrm>
              <a:off x="1671" y="1063"/>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4" name="Rectangle 247"/>
            <p:cNvSpPr>
              <a:spLocks noChangeAspect="1" noChangeArrowheads="1"/>
            </p:cNvSpPr>
            <p:nvPr/>
          </p:nvSpPr>
          <p:spPr bwMode="auto">
            <a:xfrm>
              <a:off x="1755" y="1063"/>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5" name="Rectangle 248"/>
            <p:cNvSpPr>
              <a:spLocks noChangeAspect="1" noChangeArrowheads="1"/>
            </p:cNvSpPr>
            <p:nvPr/>
          </p:nvSpPr>
          <p:spPr bwMode="auto">
            <a:xfrm>
              <a:off x="1671" y="1326"/>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6" name="Rectangle 249"/>
            <p:cNvSpPr>
              <a:spLocks noChangeAspect="1" noChangeArrowheads="1"/>
            </p:cNvSpPr>
            <p:nvPr/>
          </p:nvSpPr>
          <p:spPr bwMode="auto">
            <a:xfrm>
              <a:off x="1755" y="1326"/>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27" name="Freeform 250"/>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28" name="Freeform 251"/>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29" name="Freeform 252"/>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30" name="Freeform 253"/>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31" name="Freeform 254"/>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32" name="Freeform 255"/>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1033" name="Rectangle 256"/>
            <p:cNvSpPr>
              <a:spLocks noChangeAspect="1" noChangeArrowheads="1"/>
            </p:cNvSpPr>
            <p:nvPr/>
          </p:nvSpPr>
          <p:spPr bwMode="auto">
            <a:xfrm>
              <a:off x="1842" y="1027"/>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34" name="Rectangle 257"/>
            <p:cNvSpPr>
              <a:spLocks noChangeAspect="1" noChangeArrowheads="1"/>
            </p:cNvSpPr>
            <p:nvPr/>
          </p:nvSpPr>
          <p:spPr bwMode="auto">
            <a:xfrm>
              <a:off x="1842" y="1027"/>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35" name="Rectangle 258"/>
            <p:cNvSpPr>
              <a:spLocks noChangeAspect="1" noChangeArrowheads="1"/>
            </p:cNvSpPr>
            <p:nvPr/>
          </p:nvSpPr>
          <p:spPr bwMode="auto">
            <a:xfrm>
              <a:off x="1850"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36" name="Rectangle 259"/>
            <p:cNvSpPr>
              <a:spLocks noChangeAspect="1" noChangeArrowheads="1"/>
            </p:cNvSpPr>
            <p:nvPr/>
          </p:nvSpPr>
          <p:spPr bwMode="auto">
            <a:xfrm>
              <a:off x="1935"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37" name="Rectangle 260"/>
            <p:cNvSpPr>
              <a:spLocks noChangeAspect="1" noChangeArrowheads="1"/>
            </p:cNvSpPr>
            <p:nvPr/>
          </p:nvSpPr>
          <p:spPr bwMode="auto">
            <a:xfrm>
              <a:off x="1858"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38" name="Rectangle 261"/>
            <p:cNvSpPr>
              <a:spLocks noChangeAspect="1" noChangeArrowheads="1"/>
            </p:cNvSpPr>
            <p:nvPr/>
          </p:nvSpPr>
          <p:spPr bwMode="auto">
            <a:xfrm>
              <a:off x="1942"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39" name="Rectangle 262"/>
            <p:cNvSpPr>
              <a:spLocks noChangeAspect="1" noChangeArrowheads="1"/>
            </p:cNvSpPr>
            <p:nvPr/>
          </p:nvSpPr>
          <p:spPr bwMode="auto">
            <a:xfrm>
              <a:off x="1858"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1040" name="Rectangle 263"/>
            <p:cNvSpPr>
              <a:spLocks noChangeAspect="1" noChangeArrowheads="1"/>
            </p:cNvSpPr>
            <p:nvPr/>
          </p:nvSpPr>
          <p:spPr bwMode="auto">
            <a:xfrm>
              <a:off x="1942"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1041" name="Group 264"/>
            <p:cNvGrpSpPr>
              <a:grpSpLocks noChangeAspect="1"/>
            </p:cNvGrpSpPr>
            <p:nvPr/>
          </p:nvGrpSpPr>
          <p:grpSpPr bwMode="auto">
            <a:xfrm>
              <a:off x="1699" y="1302"/>
              <a:ext cx="24" cy="2"/>
              <a:chOff x="1549" y="1290"/>
              <a:chExt cx="24" cy="2"/>
            </a:xfrm>
          </p:grpSpPr>
          <p:sp>
            <p:nvSpPr>
              <p:cNvPr id="21051" name="Line 265"/>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52" name="Line 266"/>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42" name="Group 267"/>
            <p:cNvGrpSpPr>
              <a:grpSpLocks noChangeAspect="1"/>
            </p:cNvGrpSpPr>
            <p:nvPr/>
          </p:nvGrpSpPr>
          <p:grpSpPr bwMode="auto">
            <a:xfrm>
              <a:off x="1762" y="1302"/>
              <a:ext cx="24" cy="2"/>
              <a:chOff x="1549" y="1290"/>
              <a:chExt cx="24" cy="2"/>
            </a:xfrm>
          </p:grpSpPr>
          <p:sp>
            <p:nvSpPr>
              <p:cNvPr id="21049" name="Line 268"/>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50" name="Line 269"/>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43" name="Group 270"/>
            <p:cNvGrpSpPr>
              <a:grpSpLocks noChangeAspect="1"/>
            </p:cNvGrpSpPr>
            <p:nvPr/>
          </p:nvGrpSpPr>
          <p:grpSpPr bwMode="auto">
            <a:xfrm>
              <a:off x="1886" y="1302"/>
              <a:ext cx="24" cy="2"/>
              <a:chOff x="1549" y="1290"/>
              <a:chExt cx="24" cy="2"/>
            </a:xfrm>
          </p:grpSpPr>
          <p:sp>
            <p:nvSpPr>
              <p:cNvPr id="21047" name="Line 271"/>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48" name="Line 272"/>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1044" name="Group 273"/>
            <p:cNvGrpSpPr>
              <a:grpSpLocks noChangeAspect="1"/>
            </p:cNvGrpSpPr>
            <p:nvPr/>
          </p:nvGrpSpPr>
          <p:grpSpPr bwMode="auto">
            <a:xfrm>
              <a:off x="1950" y="1302"/>
              <a:ext cx="24" cy="2"/>
              <a:chOff x="1549" y="1290"/>
              <a:chExt cx="24" cy="2"/>
            </a:xfrm>
          </p:grpSpPr>
          <p:sp>
            <p:nvSpPr>
              <p:cNvPr id="21045" name="Line 274"/>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1046" name="Line 275"/>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0506" name="Text Box 276"/>
          <p:cNvSpPr txBox="1">
            <a:spLocks noChangeAspect="1" noChangeArrowheads="1"/>
          </p:cNvSpPr>
          <p:nvPr/>
        </p:nvSpPr>
        <p:spPr bwMode="auto">
          <a:xfrm>
            <a:off x="5509918" y="6013450"/>
            <a:ext cx="278405"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MGW</a:t>
            </a:r>
            <a:endParaRPr lang="en-GB" altLang="en-US" sz="800" b="1">
              <a:latin typeface="Futura Md BT" charset="0"/>
              <a:ea typeface="Arial" charset="0"/>
              <a:cs typeface="Arial" charset="0"/>
            </a:endParaRPr>
          </a:p>
        </p:txBody>
      </p:sp>
      <p:grpSp>
        <p:nvGrpSpPr>
          <p:cNvPr id="20507" name="Group 277"/>
          <p:cNvGrpSpPr>
            <a:grpSpLocks noChangeAspect="1"/>
          </p:cNvGrpSpPr>
          <p:nvPr/>
        </p:nvGrpSpPr>
        <p:grpSpPr bwMode="auto">
          <a:xfrm>
            <a:off x="3886200" y="5456238"/>
            <a:ext cx="431800" cy="273050"/>
            <a:chOff x="2632" y="3125"/>
            <a:chExt cx="1005" cy="632"/>
          </a:xfrm>
        </p:grpSpPr>
        <p:sp>
          <p:nvSpPr>
            <p:cNvPr id="20990" name="Oval 278"/>
            <p:cNvSpPr>
              <a:spLocks noChangeAspect="1" noChangeArrowheads="1"/>
            </p:cNvSpPr>
            <p:nvPr/>
          </p:nvSpPr>
          <p:spPr bwMode="auto">
            <a:xfrm>
              <a:off x="2635" y="3388"/>
              <a:ext cx="1002" cy="369"/>
            </a:xfrm>
            <a:prstGeom prst="ellipse">
              <a:avLst/>
            </a:prstGeom>
            <a:solidFill>
              <a:srgbClr val="00CC99"/>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91" name="Rectangle 279"/>
            <p:cNvSpPr>
              <a:spLocks noChangeAspect="1" noChangeArrowheads="1"/>
            </p:cNvSpPr>
            <p:nvPr/>
          </p:nvSpPr>
          <p:spPr bwMode="auto">
            <a:xfrm>
              <a:off x="2632" y="3313"/>
              <a:ext cx="1002" cy="263"/>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92" name="Rectangle 280"/>
            <p:cNvSpPr>
              <a:spLocks noChangeAspect="1" noChangeArrowheads="1"/>
            </p:cNvSpPr>
            <p:nvPr/>
          </p:nvSpPr>
          <p:spPr bwMode="auto">
            <a:xfrm>
              <a:off x="2632" y="3313"/>
              <a:ext cx="1002" cy="26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93" name="Oval 281"/>
            <p:cNvSpPr>
              <a:spLocks noChangeAspect="1" noChangeArrowheads="1"/>
            </p:cNvSpPr>
            <p:nvPr/>
          </p:nvSpPr>
          <p:spPr bwMode="auto">
            <a:xfrm>
              <a:off x="2635" y="3125"/>
              <a:ext cx="1002" cy="369"/>
            </a:xfrm>
            <a:prstGeom prst="ellipse">
              <a:avLst/>
            </a:prstGeom>
            <a:solidFill>
              <a:srgbClr val="33CC33"/>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994" name="Group 282"/>
            <p:cNvGrpSpPr>
              <a:grpSpLocks noChangeAspect="1"/>
            </p:cNvGrpSpPr>
            <p:nvPr/>
          </p:nvGrpSpPr>
          <p:grpSpPr bwMode="auto">
            <a:xfrm>
              <a:off x="2785" y="3168"/>
              <a:ext cx="696" cy="283"/>
              <a:chOff x="2313" y="3502"/>
              <a:chExt cx="696" cy="283"/>
            </a:xfrm>
          </p:grpSpPr>
          <p:grpSp>
            <p:nvGrpSpPr>
              <p:cNvPr id="20997" name="Group 283"/>
              <p:cNvGrpSpPr>
                <a:grpSpLocks noChangeAspect="1"/>
              </p:cNvGrpSpPr>
              <p:nvPr/>
            </p:nvGrpSpPr>
            <p:grpSpPr bwMode="auto">
              <a:xfrm>
                <a:off x="2313" y="3502"/>
                <a:ext cx="690" cy="276"/>
                <a:chOff x="2313" y="3502"/>
                <a:chExt cx="690" cy="276"/>
              </a:xfrm>
            </p:grpSpPr>
            <p:sp>
              <p:nvSpPr>
                <p:cNvPr id="21007" name="Freeform 284"/>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8" name="Freeform 285"/>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9" name="Freeform 286"/>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0" name="Freeform 287"/>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1" name="Freeform 288"/>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2" name="Freeform 289"/>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3" name="Freeform 290"/>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14" name="Freeform 291"/>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998" name="Group 292"/>
              <p:cNvGrpSpPr>
                <a:grpSpLocks noChangeAspect="1"/>
              </p:cNvGrpSpPr>
              <p:nvPr/>
            </p:nvGrpSpPr>
            <p:grpSpPr bwMode="auto">
              <a:xfrm>
                <a:off x="2319" y="3509"/>
                <a:ext cx="690" cy="276"/>
                <a:chOff x="2319" y="3509"/>
                <a:chExt cx="690" cy="276"/>
              </a:xfrm>
            </p:grpSpPr>
            <p:sp>
              <p:nvSpPr>
                <p:cNvPr id="20999" name="Freeform 293"/>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0" name="Freeform 294"/>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1" name="Freeform 295"/>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2" name="Freeform 296"/>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3" name="Freeform 297"/>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4" name="Freeform 298"/>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5" name="Freeform 299"/>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006" name="Freeform 300"/>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995" name="Line 301"/>
            <p:cNvSpPr>
              <a:spLocks noChangeAspect="1" noChangeShapeType="1"/>
            </p:cNvSpPr>
            <p:nvPr/>
          </p:nvSpPr>
          <p:spPr bwMode="auto">
            <a:xfrm>
              <a:off x="2632"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96" name="Line 302"/>
            <p:cNvSpPr>
              <a:spLocks noChangeAspect="1" noChangeShapeType="1"/>
            </p:cNvSpPr>
            <p:nvPr/>
          </p:nvSpPr>
          <p:spPr bwMode="auto">
            <a:xfrm>
              <a:off x="3634"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508" name="Line 303"/>
          <p:cNvSpPr>
            <a:spLocks noChangeAspect="1" noChangeShapeType="1"/>
          </p:cNvSpPr>
          <p:nvPr/>
        </p:nvSpPr>
        <p:spPr bwMode="auto">
          <a:xfrm>
            <a:off x="3203575" y="5535613"/>
            <a:ext cx="673100" cy="6985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09" name="Line 304"/>
          <p:cNvSpPr>
            <a:spLocks noChangeAspect="1" noChangeShapeType="1"/>
          </p:cNvSpPr>
          <p:nvPr/>
        </p:nvSpPr>
        <p:spPr bwMode="auto">
          <a:xfrm flipV="1">
            <a:off x="4143376" y="5346700"/>
            <a:ext cx="169863" cy="10953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10" name="Line 305"/>
          <p:cNvSpPr>
            <a:spLocks noChangeAspect="1" noChangeShapeType="1"/>
          </p:cNvSpPr>
          <p:nvPr/>
        </p:nvSpPr>
        <p:spPr bwMode="auto">
          <a:xfrm flipV="1">
            <a:off x="4322763" y="5575300"/>
            <a:ext cx="742950" cy="39688"/>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11" name="Line 306"/>
          <p:cNvSpPr>
            <a:spLocks noChangeAspect="1" noChangeShapeType="1"/>
          </p:cNvSpPr>
          <p:nvPr/>
        </p:nvSpPr>
        <p:spPr bwMode="auto">
          <a:xfrm>
            <a:off x="5353050" y="5683250"/>
            <a:ext cx="158750" cy="15875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12" name="Text Box 307"/>
          <p:cNvSpPr txBox="1">
            <a:spLocks noChangeAspect="1" noChangeArrowheads="1"/>
          </p:cNvSpPr>
          <p:nvPr/>
        </p:nvSpPr>
        <p:spPr bwMode="auto">
          <a:xfrm>
            <a:off x="2924282" y="5776913"/>
            <a:ext cx="195048" cy="144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altLang="en-US" sz="800" b="1">
                <a:latin typeface="Futura Md BT" charset="0"/>
                <a:ea typeface="Arial" charset="0"/>
                <a:cs typeface="Arial" charset="0"/>
              </a:rPr>
              <a:t>BSC</a:t>
            </a:r>
          </a:p>
        </p:txBody>
      </p:sp>
      <p:sp>
        <p:nvSpPr>
          <p:cNvPr id="271668" name="Text Box 308"/>
          <p:cNvSpPr txBox="1">
            <a:spLocks noChangeAspect="1" noChangeArrowheads="1"/>
          </p:cNvSpPr>
          <p:nvPr/>
        </p:nvSpPr>
        <p:spPr bwMode="auto">
          <a:xfrm>
            <a:off x="3859967" y="5961064"/>
            <a:ext cx="717628" cy="17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GB" sz="1000" b="1">
                <a:effectLst>
                  <a:outerShdw blurRad="38100" dist="38100" dir="2700000" algn="tl">
                    <a:srgbClr val="C0C0C0"/>
                  </a:outerShdw>
                </a:effectLst>
                <a:latin typeface="Futura Md BT" pitchFamily="34" charset="0"/>
                <a:cs typeface="Arial" charset="0"/>
              </a:rPr>
              <a:t>UMTS/GPRS</a:t>
            </a:r>
          </a:p>
        </p:txBody>
      </p:sp>
      <p:grpSp>
        <p:nvGrpSpPr>
          <p:cNvPr id="20514" name="Group 309"/>
          <p:cNvGrpSpPr>
            <a:grpSpLocks noChangeAspect="1"/>
          </p:cNvGrpSpPr>
          <p:nvPr/>
        </p:nvGrpSpPr>
        <p:grpSpPr bwMode="auto">
          <a:xfrm>
            <a:off x="2836863" y="5187950"/>
            <a:ext cx="355600" cy="514350"/>
            <a:chOff x="1651" y="999"/>
            <a:chExt cx="415" cy="575"/>
          </a:xfrm>
        </p:grpSpPr>
        <p:sp>
          <p:nvSpPr>
            <p:cNvPr id="20952" name="Freeform 310"/>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3" name="Freeform 311"/>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54" name="Freeform 312"/>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5" name="Freeform 313"/>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56" name="Rectangle 314"/>
            <p:cNvSpPr>
              <a:spLocks noChangeAspect="1" noChangeArrowheads="1"/>
            </p:cNvSpPr>
            <p:nvPr/>
          </p:nvSpPr>
          <p:spPr bwMode="auto">
            <a:xfrm>
              <a:off x="1653" y="1027"/>
              <a:ext cx="186"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57" name="Rectangle 315"/>
            <p:cNvSpPr>
              <a:spLocks noChangeAspect="1" noChangeArrowheads="1"/>
            </p:cNvSpPr>
            <p:nvPr/>
          </p:nvSpPr>
          <p:spPr bwMode="auto">
            <a:xfrm>
              <a:off x="1653" y="1027"/>
              <a:ext cx="186"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58" name="Rectangle 316"/>
            <p:cNvSpPr>
              <a:spLocks noChangeAspect="1" noChangeArrowheads="1"/>
            </p:cNvSpPr>
            <p:nvPr/>
          </p:nvSpPr>
          <p:spPr bwMode="auto">
            <a:xfrm>
              <a:off x="1664" y="1055"/>
              <a:ext cx="71"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59" name="Rectangle 317"/>
            <p:cNvSpPr>
              <a:spLocks noChangeAspect="1" noChangeArrowheads="1"/>
            </p:cNvSpPr>
            <p:nvPr/>
          </p:nvSpPr>
          <p:spPr bwMode="auto">
            <a:xfrm>
              <a:off x="1751"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60" name="Rectangle 318"/>
            <p:cNvSpPr>
              <a:spLocks noChangeAspect="1" noChangeArrowheads="1"/>
            </p:cNvSpPr>
            <p:nvPr/>
          </p:nvSpPr>
          <p:spPr bwMode="auto">
            <a:xfrm>
              <a:off x="1671" y="1063"/>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61" name="Rectangle 319"/>
            <p:cNvSpPr>
              <a:spLocks noChangeAspect="1" noChangeArrowheads="1"/>
            </p:cNvSpPr>
            <p:nvPr/>
          </p:nvSpPr>
          <p:spPr bwMode="auto">
            <a:xfrm>
              <a:off x="1755" y="1063"/>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62" name="Rectangle 320"/>
            <p:cNvSpPr>
              <a:spLocks noChangeAspect="1" noChangeArrowheads="1"/>
            </p:cNvSpPr>
            <p:nvPr/>
          </p:nvSpPr>
          <p:spPr bwMode="auto">
            <a:xfrm>
              <a:off x="1671" y="1326"/>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63" name="Rectangle 321"/>
            <p:cNvSpPr>
              <a:spLocks noChangeAspect="1" noChangeArrowheads="1"/>
            </p:cNvSpPr>
            <p:nvPr/>
          </p:nvSpPr>
          <p:spPr bwMode="auto">
            <a:xfrm>
              <a:off x="1755" y="1326"/>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64" name="Freeform 322"/>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5" name="Freeform 323"/>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66" name="Freeform 324"/>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7" name="Freeform 325"/>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68" name="Freeform 326"/>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69" name="Freeform 327"/>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970" name="Rectangle 328"/>
            <p:cNvSpPr>
              <a:spLocks noChangeAspect="1" noChangeArrowheads="1"/>
            </p:cNvSpPr>
            <p:nvPr/>
          </p:nvSpPr>
          <p:spPr bwMode="auto">
            <a:xfrm>
              <a:off x="1842" y="1027"/>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1" name="Rectangle 329"/>
            <p:cNvSpPr>
              <a:spLocks noChangeAspect="1" noChangeArrowheads="1"/>
            </p:cNvSpPr>
            <p:nvPr/>
          </p:nvSpPr>
          <p:spPr bwMode="auto">
            <a:xfrm>
              <a:off x="1842" y="1027"/>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2" name="Rectangle 330"/>
            <p:cNvSpPr>
              <a:spLocks noChangeAspect="1" noChangeArrowheads="1"/>
            </p:cNvSpPr>
            <p:nvPr/>
          </p:nvSpPr>
          <p:spPr bwMode="auto">
            <a:xfrm>
              <a:off x="1850"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3" name="Rectangle 331"/>
            <p:cNvSpPr>
              <a:spLocks noChangeAspect="1" noChangeArrowheads="1"/>
            </p:cNvSpPr>
            <p:nvPr/>
          </p:nvSpPr>
          <p:spPr bwMode="auto">
            <a:xfrm>
              <a:off x="1935"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4" name="Rectangle 332"/>
            <p:cNvSpPr>
              <a:spLocks noChangeAspect="1" noChangeArrowheads="1"/>
            </p:cNvSpPr>
            <p:nvPr/>
          </p:nvSpPr>
          <p:spPr bwMode="auto">
            <a:xfrm>
              <a:off x="1858"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5" name="Rectangle 333"/>
            <p:cNvSpPr>
              <a:spLocks noChangeAspect="1" noChangeArrowheads="1"/>
            </p:cNvSpPr>
            <p:nvPr/>
          </p:nvSpPr>
          <p:spPr bwMode="auto">
            <a:xfrm>
              <a:off x="1942"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6" name="Rectangle 334"/>
            <p:cNvSpPr>
              <a:spLocks noChangeAspect="1" noChangeArrowheads="1"/>
            </p:cNvSpPr>
            <p:nvPr/>
          </p:nvSpPr>
          <p:spPr bwMode="auto">
            <a:xfrm>
              <a:off x="1858"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77" name="Rectangle 335"/>
            <p:cNvSpPr>
              <a:spLocks noChangeAspect="1" noChangeArrowheads="1"/>
            </p:cNvSpPr>
            <p:nvPr/>
          </p:nvSpPr>
          <p:spPr bwMode="auto">
            <a:xfrm>
              <a:off x="1942"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978" name="Group 336"/>
            <p:cNvGrpSpPr>
              <a:grpSpLocks noChangeAspect="1"/>
            </p:cNvGrpSpPr>
            <p:nvPr/>
          </p:nvGrpSpPr>
          <p:grpSpPr bwMode="auto">
            <a:xfrm>
              <a:off x="1699" y="1302"/>
              <a:ext cx="24" cy="2"/>
              <a:chOff x="1549" y="1290"/>
              <a:chExt cx="24" cy="2"/>
            </a:xfrm>
          </p:grpSpPr>
          <p:sp>
            <p:nvSpPr>
              <p:cNvPr id="20988" name="Line 337"/>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89" name="Line 338"/>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979" name="Group 339"/>
            <p:cNvGrpSpPr>
              <a:grpSpLocks noChangeAspect="1"/>
            </p:cNvGrpSpPr>
            <p:nvPr/>
          </p:nvGrpSpPr>
          <p:grpSpPr bwMode="auto">
            <a:xfrm>
              <a:off x="1762" y="1302"/>
              <a:ext cx="24" cy="2"/>
              <a:chOff x="1549" y="1290"/>
              <a:chExt cx="24" cy="2"/>
            </a:xfrm>
          </p:grpSpPr>
          <p:sp>
            <p:nvSpPr>
              <p:cNvPr id="20986" name="Line 340"/>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87" name="Line 341"/>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980" name="Group 342"/>
            <p:cNvGrpSpPr>
              <a:grpSpLocks noChangeAspect="1"/>
            </p:cNvGrpSpPr>
            <p:nvPr/>
          </p:nvGrpSpPr>
          <p:grpSpPr bwMode="auto">
            <a:xfrm>
              <a:off x="1886" y="1302"/>
              <a:ext cx="24" cy="2"/>
              <a:chOff x="1549" y="1290"/>
              <a:chExt cx="24" cy="2"/>
            </a:xfrm>
          </p:grpSpPr>
          <p:sp>
            <p:nvSpPr>
              <p:cNvPr id="20984" name="Line 343"/>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85" name="Line 344"/>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981" name="Group 345"/>
            <p:cNvGrpSpPr>
              <a:grpSpLocks noChangeAspect="1"/>
            </p:cNvGrpSpPr>
            <p:nvPr/>
          </p:nvGrpSpPr>
          <p:grpSpPr bwMode="auto">
            <a:xfrm>
              <a:off x="1950" y="1302"/>
              <a:ext cx="24" cy="2"/>
              <a:chOff x="1549" y="1290"/>
              <a:chExt cx="24" cy="2"/>
            </a:xfrm>
          </p:grpSpPr>
          <p:sp>
            <p:nvSpPr>
              <p:cNvPr id="20982" name="Line 346"/>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983" name="Line 347"/>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0515" name="Line 348"/>
          <p:cNvSpPr>
            <a:spLocks noChangeAspect="1" noChangeShapeType="1"/>
          </p:cNvSpPr>
          <p:nvPr/>
        </p:nvSpPr>
        <p:spPr bwMode="auto">
          <a:xfrm flipH="1" flipV="1">
            <a:off x="3738563" y="5278438"/>
            <a:ext cx="196850" cy="2270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sp>
        <p:nvSpPr>
          <p:cNvPr id="20516" name="Freeform 349"/>
          <p:cNvSpPr>
            <a:spLocks noChangeAspect="1"/>
          </p:cNvSpPr>
          <p:nvPr/>
        </p:nvSpPr>
        <p:spPr bwMode="auto">
          <a:xfrm>
            <a:off x="8118475" y="3813176"/>
            <a:ext cx="2586038" cy="1247775"/>
          </a:xfrm>
          <a:custGeom>
            <a:avLst/>
            <a:gdLst>
              <a:gd name="T0" fmla="*/ 299373 w 3032"/>
              <a:gd name="T1" fmla="*/ 311081 h 2892"/>
              <a:gd name="T2" fmla="*/ 376988 w 3032"/>
              <a:gd name="T3" fmla="*/ 254560 h 2892"/>
              <a:gd name="T4" fmla="*/ 508337 w 3032"/>
              <a:gd name="T5" fmla="*/ 232124 h 2892"/>
              <a:gd name="T6" fmla="*/ 682332 w 3032"/>
              <a:gd name="T7" fmla="*/ 257580 h 2892"/>
              <a:gd name="T8" fmla="*/ 754830 w 3032"/>
              <a:gd name="T9" fmla="*/ 184232 h 2892"/>
              <a:gd name="T10" fmla="*/ 893002 w 3032"/>
              <a:gd name="T11" fmla="*/ 120808 h 2892"/>
              <a:gd name="T12" fmla="*/ 1071261 w 3032"/>
              <a:gd name="T13" fmla="*/ 127280 h 2892"/>
              <a:gd name="T14" fmla="*/ 1190669 w 3032"/>
              <a:gd name="T15" fmla="*/ 177329 h 2892"/>
              <a:gd name="T16" fmla="*/ 1289607 w 3032"/>
              <a:gd name="T17" fmla="*/ 77231 h 2892"/>
              <a:gd name="T18" fmla="*/ 1473837 w 3032"/>
              <a:gd name="T19" fmla="*/ 10355 h 2892"/>
              <a:gd name="T20" fmla="*/ 1738241 w 3032"/>
              <a:gd name="T21" fmla="*/ 30633 h 2892"/>
              <a:gd name="T22" fmla="*/ 1883236 w 3032"/>
              <a:gd name="T23" fmla="*/ 110453 h 2892"/>
              <a:gd name="T24" fmla="*/ 1948911 w 3032"/>
              <a:gd name="T25" fmla="*/ 230830 h 2892"/>
              <a:gd name="T26" fmla="*/ 2061495 w 3032"/>
              <a:gd name="T27" fmla="*/ 230830 h 2892"/>
              <a:gd name="T28" fmla="*/ 2160433 w 3032"/>
              <a:gd name="T29" fmla="*/ 257580 h 2892"/>
              <a:gd name="T30" fmla="*/ 2304576 w 3032"/>
              <a:gd name="T31" fmla="*/ 230398 h 2892"/>
              <a:gd name="T32" fmla="*/ 2496482 w 3032"/>
              <a:gd name="T33" fmla="*/ 277427 h 2892"/>
              <a:gd name="T34" fmla="*/ 2582626 w 3032"/>
              <a:gd name="T35" fmla="*/ 427574 h 2892"/>
              <a:gd name="T36" fmla="*/ 2490512 w 3032"/>
              <a:gd name="T37" fmla="*/ 547951 h 2892"/>
              <a:gd name="T38" fmla="*/ 2358310 w 3032"/>
              <a:gd name="T39" fmla="*/ 604903 h 2892"/>
              <a:gd name="T40" fmla="*/ 2371103 w 3032"/>
              <a:gd name="T41" fmla="*/ 651501 h 2892"/>
              <a:gd name="T42" fmla="*/ 2325046 w 3032"/>
              <a:gd name="T43" fmla="*/ 748147 h 2892"/>
              <a:gd name="T44" fmla="*/ 2206491 w 3032"/>
              <a:gd name="T45" fmla="*/ 808120 h 2892"/>
              <a:gd name="T46" fmla="*/ 1994968 w 3032"/>
              <a:gd name="T47" fmla="*/ 845225 h 2892"/>
              <a:gd name="T48" fmla="*/ 1988998 w 3032"/>
              <a:gd name="T49" fmla="*/ 945323 h 2892"/>
              <a:gd name="T50" fmla="*/ 1817562 w 3032"/>
              <a:gd name="T51" fmla="*/ 991921 h 2892"/>
              <a:gd name="T52" fmla="*/ 1731417 w 3032"/>
              <a:gd name="T53" fmla="*/ 1101942 h 2892"/>
              <a:gd name="T54" fmla="*/ 1533541 w 3032"/>
              <a:gd name="T55" fmla="*/ 1122221 h 2892"/>
              <a:gd name="T56" fmla="*/ 1434603 w 3032"/>
              <a:gd name="T57" fmla="*/ 1199020 h 2892"/>
              <a:gd name="T58" fmla="*/ 1295578 w 3032"/>
              <a:gd name="T59" fmla="*/ 1242166 h 2892"/>
              <a:gd name="T60" fmla="*/ 1084908 w 3032"/>
              <a:gd name="T61" fmla="*/ 1222319 h 2892"/>
              <a:gd name="T62" fmla="*/ 959529 w 3032"/>
              <a:gd name="T63" fmla="*/ 1135596 h 2892"/>
              <a:gd name="T64" fmla="*/ 926266 w 3032"/>
              <a:gd name="T65" fmla="*/ 1022123 h 2892"/>
              <a:gd name="T66" fmla="*/ 887032 w 3032"/>
              <a:gd name="T67" fmla="*/ 998393 h 2892"/>
              <a:gd name="T68" fmla="*/ 853768 w 3032"/>
              <a:gd name="T69" fmla="*/ 975094 h 2892"/>
              <a:gd name="T70" fmla="*/ 800034 w 3032"/>
              <a:gd name="T71" fmla="*/ 1007022 h 2892"/>
              <a:gd name="T72" fmla="*/ 695979 w 3032"/>
              <a:gd name="T73" fmla="*/ 1009610 h 2892"/>
              <a:gd name="T74" fmla="*/ 629451 w 3032"/>
              <a:gd name="T75" fmla="*/ 975094 h 2892"/>
              <a:gd name="T76" fmla="*/ 583394 w 3032"/>
              <a:gd name="T77" fmla="*/ 908649 h 2892"/>
              <a:gd name="T78" fmla="*/ 550130 w 3032"/>
              <a:gd name="T79" fmla="*/ 918573 h 2892"/>
              <a:gd name="T80" fmla="*/ 491279 w 3032"/>
              <a:gd name="T81" fmla="*/ 948344 h 2892"/>
              <a:gd name="T82" fmla="*/ 378694 w 3032"/>
              <a:gd name="T83" fmla="*/ 938420 h 2892"/>
              <a:gd name="T84" fmla="*/ 313020 w 3032"/>
              <a:gd name="T85" fmla="*/ 888371 h 2892"/>
              <a:gd name="T86" fmla="*/ 167171 w 3032"/>
              <a:gd name="T87" fmla="*/ 871544 h 2892"/>
              <a:gd name="T88" fmla="*/ 62263 w 3032"/>
              <a:gd name="T89" fmla="*/ 815023 h 2892"/>
              <a:gd name="T90" fmla="*/ 2559 w 3032"/>
              <a:gd name="T91" fmla="*/ 714925 h 2892"/>
              <a:gd name="T92" fmla="*/ 62263 w 3032"/>
              <a:gd name="T93" fmla="*/ 604903 h 2892"/>
              <a:gd name="T94" fmla="*/ 115144 w 3032"/>
              <a:gd name="T95" fmla="*/ 557875 h 2892"/>
              <a:gd name="T96" fmla="*/ 48616 w 3032"/>
              <a:gd name="T97" fmla="*/ 481075 h 2892"/>
              <a:gd name="T98" fmla="*/ 55439 w 3032"/>
              <a:gd name="T99" fmla="*/ 394352 h 2892"/>
              <a:gd name="T100" fmla="*/ 161201 w 3032"/>
              <a:gd name="T101" fmla="*/ 324456 h 2892"/>
              <a:gd name="T102" fmla="*/ 299373 w 3032"/>
              <a:gd name="T103" fmla="*/ 311081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FFFFFF"/>
          </a:solidFill>
          <a:ln w="6350" cap="flat" cmpd="sng">
            <a:solidFill>
              <a:srgbClr val="FF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900CC"/>
                  </a:outerShdw>
                </a:effectLst>
              </a14:hiddenEffects>
            </a:ext>
          </a:extLst>
        </p:spPr>
        <p:txBody>
          <a:bodyPr wrap="none" anchor="ctr"/>
          <a:lstStyle/>
          <a:p>
            <a:endParaRPr lang="en-US"/>
          </a:p>
        </p:txBody>
      </p:sp>
      <p:graphicFrame>
        <p:nvGraphicFramePr>
          <p:cNvPr id="20517" name="Object 350"/>
          <p:cNvGraphicFramePr>
            <a:graphicFrameLocks noChangeAspect="1"/>
          </p:cNvGraphicFramePr>
          <p:nvPr/>
        </p:nvGraphicFramePr>
        <p:xfrm>
          <a:off x="9197975" y="4743450"/>
          <a:ext cx="357188" cy="306388"/>
        </p:xfrm>
        <a:graphic>
          <a:graphicData uri="http://schemas.openxmlformats.org/presentationml/2006/ole">
            <mc:AlternateContent xmlns:mc="http://schemas.openxmlformats.org/markup-compatibility/2006">
              <mc:Choice xmlns:v="urn:schemas-microsoft-com:vml" Requires="v">
                <p:oleObj spid="_x0000_s52230" name="Bitmap Image" r:id="rId4" imgW="466523" imgH="419000" progId="Paint.Picture">
                  <p:embed/>
                </p:oleObj>
              </mc:Choice>
              <mc:Fallback>
                <p:oleObj name="Bitmap Image" r:id="rId4" imgW="466523" imgH="419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7975" y="4743450"/>
                        <a:ext cx="3571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8" name="Object 351"/>
          <p:cNvGraphicFramePr>
            <a:graphicFrameLocks noChangeAspect="1"/>
          </p:cNvGraphicFramePr>
          <p:nvPr/>
        </p:nvGraphicFramePr>
        <p:xfrm>
          <a:off x="9852025" y="4495800"/>
          <a:ext cx="357188" cy="306388"/>
        </p:xfrm>
        <a:graphic>
          <a:graphicData uri="http://schemas.openxmlformats.org/presentationml/2006/ole">
            <mc:AlternateContent xmlns:mc="http://schemas.openxmlformats.org/markup-compatibility/2006">
              <mc:Choice xmlns:v="urn:schemas-microsoft-com:vml" Requires="v">
                <p:oleObj spid="_x0000_s52231" name="Bitmap Image" r:id="rId6" imgW="466523" imgH="419000" progId="Paint.Picture">
                  <p:embed/>
                </p:oleObj>
              </mc:Choice>
              <mc:Fallback>
                <p:oleObj name="Bitmap Image" r:id="rId6" imgW="466523" imgH="419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2025" y="4495800"/>
                        <a:ext cx="357188" cy="306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19" name="Object 352"/>
          <p:cNvGraphicFramePr>
            <a:graphicFrameLocks noChangeAspect="1"/>
          </p:cNvGraphicFramePr>
          <p:nvPr/>
        </p:nvGraphicFramePr>
        <p:xfrm>
          <a:off x="8494714" y="4437064"/>
          <a:ext cx="357187" cy="306387"/>
        </p:xfrm>
        <a:graphic>
          <a:graphicData uri="http://schemas.openxmlformats.org/presentationml/2006/ole">
            <mc:AlternateContent xmlns:mc="http://schemas.openxmlformats.org/markup-compatibility/2006">
              <mc:Choice xmlns:v="urn:schemas-microsoft-com:vml" Requires="v">
                <p:oleObj spid="_x0000_s52232" name="Bitmap Image" r:id="rId7" imgW="466523" imgH="419000" progId="Paint.Picture">
                  <p:embed/>
                </p:oleObj>
              </mc:Choice>
              <mc:Fallback>
                <p:oleObj name="Bitmap Image" r:id="rId7" imgW="466523" imgH="419000" progId="Paint.Picture">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714" y="4437064"/>
                        <a:ext cx="357187" cy="30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520" name="Object 353"/>
          <p:cNvGraphicFramePr>
            <a:graphicFrameLocks noChangeAspect="1"/>
          </p:cNvGraphicFramePr>
          <p:nvPr/>
        </p:nvGraphicFramePr>
        <p:xfrm>
          <a:off x="9336088" y="3921126"/>
          <a:ext cx="673100" cy="284163"/>
        </p:xfrm>
        <a:graphic>
          <a:graphicData uri="http://schemas.openxmlformats.org/presentationml/2006/ole">
            <mc:AlternateContent xmlns:mc="http://schemas.openxmlformats.org/markup-compatibility/2006">
              <mc:Choice xmlns:v="urn:schemas-microsoft-com:vml" Requires="v">
                <p:oleObj spid="_x0000_s52233" name="Document" r:id="rId8" imgW="3595116" imgH="1133856" progId="Word.Document.8">
                  <p:embed/>
                </p:oleObj>
              </mc:Choice>
              <mc:Fallback>
                <p:oleObj name="Document" r:id="rId8" imgW="3595116" imgH="1133856"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36088" y="3921126"/>
                        <a:ext cx="673100" cy="284163"/>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20521" name="Group 354"/>
          <p:cNvGrpSpPr>
            <a:grpSpLocks noChangeAspect="1"/>
          </p:cNvGrpSpPr>
          <p:nvPr/>
        </p:nvGrpSpPr>
        <p:grpSpPr bwMode="auto">
          <a:xfrm>
            <a:off x="9178926" y="4297364"/>
            <a:ext cx="430213" cy="274637"/>
            <a:chOff x="2632" y="3125"/>
            <a:chExt cx="1005" cy="632"/>
          </a:xfrm>
        </p:grpSpPr>
        <p:sp>
          <p:nvSpPr>
            <p:cNvPr id="20927" name="Oval 355"/>
            <p:cNvSpPr>
              <a:spLocks noChangeAspect="1" noChangeArrowheads="1"/>
            </p:cNvSpPr>
            <p:nvPr/>
          </p:nvSpPr>
          <p:spPr bwMode="auto">
            <a:xfrm>
              <a:off x="2635" y="3388"/>
              <a:ext cx="1002" cy="369"/>
            </a:xfrm>
            <a:prstGeom prst="ellipse">
              <a:avLst/>
            </a:prstGeom>
            <a:solidFill>
              <a:srgbClr val="00CC99"/>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28" name="Rectangle 356"/>
            <p:cNvSpPr>
              <a:spLocks noChangeAspect="1" noChangeArrowheads="1"/>
            </p:cNvSpPr>
            <p:nvPr/>
          </p:nvSpPr>
          <p:spPr bwMode="auto">
            <a:xfrm>
              <a:off x="2632" y="3313"/>
              <a:ext cx="1002" cy="263"/>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29" name="Rectangle 357"/>
            <p:cNvSpPr>
              <a:spLocks noChangeAspect="1" noChangeArrowheads="1"/>
            </p:cNvSpPr>
            <p:nvPr/>
          </p:nvSpPr>
          <p:spPr bwMode="auto">
            <a:xfrm>
              <a:off x="2632" y="3313"/>
              <a:ext cx="1002" cy="26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30" name="Oval 358"/>
            <p:cNvSpPr>
              <a:spLocks noChangeAspect="1" noChangeArrowheads="1"/>
            </p:cNvSpPr>
            <p:nvPr/>
          </p:nvSpPr>
          <p:spPr bwMode="auto">
            <a:xfrm>
              <a:off x="2635" y="3125"/>
              <a:ext cx="1002" cy="369"/>
            </a:xfrm>
            <a:prstGeom prst="ellipse">
              <a:avLst/>
            </a:prstGeom>
            <a:solidFill>
              <a:srgbClr val="33CC33"/>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931" name="Group 359"/>
            <p:cNvGrpSpPr>
              <a:grpSpLocks noChangeAspect="1"/>
            </p:cNvGrpSpPr>
            <p:nvPr/>
          </p:nvGrpSpPr>
          <p:grpSpPr bwMode="auto">
            <a:xfrm>
              <a:off x="2785" y="3168"/>
              <a:ext cx="696" cy="283"/>
              <a:chOff x="2313" y="3502"/>
              <a:chExt cx="696" cy="283"/>
            </a:xfrm>
          </p:grpSpPr>
          <p:grpSp>
            <p:nvGrpSpPr>
              <p:cNvPr id="20934" name="Group 360"/>
              <p:cNvGrpSpPr>
                <a:grpSpLocks noChangeAspect="1"/>
              </p:cNvGrpSpPr>
              <p:nvPr/>
            </p:nvGrpSpPr>
            <p:grpSpPr bwMode="auto">
              <a:xfrm>
                <a:off x="2313" y="3502"/>
                <a:ext cx="690" cy="276"/>
                <a:chOff x="2313" y="3502"/>
                <a:chExt cx="690" cy="276"/>
              </a:xfrm>
            </p:grpSpPr>
            <p:sp>
              <p:nvSpPr>
                <p:cNvPr id="20944" name="Freeform 361"/>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5" name="Freeform 362"/>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6" name="Freeform 363"/>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7" name="Freeform 364"/>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8" name="Freeform 365"/>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9" name="Freeform 366"/>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0" name="Freeform 367"/>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51" name="Freeform 368"/>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935" name="Group 369"/>
              <p:cNvGrpSpPr>
                <a:grpSpLocks noChangeAspect="1"/>
              </p:cNvGrpSpPr>
              <p:nvPr/>
            </p:nvGrpSpPr>
            <p:grpSpPr bwMode="auto">
              <a:xfrm>
                <a:off x="2319" y="3509"/>
                <a:ext cx="690" cy="276"/>
                <a:chOff x="2319" y="3509"/>
                <a:chExt cx="690" cy="276"/>
              </a:xfrm>
            </p:grpSpPr>
            <p:sp>
              <p:nvSpPr>
                <p:cNvPr id="20936" name="Freeform 370"/>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7" name="Freeform 371"/>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8" name="Freeform 372"/>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39" name="Freeform 373"/>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0" name="Freeform 374"/>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1" name="Freeform 375"/>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2" name="Freeform 376"/>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943" name="Freeform 377"/>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932" name="Line 378"/>
            <p:cNvSpPr>
              <a:spLocks noChangeAspect="1" noChangeShapeType="1"/>
            </p:cNvSpPr>
            <p:nvPr/>
          </p:nvSpPr>
          <p:spPr bwMode="auto">
            <a:xfrm>
              <a:off x="2632"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933" name="Line 379"/>
            <p:cNvSpPr>
              <a:spLocks noChangeAspect="1" noChangeShapeType="1"/>
            </p:cNvSpPr>
            <p:nvPr/>
          </p:nvSpPr>
          <p:spPr bwMode="auto">
            <a:xfrm>
              <a:off x="3634"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71740" name="Text Box 380"/>
          <p:cNvSpPr txBox="1">
            <a:spLocks noChangeAspect="1" noChangeArrowheads="1"/>
          </p:cNvSpPr>
          <p:nvPr/>
        </p:nvSpPr>
        <p:spPr bwMode="auto">
          <a:xfrm>
            <a:off x="8510705" y="4208464"/>
            <a:ext cx="356952" cy="175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GB" sz="1000" b="1">
                <a:effectLst>
                  <a:outerShdw blurRad="38100" dist="38100" dir="2700000" algn="tl">
                    <a:srgbClr val="C0C0C0"/>
                  </a:outerShdw>
                </a:effectLst>
                <a:latin typeface="Futura Md BT" pitchFamily="34" charset="0"/>
                <a:cs typeface="Arial" charset="0"/>
              </a:rPr>
              <a:t>WLAN</a:t>
            </a:r>
          </a:p>
        </p:txBody>
      </p:sp>
      <p:sp>
        <p:nvSpPr>
          <p:cNvPr id="20523" name="Line 381"/>
          <p:cNvSpPr>
            <a:spLocks noChangeAspect="1" noChangeShapeType="1"/>
          </p:cNvSpPr>
          <p:nvPr/>
        </p:nvSpPr>
        <p:spPr bwMode="auto">
          <a:xfrm flipV="1">
            <a:off x="8840788" y="4535488"/>
            <a:ext cx="387350" cy="1000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sp>
        <p:nvSpPr>
          <p:cNvPr id="20524" name="Line 382"/>
          <p:cNvSpPr>
            <a:spLocks noChangeAspect="1" noChangeShapeType="1"/>
          </p:cNvSpPr>
          <p:nvPr/>
        </p:nvSpPr>
        <p:spPr bwMode="auto">
          <a:xfrm flipV="1">
            <a:off x="9375776" y="4545013"/>
            <a:ext cx="11113" cy="25876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sp>
        <p:nvSpPr>
          <p:cNvPr id="20525" name="Line 383"/>
          <p:cNvSpPr>
            <a:spLocks noChangeAspect="1" noChangeShapeType="1"/>
          </p:cNvSpPr>
          <p:nvPr/>
        </p:nvSpPr>
        <p:spPr bwMode="auto">
          <a:xfrm flipH="1" flipV="1">
            <a:off x="9494838" y="4545013"/>
            <a:ext cx="336550" cy="100012"/>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sp>
        <p:nvSpPr>
          <p:cNvPr id="20526" name="Line 384"/>
          <p:cNvSpPr>
            <a:spLocks noChangeAspect="1" noChangeShapeType="1"/>
          </p:cNvSpPr>
          <p:nvPr/>
        </p:nvSpPr>
        <p:spPr bwMode="auto">
          <a:xfrm flipV="1">
            <a:off x="9494839" y="4140201"/>
            <a:ext cx="179387" cy="157163"/>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sp>
        <p:nvSpPr>
          <p:cNvPr id="20527" name="Line 385"/>
          <p:cNvSpPr>
            <a:spLocks noChangeAspect="1" noChangeShapeType="1"/>
          </p:cNvSpPr>
          <p:nvPr/>
        </p:nvSpPr>
        <p:spPr bwMode="auto">
          <a:xfrm flipH="1" flipV="1">
            <a:off x="7610476" y="4127501"/>
            <a:ext cx="214313" cy="1628775"/>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grpSp>
        <p:nvGrpSpPr>
          <p:cNvPr id="20528" name="Group 386"/>
          <p:cNvGrpSpPr>
            <a:grpSpLocks/>
          </p:cNvGrpSpPr>
          <p:nvPr/>
        </p:nvGrpSpPr>
        <p:grpSpPr bwMode="auto">
          <a:xfrm>
            <a:off x="7321551" y="5083175"/>
            <a:ext cx="1743075" cy="1030288"/>
            <a:chOff x="3802" y="2162"/>
            <a:chExt cx="1098" cy="649"/>
          </a:xfrm>
        </p:grpSpPr>
        <p:sp>
          <p:nvSpPr>
            <p:cNvPr id="20922" name="Freeform 387"/>
            <p:cNvSpPr>
              <a:spLocks noChangeAspect="1"/>
            </p:cNvSpPr>
            <p:nvPr/>
          </p:nvSpPr>
          <p:spPr bwMode="auto">
            <a:xfrm>
              <a:off x="3802" y="2162"/>
              <a:ext cx="1098" cy="649"/>
            </a:xfrm>
            <a:custGeom>
              <a:avLst/>
              <a:gdLst>
                <a:gd name="T0" fmla="*/ 127 w 3032"/>
                <a:gd name="T1" fmla="*/ 162 h 2892"/>
                <a:gd name="T2" fmla="*/ 160 w 3032"/>
                <a:gd name="T3" fmla="*/ 132 h 2892"/>
                <a:gd name="T4" fmla="*/ 216 w 3032"/>
                <a:gd name="T5" fmla="*/ 121 h 2892"/>
                <a:gd name="T6" fmla="*/ 290 w 3032"/>
                <a:gd name="T7" fmla="*/ 134 h 2892"/>
                <a:gd name="T8" fmla="*/ 320 w 3032"/>
                <a:gd name="T9" fmla="*/ 96 h 2892"/>
                <a:gd name="T10" fmla="*/ 379 w 3032"/>
                <a:gd name="T11" fmla="*/ 63 h 2892"/>
                <a:gd name="T12" fmla="*/ 455 w 3032"/>
                <a:gd name="T13" fmla="*/ 66 h 2892"/>
                <a:gd name="T14" fmla="*/ 506 w 3032"/>
                <a:gd name="T15" fmla="*/ 92 h 2892"/>
                <a:gd name="T16" fmla="*/ 548 w 3032"/>
                <a:gd name="T17" fmla="*/ 40 h 2892"/>
                <a:gd name="T18" fmla="*/ 626 w 3032"/>
                <a:gd name="T19" fmla="*/ 5 h 2892"/>
                <a:gd name="T20" fmla="*/ 738 w 3032"/>
                <a:gd name="T21" fmla="*/ 16 h 2892"/>
                <a:gd name="T22" fmla="*/ 800 w 3032"/>
                <a:gd name="T23" fmla="*/ 57 h 2892"/>
                <a:gd name="T24" fmla="*/ 827 w 3032"/>
                <a:gd name="T25" fmla="*/ 120 h 2892"/>
                <a:gd name="T26" fmla="*/ 875 w 3032"/>
                <a:gd name="T27" fmla="*/ 120 h 2892"/>
                <a:gd name="T28" fmla="*/ 917 w 3032"/>
                <a:gd name="T29" fmla="*/ 134 h 2892"/>
                <a:gd name="T30" fmla="*/ 978 w 3032"/>
                <a:gd name="T31" fmla="*/ 120 h 2892"/>
                <a:gd name="T32" fmla="*/ 1060 w 3032"/>
                <a:gd name="T33" fmla="*/ 144 h 2892"/>
                <a:gd name="T34" fmla="*/ 1097 w 3032"/>
                <a:gd name="T35" fmla="*/ 222 h 2892"/>
                <a:gd name="T36" fmla="*/ 1057 w 3032"/>
                <a:gd name="T37" fmla="*/ 285 h 2892"/>
                <a:gd name="T38" fmla="*/ 1001 w 3032"/>
                <a:gd name="T39" fmla="*/ 315 h 2892"/>
                <a:gd name="T40" fmla="*/ 1007 w 3032"/>
                <a:gd name="T41" fmla="*/ 339 h 2892"/>
                <a:gd name="T42" fmla="*/ 987 w 3032"/>
                <a:gd name="T43" fmla="*/ 389 h 2892"/>
                <a:gd name="T44" fmla="*/ 937 w 3032"/>
                <a:gd name="T45" fmla="*/ 420 h 2892"/>
                <a:gd name="T46" fmla="*/ 847 w 3032"/>
                <a:gd name="T47" fmla="*/ 440 h 2892"/>
                <a:gd name="T48" fmla="*/ 845 w 3032"/>
                <a:gd name="T49" fmla="*/ 492 h 2892"/>
                <a:gd name="T50" fmla="*/ 772 w 3032"/>
                <a:gd name="T51" fmla="*/ 516 h 2892"/>
                <a:gd name="T52" fmla="*/ 735 w 3032"/>
                <a:gd name="T53" fmla="*/ 573 h 2892"/>
                <a:gd name="T54" fmla="*/ 651 w 3032"/>
                <a:gd name="T55" fmla="*/ 584 h 2892"/>
                <a:gd name="T56" fmla="*/ 609 w 3032"/>
                <a:gd name="T57" fmla="*/ 624 h 2892"/>
                <a:gd name="T58" fmla="*/ 550 w 3032"/>
                <a:gd name="T59" fmla="*/ 646 h 2892"/>
                <a:gd name="T60" fmla="*/ 461 w 3032"/>
                <a:gd name="T61" fmla="*/ 636 h 2892"/>
                <a:gd name="T62" fmla="*/ 407 w 3032"/>
                <a:gd name="T63" fmla="*/ 591 h 2892"/>
                <a:gd name="T64" fmla="*/ 393 w 3032"/>
                <a:gd name="T65" fmla="*/ 532 h 2892"/>
                <a:gd name="T66" fmla="*/ 377 w 3032"/>
                <a:gd name="T67" fmla="*/ 519 h 2892"/>
                <a:gd name="T68" fmla="*/ 362 w 3032"/>
                <a:gd name="T69" fmla="*/ 507 h 2892"/>
                <a:gd name="T70" fmla="*/ 340 w 3032"/>
                <a:gd name="T71" fmla="*/ 524 h 2892"/>
                <a:gd name="T72" fmla="*/ 296 w 3032"/>
                <a:gd name="T73" fmla="*/ 525 h 2892"/>
                <a:gd name="T74" fmla="*/ 267 w 3032"/>
                <a:gd name="T75" fmla="*/ 507 h 2892"/>
                <a:gd name="T76" fmla="*/ 248 w 3032"/>
                <a:gd name="T77" fmla="*/ 473 h 2892"/>
                <a:gd name="T78" fmla="*/ 234 w 3032"/>
                <a:gd name="T79" fmla="*/ 478 h 2892"/>
                <a:gd name="T80" fmla="*/ 209 w 3032"/>
                <a:gd name="T81" fmla="*/ 493 h 2892"/>
                <a:gd name="T82" fmla="*/ 161 w 3032"/>
                <a:gd name="T83" fmla="*/ 488 h 2892"/>
                <a:gd name="T84" fmla="*/ 133 w 3032"/>
                <a:gd name="T85" fmla="*/ 462 h 2892"/>
                <a:gd name="T86" fmla="*/ 71 w 3032"/>
                <a:gd name="T87" fmla="*/ 453 h 2892"/>
                <a:gd name="T88" fmla="*/ 26 w 3032"/>
                <a:gd name="T89" fmla="*/ 424 h 2892"/>
                <a:gd name="T90" fmla="*/ 1 w 3032"/>
                <a:gd name="T91" fmla="*/ 372 h 2892"/>
                <a:gd name="T92" fmla="*/ 26 w 3032"/>
                <a:gd name="T93" fmla="*/ 315 h 2892"/>
                <a:gd name="T94" fmla="*/ 49 w 3032"/>
                <a:gd name="T95" fmla="*/ 290 h 2892"/>
                <a:gd name="T96" fmla="*/ 21 w 3032"/>
                <a:gd name="T97" fmla="*/ 250 h 2892"/>
                <a:gd name="T98" fmla="*/ 24 w 3032"/>
                <a:gd name="T99" fmla="*/ 205 h 2892"/>
                <a:gd name="T100" fmla="*/ 68 w 3032"/>
                <a:gd name="T101" fmla="*/ 169 h 2892"/>
                <a:gd name="T102" fmla="*/ 127 w 3032"/>
                <a:gd name="T103" fmla="*/ 162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CCFFCC"/>
            </a:solidFill>
            <a:ln w="6350" cap="flat" cmpd="sng">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00FF00"/>
                    </a:outerShdw>
                  </a:effectLst>
                </a14:hiddenEffects>
              </a:ext>
            </a:extLst>
          </p:spPr>
          <p:txBody>
            <a:bodyPr wrap="none" anchor="ctr"/>
            <a:lstStyle/>
            <a:p>
              <a:endParaRPr lang="en-US"/>
            </a:p>
          </p:txBody>
        </p:sp>
        <p:pic>
          <p:nvPicPr>
            <p:cNvPr id="20923" name="Picture 388" descr="server"/>
            <p:cNvPicPr>
              <a:picLocks noChangeAspect="1" noChangeArrowheads="1"/>
            </p:cNvPicPr>
            <p:nvPr/>
          </p:nvPicPr>
          <p:blipFill>
            <a:blip r:embed="rId10">
              <a:clrChange>
                <a:clrFrom>
                  <a:srgbClr val="DEBFEB"/>
                </a:clrFrom>
                <a:clrTo>
                  <a:srgbClr val="DEBFEB">
                    <a:alpha val="0"/>
                  </a:srgbClr>
                </a:clrTo>
              </a:clrChange>
              <a:extLst>
                <a:ext uri="{28A0092B-C50C-407E-A947-70E740481C1C}">
                  <a14:useLocalDpi xmlns:a14="http://schemas.microsoft.com/office/drawing/2010/main" val="0"/>
                </a:ext>
              </a:extLst>
            </a:blip>
            <a:srcRect/>
            <a:stretch>
              <a:fillRect/>
            </a:stretch>
          </p:blipFill>
          <p:spPr bwMode="auto">
            <a:xfrm>
              <a:off x="4530" y="2409"/>
              <a:ext cx="16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24" name="Picture 389" descr="server"/>
            <p:cNvPicPr>
              <a:picLocks noChangeAspect="1" noChangeArrowheads="1"/>
            </p:cNvPicPr>
            <p:nvPr/>
          </p:nvPicPr>
          <p:blipFill>
            <a:blip r:embed="rId10">
              <a:clrChange>
                <a:clrFrom>
                  <a:srgbClr val="DEBFEB"/>
                </a:clrFrom>
                <a:clrTo>
                  <a:srgbClr val="DEBFEB">
                    <a:alpha val="0"/>
                  </a:srgbClr>
                </a:clrTo>
              </a:clrChange>
              <a:extLst>
                <a:ext uri="{28A0092B-C50C-407E-A947-70E740481C1C}">
                  <a14:useLocalDpi xmlns:a14="http://schemas.microsoft.com/office/drawing/2010/main" val="0"/>
                </a:ext>
              </a:extLst>
            </a:blip>
            <a:srcRect/>
            <a:stretch>
              <a:fillRect/>
            </a:stretch>
          </p:blipFill>
          <p:spPr bwMode="auto">
            <a:xfrm>
              <a:off x="4292" y="2559"/>
              <a:ext cx="163" cy="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1750" name="Text Box 390"/>
            <p:cNvSpPr txBox="1">
              <a:spLocks noChangeAspect="1" noChangeArrowheads="1"/>
            </p:cNvSpPr>
            <p:nvPr/>
          </p:nvSpPr>
          <p:spPr bwMode="auto">
            <a:xfrm>
              <a:off x="3885" y="2443"/>
              <a:ext cx="377"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GB" sz="1000" b="1">
                  <a:effectLst>
                    <a:outerShdw blurRad="38100" dist="38100" dir="2700000" algn="tl">
                      <a:srgbClr val="C0C0C0"/>
                    </a:outerShdw>
                  </a:effectLst>
                  <a:latin typeface="Futura Md BT" pitchFamily="34" charset="0"/>
                  <a:cs typeface="Arial" charset="0"/>
                </a:rPr>
                <a:t>Corporate</a:t>
              </a:r>
            </a:p>
          </p:txBody>
        </p:sp>
        <p:pic>
          <p:nvPicPr>
            <p:cNvPr id="20926" name="Picture 391" descr="Office_Router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98" y="2195"/>
              <a:ext cx="308" cy="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29" name="Group 392"/>
          <p:cNvGrpSpPr>
            <a:grpSpLocks/>
          </p:cNvGrpSpPr>
          <p:nvPr/>
        </p:nvGrpSpPr>
        <p:grpSpPr bwMode="auto">
          <a:xfrm>
            <a:off x="5564188" y="2305050"/>
            <a:ext cx="3440112" cy="1981200"/>
            <a:chOff x="2415" y="1614"/>
            <a:chExt cx="2167" cy="1248"/>
          </a:xfrm>
        </p:grpSpPr>
        <p:sp>
          <p:nvSpPr>
            <p:cNvPr id="20747" name="Line 393"/>
            <p:cNvSpPr>
              <a:spLocks noChangeAspect="1" noChangeShapeType="1"/>
            </p:cNvSpPr>
            <p:nvPr/>
          </p:nvSpPr>
          <p:spPr bwMode="auto">
            <a:xfrm flipH="1" flipV="1">
              <a:off x="3958" y="2496"/>
              <a:ext cx="624" cy="33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p>
              <a:endParaRPr lang="en-US"/>
            </a:p>
          </p:txBody>
        </p:sp>
        <p:sp>
          <p:nvSpPr>
            <p:cNvPr id="20748" name="Freeform 394"/>
            <p:cNvSpPr>
              <a:spLocks noChangeAspect="1"/>
            </p:cNvSpPr>
            <p:nvPr/>
          </p:nvSpPr>
          <p:spPr bwMode="auto">
            <a:xfrm>
              <a:off x="2415" y="1614"/>
              <a:ext cx="2046" cy="1248"/>
            </a:xfrm>
            <a:custGeom>
              <a:avLst/>
              <a:gdLst>
                <a:gd name="T0" fmla="*/ 237 w 3032"/>
                <a:gd name="T1" fmla="*/ 311 h 2892"/>
                <a:gd name="T2" fmla="*/ 298 w 3032"/>
                <a:gd name="T3" fmla="*/ 255 h 2892"/>
                <a:gd name="T4" fmla="*/ 402 w 3032"/>
                <a:gd name="T5" fmla="*/ 232 h 2892"/>
                <a:gd name="T6" fmla="*/ 540 w 3032"/>
                <a:gd name="T7" fmla="*/ 258 h 2892"/>
                <a:gd name="T8" fmla="*/ 597 w 3032"/>
                <a:gd name="T9" fmla="*/ 184 h 2892"/>
                <a:gd name="T10" fmla="*/ 707 w 3032"/>
                <a:gd name="T11" fmla="*/ 121 h 2892"/>
                <a:gd name="T12" fmla="*/ 848 w 3032"/>
                <a:gd name="T13" fmla="*/ 127 h 2892"/>
                <a:gd name="T14" fmla="*/ 942 w 3032"/>
                <a:gd name="T15" fmla="*/ 177 h 2892"/>
                <a:gd name="T16" fmla="*/ 1020 w 3032"/>
                <a:gd name="T17" fmla="*/ 77 h 2892"/>
                <a:gd name="T18" fmla="*/ 1166 w 3032"/>
                <a:gd name="T19" fmla="*/ 10 h 2892"/>
                <a:gd name="T20" fmla="*/ 1375 w 3032"/>
                <a:gd name="T21" fmla="*/ 31 h 2892"/>
                <a:gd name="T22" fmla="*/ 1490 w 3032"/>
                <a:gd name="T23" fmla="*/ 110 h 2892"/>
                <a:gd name="T24" fmla="*/ 1542 w 3032"/>
                <a:gd name="T25" fmla="*/ 231 h 2892"/>
                <a:gd name="T26" fmla="*/ 1631 w 3032"/>
                <a:gd name="T27" fmla="*/ 231 h 2892"/>
                <a:gd name="T28" fmla="*/ 1709 w 3032"/>
                <a:gd name="T29" fmla="*/ 258 h 2892"/>
                <a:gd name="T30" fmla="*/ 1823 w 3032"/>
                <a:gd name="T31" fmla="*/ 230 h 2892"/>
                <a:gd name="T32" fmla="*/ 1975 w 3032"/>
                <a:gd name="T33" fmla="*/ 277 h 2892"/>
                <a:gd name="T34" fmla="*/ 2043 w 3032"/>
                <a:gd name="T35" fmla="*/ 428 h 2892"/>
                <a:gd name="T36" fmla="*/ 1970 w 3032"/>
                <a:gd name="T37" fmla="*/ 548 h 2892"/>
                <a:gd name="T38" fmla="*/ 1866 w 3032"/>
                <a:gd name="T39" fmla="*/ 605 h 2892"/>
                <a:gd name="T40" fmla="*/ 1876 w 3032"/>
                <a:gd name="T41" fmla="*/ 652 h 2892"/>
                <a:gd name="T42" fmla="*/ 1840 w 3032"/>
                <a:gd name="T43" fmla="*/ 748 h 2892"/>
                <a:gd name="T44" fmla="*/ 1746 w 3032"/>
                <a:gd name="T45" fmla="*/ 808 h 2892"/>
                <a:gd name="T46" fmla="*/ 1578 w 3032"/>
                <a:gd name="T47" fmla="*/ 845 h 2892"/>
                <a:gd name="T48" fmla="*/ 1574 w 3032"/>
                <a:gd name="T49" fmla="*/ 945 h 2892"/>
                <a:gd name="T50" fmla="*/ 1438 w 3032"/>
                <a:gd name="T51" fmla="*/ 992 h 2892"/>
                <a:gd name="T52" fmla="*/ 1370 w 3032"/>
                <a:gd name="T53" fmla="*/ 1102 h 2892"/>
                <a:gd name="T54" fmla="*/ 1213 w 3032"/>
                <a:gd name="T55" fmla="*/ 1122 h 2892"/>
                <a:gd name="T56" fmla="*/ 1135 w 3032"/>
                <a:gd name="T57" fmla="*/ 1199 h 2892"/>
                <a:gd name="T58" fmla="*/ 1025 w 3032"/>
                <a:gd name="T59" fmla="*/ 1242 h 2892"/>
                <a:gd name="T60" fmla="*/ 858 w 3032"/>
                <a:gd name="T61" fmla="*/ 1223 h 2892"/>
                <a:gd name="T62" fmla="*/ 759 w 3032"/>
                <a:gd name="T63" fmla="*/ 1136 h 2892"/>
                <a:gd name="T64" fmla="*/ 733 w 3032"/>
                <a:gd name="T65" fmla="*/ 1022 h 2892"/>
                <a:gd name="T66" fmla="*/ 702 w 3032"/>
                <a:gd name="T67" fmla="*/ 999 h 2892"/>
                <a:gd name="T68" fmla="*/ 675 w 3032"/>
                <a:gd name="T69" fmla="*/ 975 h 2892"/>
                <a:gd name="T70" fmla="*/ 633 w 3032"/>
                <a:gd name="T71" fmla="*/ 1007 h 2892"/>
                <a:gd name="T72" fmla="*/ 551 w 3032"/>
                <a:gd name="T73" fmla="*/ 1010 h 2892"/>
                <a:gd name="T74" fmla="*/ 498 w 3032"/>
                <a:gd name="T75" fmla="*/ 975 h 2892"/>
                <a:gd name="T76" fmla="*/ 462 w 3032"/>
                <a:gd name="T77" fmla="*/ 909 h 2892"/>
                <a:gd name="T78" fmla="*/ 435 w 3032"/>
                <a:gd name="T79" fmla="*/ 919 h 2892"/>
                <a:gd name="T80" fmla="*/ 389 w 3032"/>
                <a:gd name="T81" fmla="*/ 949 h 2892"/>
                <a:gd name="T82" fmla="*/ 300 w 3032"/>
                <a:gd name="T83" fmla="*/ 939 h 2892"/>
                <a:gd name="T84" fmla="*/ 248 w 3032"/>
                <a:gd name="T85" fmla="*/ 889 h 2892"/>
                <a:gd name="T86" fmla="*/ 132 w 3032"/>
                <a:gd name="T87" fmla="*/ 872 h 2892"/>
                <a:gd name="T88" fmla="*/ 49 w 3032"/>
                <a:gd name="T89" fmla="*/ 815 h 2892"/>
                <a:gd name="T90" fmla="*/ 2 w 3032"/>
                <a:gd name="T91" fmla="*/ 715 h 2892"/>
                <a:gd name="T92" fmla="*/ 49 w 3032"/>
                <a:gd name="T93" fmla="*/ 605 h 2892"/>
                <a:gd name="T94" fmla="*/ 91 w 3032"/>
                <a:gd name="T95" fmla="*/ 558 h 2892"/>
                <a:gd name="T96" fmla="*/ 38 w 3032"/>
                <a:gd name="T97" fmla="*/ 481 h 2892"/>
                <a:gd name="T98" fmla="*/ 44 w 3032"/>
                <a:gd name="T99" fmla="*/ 394 h 2892"/>
                <a:gd name="T100" fmla="*/ 128 w 3032"/>
                <a:gd name="T101" fmla="*/ 325 h 2892"/>
                <a:gd name="T102" fmla="*/ 237 w 3032"/>
                <a:gd name="T103" fmla="*/ 311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99CCFF"/>
            </a:solidFill>
            <a:ln w="6350" cap="flat" cmpd="sng">
              <a:solidFill>
                <a:schemeClr val="bg2"/>
              </a:solidFill>
              <a:prstDash val="solid"/>
              <a:round/>
              <a:headEnd/>
              <a:tailEnd/>
            </a:ln>
            <a:effectLst>
              <a:outerShdw dist="71842" dir="2700000" algn="ctr" rotWithShape="0">
                <a:srgbClr val="0066FF"/>
              </a:outerShdw>
            </a:effectLst>
          </p:spPr>
          <p:txBody>
            <a:bodyPr wrap="none" anchor="ctr"/>
            <a:lstStyle/>
            <a:p>
              <a:endParaRPr lang="en-US"/>
            </a:p>
          </p:txBody>
        </p:sp>
        <p:grpSp>
          <p:nvGrpSpPr>
            <p:cNvPr id="20749" name="Group 395"/>
            <p:cNvGrpSpPr>
              <a:grpSpLocks noChangeAspect="1"/>
            </p:cNvGrpSpPr>
            <p:nvPr/>
          </p:nvGrpSpPr>
          <p:grpSpPr bwMode="auto">
            <a:xfrm>
              <a:off x="2529" y="2180"/>
              <a:ext cx="193" cy="173"/>
              <a:chOff x="1860" y="1005"/>
              <a:chExt cx="229" cy="318"/>
            </a:xfrm>
          </p:grpSpPr>
          <p:sp>
            <p:nvSpPr>
              <p:cNvPr id="20914" name="Rectangle 396"/>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15" name="Rectangle 397"/>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16" name="Freeform 398"/>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7" name="Freeform 399"/>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8" name="Freeform 400"/>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9" name="Rectangle 401"/>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20" name="Rectangle 402"/>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21" name="Rectangle 403"/>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750" name="Text Box 404"/>
            <p:cNvSpPr txBox="1">
              <a:spLocks noChangeAspect="1" noChangeArrowheads="1"/>
            </p:cNvSpPr>
            <p:nvPr/>
          </p:nvSpPr>
          <p:spPr bwMode="auto">
            <a:xfrm>
              <a:off x="2517" y="2365"/>
              <a:ext cx="199"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P-CSCF</a:t>
              </a:r>
              <a:endParaRPr lang="en-GB" altLang="en-US" sz="800" b="1">
                <a:latin typeface="Futura Md BT" charset="0"/>
                <a:ea typeface="Arial" charset="0"/>
                <a:cs typeface="Arial" charset="0"/>
              </a:endParaRPr>
            </a:p>
          </p:txBody>
        </p:sp>
        <p:grpSp>
          <p:nvGrpSpPr>
            <p:cNvPr id="20751" name="Group 405"/>
            <p:cNvGrpSpPr>
              <a:grpSpLocks noChangeAspect="1"/>
            </p:cNvGrpSpPr>
            <p:nvPr/>
          </p:nvGrpSpPr>
          <p:grpSpPr bwMode="auto">
            <a:xfrm>
              <a:off x="4069" y="1918"/>
              <a:ext cx="193" cy="173"/>
              <a:chOff x="1860" y="1005"/>
              <a:chExt cx="229" cy="318"/>
            </a:xfrm>
          </p:grpSpPr>
          <p:sp>
            <p:nvSpPr>
              <p:cNvPr id="20906" name="Rectangle 406"/>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07" name="Rectangle 407"/>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08" name="Freeform 408"/>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9" name="Freeform 409"/>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0" name="Freeform 410"/>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11" name="Rectangle 411"/>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12" name="Rectangle 412"/>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13" name="Rectangle 413"/>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752" name="Text Box 414"/>
            <p:cNvSpPr txBox="1">
              <a:spLocks noChangeAspect="1" noChangeArrowheads="1"/>
            </p:cNvSpPr>
            <p:nvPr/>
          </p:nvSpPr>
          <p:spPr bwMode="auto">
            <a:xfrm>
              <a:off x="4064" y="2103"/>
              <a:ext cx="181"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I-CSCF</a:t>
              </a:r>
              <a:endParaRPr lang="en-GB" altLang="en-US" sz="800" b="1">
                <a:latin typeface="Futura Md BT" charset="0"/>
                <a:ea typeface="Arial" charset="0"/>
                <a:cs typeface="Arial" charset="0"/>
              </a:endParaRPr>
            </a:p>
          </p:txBody>
        </p:sp>
        <p:grpSp>
          <p:nvGrpSpPr>
            <p:cNvPr id="20753" name="Group 415"/>
            <p:cNvGrpSpPr>
              <a:grpSpLocks noChangeAspect="1"/>
            </p:cNvGrpSpPr>
            <p:nvPr/>
          </p:nvGrpSpPr>
          <p:grpSpPr bwMode="auto">
            <a:xfrm>
              <a:off x="3440" y="2124"/>
              <a:ext cx="193" cy="172"/>
              <a:chOff x="1860" y="1005"/>
              <a:chExt cx="229" cy="318"/>
            </a:xfrm>
          </p:grpSpPr>
          <p:sp>
            <p:nvSpPr>
              <p:cNvPr id="20898" name="Rectangle 416"/>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899" name="Rectangle 417"/>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00" name="Freeform 418"/>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1" name="Freeform 419"/>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2" name="Freeform 420"/>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903" name="Rectangle 421"/>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04" name="Rectangle 422"/>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905" name="Rectangle 423"/>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754" name="Text Box 424"/>
            <p:cNvSpPr txBox="1">
              <a:spLocks noChangeAspect="1" noChangeArrowheads="1"/>
            </p:cNvSpPr>
            <p:nvPr/>
          </p:nvSpPr>
          <p:spPr bwMode="auto">
            <a:xfrm>
              <a:off x="3635" y="2190"/>
              <a:ext cx="146"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MRF</a:t>
              </a:r>
              <a:endParaRPr lang="en-GB" altLang="en-US" sz="800" b="1">
                <a:latin typeface="Futura Md BT" charset="0"/>
                <a:ea typeface="Arial" charset="0"/>
                <a:cs typeface="Arial" charset="0"/>
              </a:endParaRPr>
            </a:p>
          </p:txBody>
        </p:sp>
        <p:grpSp>
          <p:nvGrpSpPr>
            <p:cNvPr id="20755" name="Group 425"/>
            <p:cNvGrpSpPr>
              <a:grpSpLocks noChangeAspect="1"/>
            </p:cNvGrpSpPr>
            <p:nvPr/>
          </p:nvGrpSpPr>
          <p:grpSpPr bwMode="auto">
            <a:xfrm>
              <a:off x="3414" y="2469"/>
              <a:ext cx="170" cy="223"/>
              <a:chOff x="5314" y="816"/>
              <a:chExt cx="224" cy="575"/>
            </a:xfrm>
          </p:grpSpPr>
          <p:sp>
            <p:nvSpPr>
              <p:cNvPr id="20791" name="Freeform 426"/>
              <p:cNvSpPr>
                <a:spLocks noChangeAspect="1"/>
              </p:cNvSpPr>
              <p:nvPr/>
            </p:nvSpPr>
            <p:spPr bwMode="auto">
              <a:xfrm>
                <a:off x="5314" y="816"/>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2" name="Freeform 427"/>
              <p:cNvSpPr>
                <a:spLocks noChangeAspect="1"/>
              </p:cNvSpPr>
              <p:nvPr/>
            </p:nvSpPr>
            <p:spPr bwMode="auto">
              <a:xfrm>
                <a:off x="5314" y="816"/>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3" name="Freeform 428"/>
              <p:cNvSpPr>
                <a:spLocks noChangeAspect="1"/>
              </p:cNvSpPr>
              <p:nvPr/>
            </p:nvSpPr>
            <p:spPr bwMode="auto">
              <a:xfrm>
                <a:off x="5498" y="816"/>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94" name="Freeform 429"/>
              <p:cNvSpPr>
                <a:spLocks noChangeAspect="1"/>
              </p:cNvSpPr>
              <p:nvPr/>
            </p:nvSpPr>
            <p:spPr bwMode="auto">
              <a:xfrm>
                <a:off x="5498" y="816"/>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95" name="Rectangle 430"/>
              <p:cNvSpPr>
                <a:spLocks noChangeAspect="1" noChangeArrowheads="1"/>
              </p:cNvSpPr>
              <p:nvPr/>
            </p:nvSpPr>
            <p:spPr bwMode="auto">
              <a:xfrm>
                <a:off x="5314" y="844"/>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96" name="Rectangle 431"/>
              <p:cNvSpPr>
                <a:spLocks noChangeAspect="1" noChangeArrowheads="1"/>
              </p:cNvSpPr>
              <p:nvPr/>
            </p:nvSpPr>
            <p:spPr bwMode="auto">
              <a:xfrm>
                <a:off x="5314" y="844"/>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97" name="Rectangle 432"/>
              <p:cNvSpPr>
                <a:spLocks noChangeAspect="1" noChangeArrowheads="1"/>
              </p:cNvSpPr>
              <p:nvPr/>
            </p:nvSpPr>
            <p:spPr bwMode="auto">
              <a:xfrm>
                <a:off x="5322" y="872"/>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98" name="Rectangle 433"/>
              <p:cNvSpPr>
                <a:spLocks noChangeAspect="1" noChangeArrowheads="1"/>
              </p:cNvSpPr>
              <p:nvPr/>
            </p:nvSpPr>
            <p:spPr bwMode="auto">
              <a:xfrm>
                <a:off x="5407" y="872"/>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799" name="Group 434"/>
              <p:cNvGrpSpPr>
                <a:grpSpLocks noChangeAspect="1"/>
              </p:cNvGrpSpPr>
              <p:nvPr/>
            </p:nvGrpSpPr>
            <p:grpSpPr bwMode="auto">
              <a:xfrm rot="-5400000">
                <a:off x="5422" y="1119"/>
                <a:ext cx="24" cy="2"/>
                <a:chOff x="1549" y="1290"/>
                <a:chExt cx="24" cy="2"/>
              </a:xfrm>
            </p:grpSpPr>
            <p:sp>
              <p:nvSpPr>
                <p:cNvPr id="20896" name="Line 435"/>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97" name="Line 436"/>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0" name="Group 437"/>
              <p:cNvGrpSpPr>
                <a:grpSpLocks noChangeAspect="1"/>
              </p:cNvGrpSpPr>
              <p:nvPr/>
            </p:nvGrpSpPr>
            <p:grpSpPr bwMode="auto">
              <a:xfrm>
                <a:off x="5413" y="883"/>
                <a:ext cx="63" cy="28"/>
                <a:chOff x="5411" y="885"/>
                <a:chExt cx="63" cy="28"/>
              </a:xfrm>
            </p:grpSpPr>
            <p:sp>
              <p:nvSpPr>
                <p:cNvPr id="20891" name="Line 43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92" name="Line 43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93" name="Line 44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94" name="Line 44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95" name="Line 44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1" name="Group 443"/>
              <p:cNvGrpSpPr>
                <a:grpSpLocks noChangeAspect="1"/>
              </p:cNvGrpSpPr>
              <p:nvPr/>
            </p:nvGrpSpPr>
            <p:grpSpPr bwMode="auto">
              <a:xfrm>
                <a:off x="5413" y="939"/>
                <a:ext cx="63" cy="28"/>
                <a:chOff x="5411" y="885"/>
                <a:chExt cx="63" cy="28"/>
              </a:xfrm>
            </p:grpSpPr>
            <p:sp>
              <p:nvSpPr>
                <p:cNvPr id="20886" name="Line 44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7" name="Line 44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8" name="Line 44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9" name="Line 44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90" name="Line 44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2" name="Group 449"/>
              <p:cNvGrpSpPr>
                <a:grpSpLocks noChangeAspect="1"/>
              </p:cNvGrpSpPr>
              <p:nvPr/>
            </p:nvGrpSpPr>
            <p:grpSpPr bwMode="auto">
              <a:xfrm>
                <a:off x="5413" y="996"/>
                <a:ext cx="63" cy="28"/>
                <a:chOff x="5411" y="885"/>
                <a:chExt cx="63" cy="28"/>
              </a:xfrm>
            </p:grpSpPr>
            <p:sp>
              <p:nvSpPr>
                <p:cNvPr id="20881" name="Line 45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2" name="Line 45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3" name="Line 45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4" name="Line 45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5" name="Line 45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3" name="Group 455"/>
              <p:cNvGrpSpPr>
                <a:grpSpLocks noChangeAspect="1"/>
              </p:cNvGrpSpPr>
              <p:nvPr/>
            </p:nvGrpSpPr>
            <p:grpSpPr bwMode="auto">
              <a:xfrm>
                <a:off x="5413" y="1053"/>
                <a:ext cx="63" cy="28"/>
                <a:chOff x="5411" y="885"/>
                <a:chExt cx="63" cy="28"/>
              </a:xfrm>
            </p:grpSpPr>
            <p:sp>
              <p:nvSpPr>
                <p:cNvPr id="20876" name="Line 45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7" name="Line 45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8" name="Line 45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9" name="Line 45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80" name="Line 46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4" name="Group 461"/>
              <p:cNvGrpSpPr>
                <a:grpSpLocks noChangeAspect="1"/>
              </p:cNvGrpSpPr>
              <p:nvPr/>
            </p:nvGrpSpPr>
            <p:grpSpPr bwMode="auto">
              <a:xfrm>
                <a:off x="5413" y="1158"/>
                <a:ext cx="63" cy="28"/>
                <a:chOff x="5411" y="885"/>
                <a:chExt cx="63" cy="28"/>
              </a:xfrm>
            </p:grpSpPr>
            <p:sp>
              <p:nvSpPr>
                <p:cNvPr id="20871" name="Line 46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2" name="Line 46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3" name="Line 46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4" name="Line 46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5" name="Line 46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5" name="Group 467"/>
              <p:cNvGrpSpPr>
                <a:grpSpLocks noChangeAspect="1"/>
              </p:cNvGrpSpPr>
              <p:nvPr/>
            </p:nvGrpSpPr>
            <p:grpSpPr bwMode="auto">
              <a:xfrm>
                <a:off x="5413" y="1214"/>
                <a:ext cx="63" cy="28"/>
                <a:chOff x="5411" y="885"/>
                <a:chExt cx="63" cy="28"/>
              </a:xfrm>
            </p:grpSpPr>
            <p:sp>
              <p:nvSpPr>
                <p:cNvPr id="20866" name="Line 46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7" name="Line 46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8" name="Line 47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9" name="Line 47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70" name="Line 47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6" name="Group 473"/>
              <p:cNvGrpSpPr>
                <a:grpSpLocks noChangeAspect="1"/>
              </p:cNvGrpSpPr>
              <p:nvPr/>
            </p:nvGrpSpPr>
            <p:grpSpPr bwMode="auto">
              <a:xfrm>
                <a:off x="5413" y="1270"/>
                <a:ext cx="63" cy="28"/>
                <a:chOff x="5411" y="885"/>
                <a:chExt cx="63" cy="28"/>
              </a:xfrm>
            </p:grpSpPr>
            <p:sp>
              <p:nvSpPr>
                <p:cNvPr id="20861" name="Line 47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2" name="Line 47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3" name="Line 47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4" name="Line 47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5" name="Line 47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7" name="Group 479"/>
              <p:cNvGrpSpPr>
                <a:grpSpLocks noChangeAspect="1"/>
              </p:cNvGrpSpPr>
              <p:nvPr/>
            </p:nvGrpSpPr>
            <p:grpSpPr bwMode="auto">
              <a:xfrm>
                <a:off x="5413" y="1327"/>
                <a:ext cx="63" cy="28"/>
                <a:chOff x="5411" y="885"/>
                <a:chExt cx="63" cy="28"/>
              </a:xfrm>
            </p:grpSpPr>
            <p:sp>
              <p:nvSpPr>
                <p:cNvPr id="20856" name="Line 48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7" name="Line 48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8" name="Line 48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9" name="Line 48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60" name="Line 48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8" name="Group 485"/>
              <p:cNvGrpSpPr>
                <a:grpSpLocks noChangeAspect="1"/>
              </p:cNvGrpSpPr>
              <p:nvPr/>
            </p:nvGrpSpPr>
            <p:grpSpPr bwMode="auto">
              <a:xfrm flipH="1">
                <a:off x="5322" y="883"/>
                <a:ext cx="63" cy="28"/>
                <a:chOff x="5411" y="885"/>
                <a:chExt cx="63" cy="28"/>
              </a:xfrm>
            </p:grpSpPr>
            <p:sp>
              <p:nvSpPr>
                <p:cNvPr id="20851" name="Line 48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2" name="Line 48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3" name="Line 48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4" name="Line 48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5" name="Line 49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09" name="Group 491"/>
              <p:cNvGrpSpPr>
                <a:grpSpLocks noChangeAspect="1"/>
              </p:cNvGrpSpPr>
              <p:nvPr/>
            </p:nvGrpSpPr>
            <p:grpSpPr bwMode="auto">
              <a:xfrm flipH="1">
                <a:off x="5322" y="939"/>
                <a:ext cx="63" cy="28"/>
                <a:chOff x="5411" y="885"/>
                <a:chExt cx="63" cy="28"/>
              </a:xfrm>
            </p:grpSpPr>
            <p:sp>
              <p:nvSpPr>
                <p:cNvPr id="20846" name="Line 49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7" name="Line 49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8" name="Line 49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9" name="Line 49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50" name="Line 49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10" name="Group 497"/>
              <p:cNvGrpSpPr>
                <a:grpSpLocks noChangeAspect="1"/>
              </p:cNvGrpSpPr>
              <p:nvPr/>
            </p:nvGrpSpPr>
            <p:grpSpPr bwMode="auto">
              <a:xfrm flipH="1">
                <a:off x="5322" y="996"/>
                <a:ext cx="63" cy="28"/>
                <a:chOff x="5411" y="885"/>
                <a:chExt cx="63" cy="28"/>
              </a:xfrm>
            </p:grpSpPr>
            <p:sp>
              <p:nvSpPr>
                <p:cNvPr id="20841" name="Line 49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2" name="Line 49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3" name="Line 50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4" name="Line 50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5" name="Line 50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11" name="Group 503"/>
              <p:cNvGrpSpPr>
                <a:grpSpLocks noChangeAspect="1"/>
              </p:cNvGrpSpPr>
              <p:nvPr/>
            </p:nvGrpSpPr>
            <p:grpSpPr bwMode="auto">
              <a:xfrm flipH="1">
                <a:off x="5322" y="1053"/>
                <a:ext cx="63" cy="28"/>
                <a:chOff x="5411" y="885"/>
                <a:chExt cx="63" cy="28"/>
              </a:xfrm>
            </p:grpSpPr>
            <p:sp>
              <p:nvSpPr>
                <p:cNvPr id="20836" name="Line 50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7" name="Line 50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8" name="Line 50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9" name="Line 50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40" name="Line 50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12" name="Group 509"/>
              <p:cNvGrpSpPr>
                <a:grpSpLocks noChangeAspect="1"/>
              </p:cNvGrpSpPr>
              <p:nvPr/>
            </p:nvGrpSpPr>
            <p:grpSpPr bwMode="auto">
              <a:xfrm flipH="1">
                <a:off x="5322" y="1159"/>
                <a:ext cx="63" cy="28"/>
                <a:chOff x="5411" y="885"/>
                <a:chExt cx="63" cy="28"/>
              </a:xfrm>
            </p:grpSpPr>
            <p:sp>
              <p:nvSpPr>
                <p:cNvPr id="20831" name="Line 51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2" name="Line 51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3" name="Line 51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4" name="Line 51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5" name="Line 51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13" name="Group 515"/>
              <p:cNvGrpSpPr>
                <a:grpSpLocks noChangeAspect="1"/>
              </p:cNvGrpSpPr>
              <p:nvPr/>
            </p:nvGrpSpPr>
            <p:grpSpPr bwMode="auto">
              <a:xfrm flipH="1">
                <a:off x="5322" y="1215"/>
                <a:ext cx="63" cy="28"/>
                <a:chOff x="5411" y="885"/>
                <a:chExt cx="63" cy="28"/>
              </a:xfrm>
            </p:grpSpPr>
            <p:sp>
              <p:nvSpPr>
                <p:cNvPr id="20826" name="Line 51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7" name="Line 51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8" name="Line 51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9" name="Line 51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30" name="Line 52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14" name="Group 521"/>
              <p:cNvGrpSpPr>
                <a:grpSpLocks noChangeAspect="1"/>
              </p:cNvGrpSpPr>
              <p:nvPr/>
            </p:nvGrpSpPr>
            <p:grpSpPr bwMode="auto">
              <a:xfrm flipH="1">
                <a:off x="5322" y="1271"/>
                <a:ext cx="63" cy="28"/>
                <a:chOff x="5411" y="885"/>
                <a:chExt cx="63" cy="28"/>
              </a:xfrm>
            </p:grpSpPr>
            <p:sp>
              <p:nvSpPr>
                <p:cNvPr id="20821" name="Line 52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2" name="Line 52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3" name="Line 52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4" name="Line 52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5" name="Line 52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815" name="Group 527"/>
              <p:cNvGrpSpPr>
                <a:grpSpLocks noChangeAspect="1"/>
              </p:cNvGrpSpPr>
              <p:nvPr/>
            </p:nvGrpSpPr>
            <p:grpSpPr bwMode="auto">
              <a:xfrm flipH="1">
                <a:off x="5322" y="1328"/>
                <a:ext cx="63" cy="28"/>
                <a:chOff x="5411" y="885"/>
                <a:chExt cx="63" cy="28"/>
              </a:xfrm>
            </p:grpSpPr>
            <p:sp>
              <p:nvSpPr>
                <p:cNvPr id="20816" name="Line 52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17" name="Line 52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18" name="Line 53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19" name="Line 53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820" name="Line 53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0756" name="Text Box 533"/>
            <p:cNvSpPr txBox="1">
              <a:spLocks noChangeAspect="1" noChangeArrowheads="1"/>
            </p:cNvSpPr>
            <p:nvPr/>
          </p:nvSpPr>
          <p:spPr bwMode="auto">
            <a:xfrm>
              <a:off x="3407" y="2714"/>
              <a:ext cx="175"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MGW</a:t>
              </a:r>
              <a:endParaRPr lang="en-GB" altLang="en-US" sz="800" b="1">
                <a:latin typeface="Futura Md BT" charset="0"/>
                <a:ea typeface="Arial" charset="0"/>
                <a:cs typeface="Arial" charset="0"/>
              </a:endParaRPr>
            </a:p>
          </p:txBody>
        </p:sp>
        <p:grpSp>
          <p:nvGrpSpPr>
            <p:cNvPr id="20757" name="Group 534"/>
            <p:cNvGrpSpPr>
              <a:grpSpLocks noChangeAspect="1"/>
            </p:cNvGrpSpPr>
            <p:nvPr/>
          </p:nvGrpSpPr>
          <p:grpSpPr bwMode="auto">
            <a:xfrm>
              <a:off x="3811" y="2260"/>
              <a:ext cx="192" cy="104"/>
              <a:chOff x="1860" y="1005"/>
              <a:chExt cx="229" cy="318"/>
            </a:xfrm>
          </p:grpSpPr>
          <p:sp>
            <p:nvSpPr>
              <p:cNvPr id="20783" name="Rectangle 535"/>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84" name="Rectangle 536"/>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85" name="Freeform 537"/>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6" name="Freeform 538"/>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7" name="Freeform 539"/>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8" name="Rectangle 540"/>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89" name="Rectangle 541"/>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90" name="Rectangle 542"/>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758" name="Text Box 543"/>
            <p:cNvSpPr txBox="1">
              <a:spLocks noChangeAspect="1" noChangeArrowheads="1"/>
            </p:cNvSpPr>
            <p:nvPr/>
          </p:nvSpPr>
          <p:spPr bwMode="auto">
            <a:xfrm>
              <a:off x="3807" y="2376"/>
              <a:ext cx="180"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MGCF</a:t>
              </a:r>
              <a:endParaRPr lang="en-GB" altLang="en-US" sz="800" b="1">
                <a:latin typeface="Futura Md BT" charset="0"/>
                <a:ea typeface="Arial" charset="0"/>
                <a:cs typeface="Arial" charset="0"/>
              </a:endParaRPr>
            </a:p>
          </p:txBody>
        </p:sp>
        <p:sp>
          <p:nvSpPr>
            <p:cNvPr id="271904" name="Text Box 544"/>
            <p:cNvSpPr txBox="1">
              <a:spLocks noChangeAspect="1" noChangeArrowheads="1"/>
            </p:cNvSpPr>
            <p:nvPr/>
          </p:nvSpPr>
          <p:spPr bwMode="auto">
            <a:xfrm>
              <a:off x="3132" y="2078"/>
              <a:ext cx="235"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US" sz="1600" b="1">
                  <a:effectLst>
                    <a:outerShdw blurRad="38100" dist="38100" dir="2700000" algn="tl">
                      <a:srgbClr val="C0C0C0"/>
                    </a:outerShdw>
                  </a:effectLst>
                  <a:latin typeface="Futura Md BT" pitchFamily="34" charset="0"/>
                  <a:cs typeface="Arial" charset="0"/>
                </a:rPr>
                <a:t>IMS</a:t>
              </a:r>
              <a:endParaRPr lang="en-GB" sz="1600" b="1">
                <a:effectLst>
                  <a:outerShdw blurRad="38100" dist="38100" dir="2700000" algn="tl">
                    <a:srgbClr val="C0C0C0"/>
                  </a:outerShdw>
                </a:effectLst>
                <a:latin typeface="Futura Md BT" pitchFamily="34" charset="0"/>
                <a:cs typeface="Arial" charset="0"/>
              </a:endParaRPr>
            </a:p>
          </p:txBody>
        </p:sp>
        <p:grpSp>
          <p:nvGrpSpPr>
            <p:cNvPr id="20760" name="Group 545"/>
            <p:cNvGrpSpPr>
              <a:grpSpLocks noChangeAspect="1"/>
            </p:cNvGrpSpPr>
            <p:nvPr/>
          </p:nvGrpSpPr>
          <p:grpSpPr bwMode="auto">
            <a:xfrm>
              <a:off x="2953" y="2305"/>
              <a:ext cx="193" cy="172"/>
              <a:chOff x="1860" y="1005"/>
              <a:chExt cx="229" cy="318"/>
            </a:xfrm>
          </p:grpSpPr>
          <p:sp>
            <p:nvSpPr>
              <p:cNvPr id="20775" name="Rectangle 546"/>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76" name="Rectangle 547"/>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77" name="Freeform 548"/>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8" name="Freeform 549"/>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9" name="Freeform 550"/>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80" name="Rectangle 551"/>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81" name="Rectangle 552"/>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82" name="Rectangle 553"/>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761" name="Text Box 554"/>
            <p:cNvSpPr txBox="1">
              <a:spLocks noChangeAspect="1" noChangeArrowheads="1"/>
            </p:cNvSpPr>
            <p:nvPr/>
          </p:nvSpPr>
          <p:spPr bwMode="auto">
            <a:xfrm>
              <a:off x="2944" y="2489"/>
              <a:ext cx="191"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S-CSCF</a:t>
              </a:r>
              <a:endParaRPr lang="en-GB" altLang="en-US" sz="800" b="1">
                <a:latin typeface="Futura Md BT" charset="0"/>
                <a:ea typeface="Arial" charset="0"/>
                <a:cs typeface="Arial" charset="0"/>
              </a:endParaRPr>
            </a:p>
          </p:txBody>
        </p:sp>
        <p:sp>
          <p:nvSpPr>
            <p:cNvPr id="20762" name="Text Box 555"/>
            <p:cNvSpPr txBox="1">
              <a:spLocks noChangeAspect="1" noChangeArrowheads="1"/>
            </p:cNvSpPr>
            <p:nvPr/>
          </p:nvSpPr>
          <p:spPr bwMode="auto">
            <a:xfrm>
              <a:off x="3393" y="1766"/>
              <a:ext cx="448"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SIP Application</a:t>
              </a:r>
            </a:p>
            <a:p>
              <a:pPr algn="ctr" eaLnBrk="1" hangingPunct="1"/>
              <a:r>
                <a:rPr lang="en-US" altLang="en-US" sz="800" b="1">
                  <a:latin typeface="Futura Md BT" charset="0"/>
                  <a:ea typeface="Arial" charset="0"/>
                  <a:cs typeface="Arial" charset="0"/>
                </a:rPr>
                <a:t>Servers</a:t>
              </a:r>
              <a:endParaRPr lang="en-GB" altLang="en-US" sz="800" b="1">
                <a:latin typeface="Futura Md BT" charset="0"/>
                <a:ea typeface="Arial" charset="0"/>
                <a:cs typeface="Arial" charset="0"/>
              </a:endParaRPr>
            </a:p>
          </p:txBody>
        </p:sp>
        <p:grpSp>
          <p:nvGrpSpPr>
            <p:cNvPr id="20763" name="Group 556"/>
            <p:cNvGrpSpPr>
              <a:grpSpLocks noChangeAspect="1"/>
            </p:cNvGrpSpPr>
            <p:nvPr/>
          </p:nvGrpSpPr>
          <p:grpSpPr bwMode="auto">
            <a:xfrm>
              <a:off x="3028" y="1662"/>
              <a:ext cx="193" cy="173"/>
              <a:chOff x="1860" y="1005"/>
              <a:chExt cx="229" cy="318"/>
            </a:xfrm>
          </p:grpSpPr>
          <p:sp>
            <p:nvSpPr>
              <p:cNvPr id="20767" name="Rectangle 557"/>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68" name="Rectangle 558"/>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69" name="Freeform 559"/>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0" name="Freeform 560"/>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1" name="Freeform 561"/>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72" name="Rectangle 562"/>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73" name="Rectangle 563"/>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74" name="Rectangle 564"/>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
          <p:nvSpPr>
            <p:cNvPr id="20764" name="Text Box 565"/>
            <p:cNvSpPr txBox="1">
              <a:spLocks noChangeAspect="1" noChangeArrowheads="1"/>
            </p:cNvSpPr>
            <p:nvPr/>
          </p:nvSpPr>
          <p:spPr bwMode="auto">
            <a:xfrm>
              <a:off x="2894" y="1847"/>
              <a:ext cx="448" cy="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SIP Application</a:t>
              </a:r>
            </a:p>
            <a:p>
              <a:pPr algn="ctr" eaLnBrk="1" hangingPunct="1"/>
              <a:r>
                <a:rPr lang="en-US" altLang="en-US" sz="800" b="1">
                  <a:latin typeface="Futura Md BT" charset="0"/>
                  <a:ea typeface="Arial" charset="0"/>
                  <a:cs typeface="Arial" charset="0"/>
                </a:rPr>
                <a:t>Servers</a:t>
              </a:r>
              <a:endParaRPr lang="en-GB" altLang="en-US" sz="800" b="1">
                <a:latin typeface="Futura Md BT" charset="0"/>
                <a:ea typeface="Arial" charset="0"/>
                <a:cs typeface="Arial" charset="0"/>
              </a:endParaRPr>
            </a:p>
          </p:txBody>
        </p:sp>
        <p:sp>
          <p:nvSpPr>
            <p:cNvPr id="20765" name="AutoShape 566"/>
            <p:cNvSpPr>
              <a:spLocks noChangeAspect="1" noChangeArrowheads="1"/>
            </p:cNvSpPr>
            <p:nvPr/>
          </p:nvSpPr>
          <p:spPr bwMode="auto">
            <a:xfrm>
              <a:off x="2596" y="1913"/>
              <a:ext cx="250" cy="119"/>
            </a:xfrm>
            <a:prstGeom prst="can">
              <a:avLst>
                <a:gd name="adj" fmla="val 25000"/>
              </a:avLst>
            </a:prstGeom>
            <a:solidFill>
              <a:schemeClr val="bg2"/>
            </a:solidFill>
            <a:ln w="9525">
              <a:solidFill>
                <a:schemeClr val="accent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66" name="Text Box 567"/>
            <p:cNvSpPr txBox="1">
              <a:spLocks noChangeAspect="1" noChangeArrowheads="1"/>
            </p:cNvSpPr>
            <p:nvPr/>
          </p:nvSpPr>
          <p:spPr bwMode="auto">
            <a:xfrm>
              <a:off x="2655" y="2046"/>
              <a:ext cx="121" cy="91"/>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accent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HSS</a:t>
              </a:r>
              <a:endParaRPr lang="en-GB" altLang="en-US" sz="800" b="1">
                <a:latin typeface="Futura Md BT" charset="0"/>
                <a:ea typeface="Arial" charset="0"/>
                <a:cs typeface="Arial" charset="0"/>
              </a:endParaRPr>
            </a:p>
          </p:txBody>
        </p:sp>
      </p:grpSp>
      <p:sp>
        <p:nvSpPr>
          <p:cNvPr id="20530" name="Freeform 568"/>
          <p:cNvSpPr>
            <a:spLocks noChangeAspect="1"/>
          </p:cNvSpPr>
          <p:nvPr/>
        </p:nvSpPr>
        <p:spPr bwMode="auto">
          <a:xfrm>
            <a:off x="8866188" y="2055813"/>
            <a:ext cx="1663700" cy="952500"/>
          </a:xfrm>
          <a:custGeom>
            <a:avLst/>
            <a:gdLst>
              <a:gd name="T0" fmla="*/ 192599 w 3032"/>
              <a:gd name="T1" fmla="*/ 237466 h 2892"/>
              <a:gd name="T2" fmla="*/ 242531 w 3032"/>
              <a:gd name="T3" fmla="*/ 194321 h 2892"/>
              <a:gd name="T4" fmla="*/ 327033 w 3032"/>
              <a:gd name="T5" fmla="*/ 177194 h 2892"/>
              <a:gd name="T6" fmla="*/ 438971 w 3032"/>
              <a:gd name="T7" fmla="*/ 196626 h 2892"/>
              <a:gd name="T8" fmla="*/ 485612 w 3032"/>
              <a:gd name="T9" fmla="*/ 140635 h 2892"/>
              <a:gd name="T10" fmla="*/ 574503 w 3032"/>
              <a:gd name="T11" fmla="*/ 92220 h 2892"/>
              <a:gd name="T12" fmla="*/ 689184 w 3032"/>
              <a:gd name="T13" fmla="*/ 97160 h 2892"/>
              <a:gd name="T14" fmla="*/ 766004 w 3032"/>
              <a:gd name="T15" fmla="*/ 135366 h 2892"/>
              <a:gd name="T16" fmla="*/ 829655 w 3032"/>
              <a:gd name="T17" fmla="*/ 58955 h 2892"/>
              <a:gd name="T18" fmla="*/ 948177 w 3032"/>
              <a:gd name="T19" fmla="*/ 7905 h 2892"/>
              <a:gd name="T20" fmla="*/ 1118279 w 3032"/>
              <a:gd name="T21" fmla="*/ 23384 h 2892"/>
              <a:gd name="T22" fmla="*/ 1211560 w 3032"/>
              <a:gd name="T23" fmla="*/ 84315 h 2892"/>
              <a:gd name="T24" fmla="*/ 1253811 w 3032"/>
              <a:gd name="T25" fmla="*/ 176206 h 2892"/>
              <a:gd name="T26" fmla="*/ 1326241 w 3032"/>
              <a:gd name="T27" fmla="*/ 176206 h 2892"/>
              <a:gd name="T28" fmla="*/ 1389892 w 3032"/>
              <a:gd name="T29" fmla="*/ 196626 h 2892"/>
              <a:gd name="T30" fmla="*/ 1482624 w 3032"/>
              <a:gd name="T31" fmla="*/ 175877 h 2892"/>
              <a:gd name="T32" fmla="*/ 1606085 w 3032"/>
              <a:gd name="T33" fmla="*/ 211776 h 2892"/>
              <a:gd name="T34" fmla="*/ 1661505 w 3032"/>
              <a:gd name="T35" fmla="*/ 326393 h 2892"/>
              <a:gd name="T36" fmla="*/ 1602244 w 3032"/>
              <a:gd name="T37" fmla="*/ 418283 h 2892"/>
              <a:gd name="T38" fmla="*/ 1517193 w 3032"/>
              <a:gd name="T39" fmla="*/ 461758 h 2892"/>
              <a:gd name="T40" fmla="*/ 1525424 w 3032"/>
              <a:gd name="T41" fmla="*/ 497329 h 2892"/>
              <a:gd name="T42" fmla="*/ 1495794 w 3032"/>
              <a:gd name="T43" fmla="*/ 571105 h 2892"/>
              <a:gd name="T44" fmla="*/ 1419522 w 3032"/>
              <a:gd name="T45" fmla="*/ 616885 h 2892"/>
              <a:gd name="T46" fmla="*/ 1283441 w 3032"/>
              <a:gd name="T47" fmla="*/ 645210 h 2892"/>
              <a:gd name="T48" fmla="*/ 1279600 w 3032"/>
              <a:gd name="T49" fmla="*/ 721621 h 2892"/>
              <a:gd name="T50" fmla="*/ 1169309 w 3032"/>
              <a:gd name="T51" fmla="*/ 757191 h 2892"/>
              <a:gd name="T52" fmla="*/ 1113889 w 3032"/>
              <a:gd name="T53" fmla="*/ 841177 h 2892"/>
              <a:gd name="T54" fmla="*/ 986587 w 3032"/>
              <a:gd name="T55" fmla="*/ 856657 h 2892"/>
              <a:gd name="T56" fmla="*/ 922936 w 3032"/>
              <a:gd name="T57" fmla="*/ 915283 h 2892"/>
              <a:gd name="T58" fmla="*/ 833496 w 3032"/>
              <a:gd name="T59" fmla="*/ 948218 h 2892"/>
              <a:gd name="T60" fmla="*/ 697964 w 3032"/>
              <a:gd name="T61" fmla="*/ 933068 h 2892"/>
              <a:gd name="T62" fmla="*/ 617303 w 3032"/>
              <a:gd name="T63" fmla="*/ 866867 h 2892"/>
              <a:gd name="T64" fmla="*/ 595903 w 3032"/>
              <a:gd name="T65" fmla="*/ 780246 h 2892"/>
              <a:gd name="T66" fmla="*/ 570662 w 3032"/>
              <a:gd name="T67" fmla="*/ 762132 h 2892"/>
              <a:gd name="T68" fmla="*/ 549262 w 3032"/>
              <a:gd name="T69" fmla="*/ 744346 h 2892"/>
              <a:gd name="T70" fmla="*/ 514693 w 3032"/>
              <a:gd name="T71" fmla="*/ 768719 h 2892"/>
              <a:gd name="T72" fmla="*/ 447750 w 3032"/>
              <a:gd name="T73" fmla="*/ 770695 h 2892"/>
              <a:gd name="T74" fmla="*/ 404951 w 3032"/>
              <a:gd name="T75" fmla="*/ 744346 h 2892"/>
              <a:gd name="T76" fmla="*/ 375320 w 3032"/>
              <a:gd name="T77" fmla="*/ 693626 h 2892"/>
              <a:gd name="T78" fmla="*/ 353920 w 3032"/>
              <a:gd name="T79" fmla="*/ 701201 h 2892"/>
              <a:gd name="T80" fmla="*/ 316059 w 3032"/>
              <a:gd name="T81" fmla="*/ 723926 h 2892"/>
              <a:gd name="T82" fmla="*/ 243629 w 3032"/>
              <a:gd name="T83" fmla="*/ 716351 h 2892"/>
              <a:gd name="T84" fmla="*/ 201378 w 3032"/>
              <a:gd name="T85" fmla="*/ 678146 h 2892"/>
              <a:gd name="T86" fmla="*/ 107548 w 3032"/>
              <a:gd name="T87" fmla="*/ 665301 h 2892"/>
              <a:gd name="T88" fmla="*/ 40056 w 3032"/>
              <a:gd name="T89" fmla="*/ 622155 h 2892"/>
              <a:gd name="T90" fmla="*/ 1646 w 3032"/>
              <a:gd name="T91" fmla="*/ 545744 h 2892"/>
              <a:gd name="T92" fmla="*/ 40056 w 3032"/>
              <a:gd name="T93" fmla="*/ 461758 h 2892"/>
              <a:gd name="T94" fmla="*/ 74076 w 3032"/>
              <a:gd name="T95" fmla="*/ 425858 h 2892"/>
              <a:gd name="T96" fmla="*/ 31277 w 3032"/>
              <a:gd name="T97" fmla="*/ 367233 h 2892"/>
              <a:gd name="T98" fmla="*/ 35666 w 3032"/>
              <a:gd name="T99" fmla="*/ 301032 h 2892"/>
              <a:gd name="T100" fmla="*/ 103707 w 3032"/>
              <a:gd name="T101" fmla="*/ 247676 h 2892"/>
              <a:gd name="T102" fmla="*/ 192599 w 3032"/>
              <a:gd name="T103" fmla="*/ 237466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FFCCFF"/>
          </a:solidFill>
          <a:ln w="6350" cap="flat" cmpd="sng">
            <a:solidFill>
              <a:srgbClr val="FF0066"/>
            </a:solidFill>
            <a:prstDash val="solid"/>
            <a:round/>
            <a:headEnd type="none" w="med" len="med"/>
            <a:tailEnd type="none" w="med" len="med"/>
          </a:ln>
          <a:effectLst/>
          <a:extLst>
            <a:ext uri="{AF507438-7753-43E0-B8FC-AC1667EBCBE1}">
              <a14:hiddenEffects xmlns:a14="http://schemas.microsoft.com/office/drawing/2010/main">
                <a:effectLst>
                  <a:outerShdw dist="17961" dir="13500000" algn="ctr" rotWithShape="0">
                    <a:srgbClr val="99003D"/>
                  </a:outerShdw>
                </a:effectLst>
              </a14:hiddenEffects>
            </a:ext>
          </a:extLst>
        </p:spPr>
        <p:txBody>
          <a:bodyPr wrap="none" anchor="ctr"/>
          <a:lstStyle/>
          <a:p>
            <a:endParaRPr lang="en-US"/>
          </a:p>
        </p:txBody>
      </p:sp>
      <p:grpSp>
        <p:nvGrpSpPr>
          <p:cNvPr id="20531" name="Group 569"/>
          <p:cNvGrpSpPr>
            <a:grpSpLocks noChangeAspect="1"/>
          </p:cNvGrpSpPr>
          <p:nvPr/>
        </p:nvGrpSpPr>
        <p:grpSpPr bwMode="auto">
          <a:xfrm>
            <a:off x="10042525" y="1808163"/>
            <a:ext cx="355600" cy="514350"/>
            <a:chOff x="1651" y="999"/>
            <a:chExt cx="415" cy="575"/>
          </a:xfrm>
        </p:grpSpPr>
        <p:sp>
          <p:nvSpPr>
            <p:cNvPr id="20709" name="Freeform 570"/>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0" name="Freeform 571"/>
            <p:cNvSpPr>
              <a:spLocks noChangeAspect="1"/>
            </p:cNvSpPr>
            <p:nvPr/>
          </p:nvSpPr>
          <p:spPr bwMode="auto">
            <a:xfrm>
              <a:off x="1651" y="999"/>
              <a:ext cx="42" cy="575"/>
            </a:xfrm>
            <a:custGeom>
              <a:avLst/>
              <a:gdLst>
                <a:gd name="T0" fmla="*/ 0 w 30"/>
                <a:gd name="T1" fmla="*/ 28 h 479"/>
                <a:gd name="T2" fmla="*/ 42 w 30"/>
                <a:gd name="T3" fmla="*/ 0 h 479"/>
                <a:gd name="T4" fmla="*/ 42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11" name="Freeform 572"/>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12" name="Freeform 573"/>
            <p:cNvSpPr>
              <a:spLocks noChangeAspect="1"/>
            </p:cNvSpPr>
            <p:nvPr/>
          </p:nvSpPr>
          <p:spPr bwMode="auto">
            <a:xfrm>
              <a:off x="1653" y="999"/>
              <a:ext cx="227" cy="28"/>
            </a:xfrm>
            <a:custGeom>
              <a:avLst/>
              <a:gdLst>
                <a:gd name="T0" fmla="*/ 0 w 165"/>
                <a:gd name="T1" fmla="*/ 28 h 23"/>
                <a:gd name="T2" fmla="*/ 43 w 165"/>
                <a:gd name="T3" fmla="*/ 0 h 23"/>
                <a:gd name="T4" fmla="*/ 227 w 165"/>
                <a:gd name="T5" fmla="*/ 0 h 23"/>
                <a:gd name="T6" fmla="*/ 186 w 165"/>
                <a:gd name="T7" fmla="*/ 28 h 23"/>
                <a:gd name="T8" fmla="*/ 0 w 165"/>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5" h="23">
                  <a:moveTo>
                    <a:pt x="0" y="23"/>
                  </a:moveTo>
                  <a:lnTo>
                    <a:pt x="31" y="0"/>
                  </a:lnTo>
                  <a:lnTo>
                    <a:pt x="165" y="0"/>
                  </a:lnTo>
                  <a:lnTo>
                    <a:pt x="135"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13" name="Rectangle 574"/>
            <p:cNvSpPr>
              <a:spLocks noChangeAspect="1" noChangeArrowheads="1"/>
            </p:cNvSpPr>
            <p:nvPr/>
          </p:nvSpPr>
          <p:spPr bwMode="auto">
            <a:xfrm>
              <a:off x="1653" y="1027"/>
              <a:ext cx="186"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14" name="Rectangle 575"/>
            <p:cNvSpPr>
              <a:spLocks noChangeAspect="1" noChangeArrowheads="1"/>
            </p:cNvSpPr>
            <p:nvPr/>
          </p:nvSpPr>
          <p:spPr bwMode="auto">
            <a:xfrm>
              <a:off x="1653" y="1027"/>
              <a:ext cx="186"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15" name="Rectangle 576"/>
            <p:cNvSpPr>
              <a:spLocks noChangeAspect="1" noChangeArrowheads="1"/>
            </p:cNvSpPr>
            <p:nvPr/>
          </p:nvSpPr>
          <p:spPr bwMode="auto">
            <a:xfrm>
              <a:off x="1664" y="1055"/>
              <a:ext cx="71"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16" name="Rectangle 577"/>
            <p:cNvSpPr>
              <a:spLocks noChangeAspect="1" noChangeArrowheads="1"/>
            </p:cNvSpPr>
            <p:nvPr/>
          </p:nvSpPr>
          <p:spPr bwMode="auto">
            <a:xfrm>
              <a:off x="1751"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17" name="Rectangle 578"/>
            <p:cNvSpPr>
              <a:spLocks noChangeAspect="1" noChangeArrowheads="1"/>
            </p:cNvSpPr>
            <p:nvPr/>
          </p:nvSpPr>
          <p:spPr bwMode="auto">
            <a:xfrm>
              <a:off x="1671" y="1063"/>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18" name="Rectangle 579"/>
            <p:cNvSpPr>
              <a:spLocks noChangeAspect="1" noChangeArrowheads="1"/>
            </p:cNvSpPr>
            <p:nvPr/>
          </p:nvSpPr>
          <p:spPr bwMode="auto">
            <a:xfrm>
              <a:off x="1755" y="1063"/>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19" name="Rectangle 580"/>
            <p:cNvSpPr>
              <a:spLocks noChangeAspect="1" noChangeArrowheads="1"/>
            </p:cNvSpPr>
            <p:nvPr/>
          </p:nvSpPr>
          <p:spPr bwMode="auto">
            <a:xfrm>
              <a:off x="1671" y="1326"/>
              <a:ext cx="57"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20" name="Rectangle 581"/>
            <p:cNvSpPr>
              <a:spLocks noChangeAspect="1" noChangeArrowheads="1"/>
            </p:cNvSpPr>
            <p:nvPr/>
          </p:nvSpPr>
          <p:spPr bwMode="auto">
            <a:xfrm>
              <a:off x="1755" y="1326"/>
              <a:ext cx="59"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21" name="Freeform 582"/>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2" name="Freeform 583"/>
            <p:cNvSpPr>
              <a:spLocks noChangeAspect="1"/>
            </p:cNvSpPr>
            <p:nvPr/>
          </p:nvSpPr>
          <p:spPr bwMode="auto">
            <a:xfrm>
              <a:off x="1839" y="999"/>
              <a:ext cx="41" cy="575"/>
            </a:xfrm>
            <a:custGeom>
              <a:avLst/>
              <a:gdLst>
                <a:gd name="T0" fmla="*/ 0 w 30"/>
                <a:gd name="T1" fmla="*/ 28 h 479"/>
                <a:gd name="T2" fmla="*/ 41 w 30"/>
                <a:gd name="T3" fmla="*/ 0 h 479"/>
                <a:gd name="T4" fmla="*/ 41 w 30"/>
                <a:gd name="T5" fmla="*/ 547 h 479"/>
                <a:gd name="T6" fmla="*/ 0 w 30"/>
                <a:gd name="T7" fmla="*/ 575 h 479"/>
                <a:gd name="T8" fmla="*/ 0 w 30"/>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 h="479">
                  <a:moveTo>
                    <a:pt x="0" y="23"/>
                  </a:moveTo>
                  <a:lnTo>
                    <a:pt x="30" y="0"/>
                  </a:lnTo>
                  <a:lnTo>
                    <a:pt x="30"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3" name="Freeform 584"/>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4" name="Freeform 585"/>
            <p:cNvSpPr>
              <a:spLocks noChangeAspect="1"/>
            </p:cNvSpPr>
            <p:nvPr/>
          </p:nvSpPr>
          <p:spPr bwMode="auto">
            <a:xfrm>
              <a:off x="1842" y="999"/>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5" name="Freeform 586"/>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726" name="Freeform 587"/>
            <p:cNvSpPr>
              <a:spLocks noChangeAspect="1"/>
            </p:cNvSpPr>
            <p:nvPr/>
          </p:nvSpPr>
          <p:spPr bwMode="auto">
            <a:xfrm>
              <a:off x="2026" y="999"/>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727" name="Rectangle 588"/>
            <p:cNvSpPr>
              <a:spLocks noChangeAspect="1" noChangeArrowheads="1"/>
            </p:cNvSpPr>
            <p:nvPr/>
          </p:nvSpPr>
          <p:spPr bwMode="auto">
            <a:xfrm>
              <a:off x="1842" y="1027"/>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28" name="Rectangle 589"/>
            <p:cNvSpPr>
              <a:spLocks noChangeAspect="1" noChangeArrowheads="1"/>
            </p:cNvSpPr>
            <p:nvPr/>
          </p:nvSpPr>
          <p:spPr bwMode="auto">
            <a:xfrm>
              <a:off x="1842" y="1027"/>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29" name="Rectangle 590"/>
            <p:cNvSpPr>
              <a:spLocks noChangeAspect="1" noChangeArrowheads="1"/>
            </p:cNvSpPr>
            <p:nvPr/>
          </p:nvSpPr>
          <p:spPr bwMode="auto">
            <a:xfrm>
              <a:off x="1850"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30" name="Rectangle 591"/>
            <p:cNvSpPr>
              <a:spLocks noChangeAspect="1" noChangeArrowheads="1"/>
            </p:cNvSpPr>
            <p:nvPr/>
          </p:nvSpPr>
          <p:spPr bwMode="auto">
            <a:xfrm>
              <a:off x="1935" y="1055"/>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31" name="Rectangle 592"/>
            <p:cNvSpPr>
              <a:spLocks noChangeAspect="1" noChangeArrowheads="1"/>
            </p:cNvSpPr>
            <p:nvPr/>
          </p:nvSpPr>
          <p:spPr bwMode="auto">
            <a:xfrm>
              <a:off x="1858"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32" name="Rectangle 593"/>
            <p:cNvSpPr>
              <a:spLocks noChangeAspect="1" noChangeArrowheads="1"/>
            </p:cNvSpPr>
            <p:nvPr/>
          </p:nvSpPr>
          <p:spPr bwMode="auto">
            <a:xfrm>
              <a:off x="1942" y="1063"/>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33" name="Rectangle 594"/>
            <p:cNvSpPr>
              <a:spLocks noChangeAspect="1" noChangeArrowheads="1"/>
            </p:cNvSpPr>
            <p:nvPr/>
          </p:nvSpPr>
          <p:spPr bwMode="auto">
            <a:xfrm>
              <a:off x="1858"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734" name="Rectangle 595"/>
            <p:cNvSpPr>
              <a:spLocks noChangeAspect="1" noChangeArrowheads="1"/>
            </p:cNvSpPr>
            <p:nvPr/>
          </p:nvSpPr>
          <p:spPr bwMode="auto">
            <a:xfrm>
              <a:off x="1942" y="1326"/>
              <a:ext cx="58" cy="223"/>
            </a:xfrm>
            <a:prstGeom prst="rect">
              <a:avLst/>
            </a:prstGeom>
            <a:solidFill>
              <a:srgbClr val="CCCCC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735" name="Group 596"/>
            <p:cNvGrpSpPr>
              <a:grpSpLocks noChangeAspect="1"/>
            </p:cNvGrpSpPr>
            <p:nvPr/>
          </p:nvGrpSpPr>
          <p:grpSpPr bwMode="auto">
            <a:xfrm>
              <a:off x="1699" y="1302"/>
              <a:ext cx="24" cy="2"/>
              <a:chOff x="1549" y="1290"/>
              <a:chExt cx="24" cy="2"/>
            </a:xfrm>
          </p:grpSpPr>
          <p:sp>
            <p:nvSpPr>
              <p:cNvPr id="20745" name="Line 597"/>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46" name="Line 598"/>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736" name="Group 599"/>
            <p:cNvGrpSpPr>
              <a:grpSpLocks noChangeAspect="1"/>
            </p:cNvGrpSpPr>
            <p:nvPr/>
          </p:nvGrpSpPr>
          <p:grpSpPr bwMode="auto">
            <a:xfrm>
              <a:off x="1762" y="1302"/>
              <a:ext cx="24" cy="2"/>
              <a:chOff x="1549" y="1290"/>
              <a:chExt cx="24" cy="2"/>
            </a:xfrm>
          </p:grpSpPr>
          <p:sp>
            <p:nvSpPr>
              <p:cNvPr id="20743" name="Line 600"/>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44" name="Line 601"/>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737" name="Group 602"/>
            <p:cNvGrpSpPr>
              <a:grpSpLocks noChangeAspect="1"/>
            </p:cNvGrpSpPr>
            <p:nvPr/>
          </p:nvGrpSpPr>
          <p:grpSpPr bwMode="auto">
            <a:xfrm>
              <a:off x="1886" y="1302"/>
              <a:ext cx="24" cy="2"/>
              <a:chOff x="1549" y="1290"/>
              <a:chExt cx="24" cy="2"/>
            </a:xfrm>
          </p:grpSpPr>
          <p:sp>
            <p:nvSpPr>
              <p:cNvPr id="20741" name="Line 603"/>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42" name="Line 604"/>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738" name="Group 605"/>
            <p:cNvGrpSpPr>
              <a:grpSpLocks noChangeAspect="1"/>
            </p:cNvGrpSpPr>
            <p:nvPr/>
          </p:nvGrpSpPr>
          <p:grpSpPr bwMode="auto">
            <a:xfrm>
              <a:off x="1950" y="1302"/>
              <a:ext cx="24" cy="2"/>
              <a:chOff x="1549" y="1290"/>
              <a:chExt cx="24" cy="2"/>
            </a:xfrm>
          </p:grpSpPr>
          <p:sp>
            <p:nvSpPr>
              <p:cNvPr id="20739" name="Line 606"/>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740" name="Line 607"/>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grpSp>
        <p:nvGrpSpPr>
          <p:cNvPr id="20532" name="Group 608"/>
          <p:cNvGrpSpPr>
            <a:grpSpLocks noChangeAspect="1"/>
          </p:cNvGrpSpPr>
          <p:nvPr/>
        </p:nvGrpSpPr>
        <p:grpSpPr bwMode="auto">
          <a:xfrm>
            <a:off x="9182101" y="1431925"/>
            <a:ext cx="239713" cy="890588"/>
            <a:chOff x="663" y="2016"/>
            <a:chExt cx="193" cy="719"/>
          </a:xfrm>
        </p:grpSpPr>
        <p:sp>
          <p:nvSpPr>
            <p:cNvPr id="20701" name="Freeform 609"/>
            <p:cNvSpPr>
              <a:spLocks noChangeAspect="1"/>
            </p:cNvSpPr>
            <p:nvPr/>
          </p:nvSpPr>
          <p:spPr bwMode="auto">
            <a:xfrm flipH="1">
              <a:off x="764" y="2073"/>
              <a:ext cx="92" cy="662"/>
            </a:xfrm>
            <a:custGeom>
              <a:avLst/>
              <a:gdLst>
                <a:gd name="T0" fmla="*/ 0 w 125"/>
                <a:gd name="T1" fmla="*/ 656 h 795"/>
                <a:gd name="T2" fmla="*/ 0 w 125"/>
                <a:gd name="T3" fmla="*/ 659 h 795"/>
                <a:gd name="T4" fmla="*/ 2 w 125"/>
                <a:gd name="T5" fmla="*/ 661 h 795"/>
                <a:gd name="T6" fmla="*/ 4 w 125"/>
                <a:gd name="T7" fmla="*/ 661 h 795"/>
                <a:gd name="T8" fmla="*/ 7 w 125"/>
                <a:gd name="T9" fmla="*/ 658 h 795"/>
                <a:gd name="T10" fmla="*/ 91 w 125"/>
                <a:gd name="T11" fmla="*/ 3 h 795"/>
                <a:gd name="T12" fmla="*/ 91 w 125"/>
                <a:gd name="T13" fmla="*/ 2 h 795"/>
                <a:gd name="T14" fmla="*/ 90 w 125"/>
                <a:gd name="T15" fmla="*/ 2 h 795"/>
                <a:gd name="T16" fmla="*/ 90 w 125"/>
                <a:gd name="T17" fmla="*/ 1 h 795"/>
                <a:gd name="T18" fmla="*/ 89 w 125"/>
                <a:gd name="T19" fmla="*/ 0 h 795"/>
                <a:gd name="T20" fmla="*/ 86 w 125"/>
                <a:gd name="T21" fmla="*/ 0 h 795"/>
                <a:gd name="T22" fmla="*/ 85 w 125"/>
                <a:gd name="T23" fmla="*/ 1 h 795"/>
                <a:gd name="T24" fmla="*/ 85 w 125"/>
                <a:gd name="T25" fmla="*/ 2 h 795"/>
                <a:gd name="T26" fmla="*/ 0 w 125"/>
                <a:gd name="T27" fmla="*/ 656 h 7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795">
                  <a:moveTo>
                    <a:pt x="0" y="788"/>
                  </a:moveTo>
                  <a:lnTo>
                    <a:pt x="0" y="791"/>
                  </a:lnTo>
                  <a:lnTo>
                    <a:pt x="3" y="794"/>
                  </a:lnTo>
                  <a:lnTo>
                    <a:pt x="5" y="794"/>
                  </a:lnTo>
                  <a:lnTo>
                    <a:pt x="9" y="790"/>
                  </a:lnTo>
                  <a:lnTo>
                    <a:pt x="124" y="4"/>
                  </a:lnTo>
                  <a:lnTo>
                    <a:pt x="124" y="3"/>
                  </a:lnTo>
                  <a:lnTo>
                    <a:pt x="122" y="3"/>
                  </a:lnTo>
                  <a:lnTo>
                    <a:pt x="122" y="1"/>
                  </a:lnTo>
                  <a:lnTo>
                    <a:pt x="121" y="0"/>
                  </a:lnTo>
                  <a:lnTo>
                    <a:pt x="117" y="0"/>
                  </a:lnTo>
                  <a:lnTo>
                    <a:pt x="115" y="1"/>
                  </a:lnTo>
                  <a:lnTo>
                    <a:pt x="115" y="3"/>
                  </a:lnTo>
                  <a:lnTo>
                    <a:pt x="0" y="788"/>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2" name="Freeform 610"/>
            <p:cNvSpPr>
              <a:spLocks noChangeAspect="1"/>
            </p:cNvSpPr>
            <p:nvPr/>
          </p:nvSpPr>
          <p:spPr bwMode="auto">
            <a:xfrm flipH="1">
              <a:off x="663" y="2073"/>
              <a:ext cx="96" cy="662"/>
            </a:xfrm>
            <a:custGeom>
              <a:avLst/>
              <a:gdLst>
                <a:gd name="T0" fmla="*/ 89 w 130"/>
                <a:gd name="T1" fmla="*/ 658 h 795"/>
                <a:gd name="T2" fmla="*/ 89 w 130"/>
                <a:gd name="T3" fmla="*/ 660 h 795"/>
                <a:gd name="T4" fmla="*/ 91 w 130"/>
                <a:gd name="T5" fmla="*/ 660 h 795"/>
                <a:gd name="T6" fmla="*/ 91 w 130"/>
                <a:gd name="T7" fmla="*/ 661 h 795"/>
                <a:gd name="T8" fmla="*/ 92 w 130"/>
                <a:gd name="T9" fmla="*/ 661 h 795"/>
                <a:gd name="T10" fmla="*/ 93 w 130"/>
                <a:gd name="T11" fmla="*/ 660 h 795"/>
                <a:gd name="T12" fmla="*/ 95 w 130"/>
                <a:gd name="T13" fmla="*/ 660 h 795"/>
                <a:gd name="T14" fmla="*/ 95 w 130"/>
                <a:gd name="T15" fmla="*/ 659 h 795"/>
                <a:gd name="T16" fmla="*/ 95 w 130"/>
                <a:gd name="T17" fmla="*/ 658 h 795"/>
                <a:gd name="T18" fmla="*/ 95 w 130"/>
                <a:gd name="T19" fmla="*/ 656 h 795"/>
                <a:gd name="T20" fmla="*/ 7 w 130"/>
                <a:gd name="T21" fmla="*/ 2 h 795"/>
                <a:gd name="T22" fmla="*/ 4 w 130"/>
                <a:gd name="T23" fmla="*/ 0 h 795"/>
                <a:gd name="T24" fmla="*/ 1 w 130"/>
                <a:gd name="T25" fmla="*/ 0 h 795"/>
                <a:gd name="T26" fmla="*/ 0 w 130"/>
                <a:gd name="T27" fmla="*/ 1 h 795"/>
                <a:gd name="T28" fmla="*/ 0 w 130"/>
                <a:gd name="T29" fmla="*/ 3 h 795"/>
                <a:gd name="T30" fmla="*/ 89 w 130"/>
                <a:gd name="T31" fmla="*/ 658 h 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795">
                  <a:moveTo>
                    <a:pt x="120" y="790"/>
                  </a:moveTo>
                  <a:lnTo>
                    <a:pt x="120" y="792"/>
                  </a:lnTo>
                  <a:lnTo>
                    <a:pt x="123" y="792"/>
                  </a:lnTo>
                  <a:lnTo>
                    <a:pt x="123" y="794"/>
                  </a:lnTo>
                  <a:lnTo>
                    <a:pt x="125" y="794"/>
                  </a:lnTo>
                  <a:lnTo>
                    <a:pt x="126" y="792"/>
                  </a:lnTo>
                  <a:lnTo>
                    <a:pt x="128" y="792"/>
                  </a:lnTo>
                  <a:lnTo>
                    <a:pt x="128" y="791"/>
                  </a:lnTo>
                  <a:lnTo>
                    <a:pt x="129" y="790"/>
                  </a:lnTo>
                  <a:lnTo>
                    <a:pt x="129" y="788"/>
                  </a:lnTo>
                  <a:lnTo>
                    <a:pt x="9" y="3"/>
                  </a:lnTo>
                  <a:lnTo>
                    <a:pt x="6" y="0"/>
                  </a:lnTo>
                  <a:lnTo>
                    <a:pt x="1" y="0"/>
                  </a:lnTo>
                  <a:lnTo>
                    <a:pt x="0" y="1"/>
                  </a:lnTo>
                  <a:lnTo>
                    <a:pt x="0" y="4"/>
                  </a:lnTo>
                  <a:lnTo>
                    <a:pt x="120" y="79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3" name="Freeform 611"/>
            <p:cNvSpPr>
              <a:spLocks noChangeAspect="1"/>
            </p:cNvSpPr>
            <p:nvPr/>
          </p:nvSpPr>
          <p:spPr bwMode="auto">
            <a:xfrm flipH="1">
              <a:off x="690" y="2095"/>
              <a:ext cx="165" cy="634"/>
            </a:xfrm>
            <a:custGeom>
              <a:avLst/>
              <a:gdLst>
                <a:gd name="T0" fmla="*/ 1 w 223"/>
                <a:gd name="T1" fmla="*/ 627 h 761"/>
                <a:gd name="T2" fmla="*/ 0 w 223"/>
                <a:gd name="T3" fmla="*/ 627 h 761"/>
                <a:gd name="T4" fmla="*/ 0 w 223"/>
                <a:gd name="T5" fmla="*/ 632 h 761"/>
                <a:gd name="T6" fmla="*/ 2 w 223"/>
                <a:gd name="T7" fmla="*/ 632 h 761"/>
                <a:gd name="T8" fmla="*/ 3 w 223"/>
                <a:gd name="T9" fmla="*/ 633 h 761"/>
                <a:gd name="T10" fmla="*/ 4 w 223"/>
                <a:gd name="T11" fmla="*/ 632 h 761"/>
                <a:gd name="T12" fmla="*/ 5 w 223"/>
                <a:gd name="T13" fmla="*/ 632 h 761"/>
                <a:gd name="T14" fmla="*/ 164 w 223"/>
                <a:gd name="T15" fmla="*/ 471 h 761"/>
                <a:gd name="T16" fmla="*/ 164 w 223"/>
                <a:gd name="T17" fmla="*/ 470 h 761"/>
                <a:gd name="T18" fmla="*/ 164 w 223"/>
                <a:gd name="T19" fmla="*/ 468 h 761"/>
                <a:gd name="T20" fmla="*/ 164 w 223"/>
                <a:gd name="T21" fmla="*/ 467 h 761"/>
                <a:gd name="T22" fmla="*/ 164 w 223"/>
                <a:gd name="T23" fmla="*/ 467 h 761"/>
                <a:gd name="T24" fmla="*/ 44 w 223"/>
                <a:gd name="T25" fmla="*/ 323 h 761"/>
                <a:gd name="T26" fmla="*/ 44 w 223"/>
                <a:gd name="T27" fmla="*/ 328 h 761"/>
                <a:gd name="T28" fmla="*/ 132 w 223"/>
                <a:gd name="T29" fmla="*/ 232 h 761"/>
                <a:gd name="T30" fmla="*/ 132 w 223"/>
                <a:gd name="T31" fmla="*/ 231 h 761"/>
                <a:gd name="T32" fmla="*/ 132 w 223"/>
                <a:gd name="T33" fmla="*/ 229 h 761"/>
                <a:gd name="T34" fmla="*/ 132 w 223"/>
                <a:gd name="T35" fmla="*/ 228 h 761"/>
                <a:gd name="T36" fmla="*/ 132 w 223"/>
                <a:gd name="T37" fmla="*/ 227 h 761"/>
                <a:gd name="T38" fmla="*/ 68 w 223"/>
                <a:gd name="T39" fmla="*/ 148 h 761"/>
                <a:gd name="T40" fmla="*/ 68 w 223"/>
                <a:gd name="T41" fmla="*/ 153 h 761"/>
                <a:gd name="T42" fmla="*/ 115 w 223"/>
                <a:gd name="T43" fmla="*/ 99 h 761"/>
                <a:gd name="T44" fmla="*/ 115 w 223"/>
                <a:gd name="T45" fmla="*/ 97 h 761"/>
                <a:gd name="T46" fmla="*/ 117 w 223"/>
                <a:gd name="T47" fmla="*/ 97 h 761"/>
                <a:gd name="T48" fmla="*/ 117 w 223"/>
                <a:gd name="T49" fmla="*/ 96 h 761"/>
                <a:gd name="T50" fmla="*/ 115 w 223"/>
                <a:gd name="T51" fmla="*/ 94 h 761"/>
                <a:gd name="T52" fmla="*/ 84 w 223"/>
                <a:gd name="T53" fmla="*/ 52 h 761"/>
                <a:gd name="T54" fmla="*/ 84 w 223"/>
                <a:gd name="T55" fmla="*/ 56 h 761"/>
                <a:gd name="T56" fmla="*/ 107 w 223"/>
                <a:gd name="T57" fmla="*/ 33 h 761"/>
                <a:gd name="T58" fmla="*/ 107 w 223"/>
                <a:gd name="T59" fmla="*/ 32 h 761"/>
                <a:gd name="T60" fmla="*/ 107 w 223"/>
                <a:gd name="T61" fmla="*/ 31 h 761"/>
                <a:gd name="T62" fmla="*/ 107 w 223"/>
                <a:gd name="T63" fmla="*/ 30 h 761"/>
                <a:gd name="T64" fmla="*/ 107 w 223"/>
                <a:gd name="T65" fmla="*/ 28 h 761"/>
                <a:gd name="T66" fmla="*/ 88 w 223"/>
                <a:gd name="T67" fmla="*/ 2 h 761"/>
                <a:gd name="T68" fmla="*/ 87 w 223"/>
                <a:gd name="T69" fmla="*/ 0 h 761"/>
                <a:gd name="T70" fmla="*/ 84 w 223"/>
                <a:gd name="T71" fmla="*/ 0 h 761"/>
                <a:gd name="T72" fmla="*/ 83 w 223"/>
                <a:gd name="T73" fmla="*/ 2 h 761"/>
                <a:gd name="T74" fmla="*/ 83 w 223"/>
                <a:gd name="T75" fmla="*/ 5 h 761"/>
                <a:gd name="T76" fmla="*/ 101 w 223"/>
                <a:gd name="T77" fmla="*/ 32 h 761"/>
                <a:gd name="T78" fmla="*/ 102 w 223"/>
                <a:gd name="T79" fmla="*/ 27 h 761"/>
                <a:gd name="T80" fmla="*/ 80 w 223"/>
                <a:gd name="T81" fmla="*/ 51 h 761"/>
                <a:gd name="T82" fmla="*/ 78 w 223"/>
                <a:gd name="T83" fmla="*/ 52 h 761"/>
                <a:gd name="T84" fmla="*/ 78 w 223"/>
                <a:gd name="T85" fmla="*/ 56 h 761"/>
                <a:gd name="T86" fmla="*/ 110 w 223"/>
                <a:gd name="T87" fmla="*/ 99 h 761"/>
                <a:gd name="T88" fmla="*/ 110 w 223"/>
                <a:gd name="T89" fmla="*/ 94 h 761"/>
                <a:gd name="T90" fmla="*/ 62 w 223"/>
                <a:gd name="T91" fmla="*/ 148 h 761"/>
                <a:gd name="T92" fmla="*/ 62 w 223"/>
                <a:gd name="T93" fmla="*/ 153 h 761"/>
                <a:gd name="T94" fmla="*/ 127 w 223"/>
                <a:gd name="T95" fmla="*/ 232 h 761"/>
                <a:gd name="T96" fmla="*/ 127 w 223"/>
                <a:gd name="T97" fmla="*/ 227 h 761"/>
                <a:gd name="T98" fmla="*/ 40 w 223"/>
                <a:gd name="T99" fmla="*/ 323 h 761"/>
                <a:gd name="T100" fmla="*/ 40 w 223"/>
                <a:gd name="T101" fmla="*/ 328 h 761"/>
                <a:gd name="T102" fmla="*/ 158 w 223"/>
                <a:gd name="T103" fmla="*/ 471 h 761"/>
                <a:gd name="T104" fmla="*/ 159 w 223"/>
                <a:gd name="T105" fmla="*/ 465 h 761"/>
                <a:gd name="T106" fmla="*/ 1 w 223"/>
                <a:gd name="T107" fmla="*/ 627 h 7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3" h="761">
                  <a:moveTo>
                    <a:pt x="1" y="752"/>
                  </a:moveTo>
                  <a:lnTo>
                    <a:pt x="0" y="753"/>
                  </a:lnTo>
                  <a:lnTo>
                    <a:pt x="0" y="759"/>
                  </a:lnTo>
                  <a:lnTo>
                    <a:pt x="3" y="759"/>
                  </a:lnTo>
                  <a:lnTo>
                    <a:pt x="4" y="760"/>
                  </a:lnTo>
                  <a:lnTo>
                    <a:pt x="6" y="759"/>
                  </a:lnTo>
                  <a:lnTo>
                    <a:pt x="7" y="759"/>
                  </a:lnTo>
                  <a:lnTo>
                    <a:pt x="221" y="565"/>
                  </a:lnTo>
                  <a:lnTo>
                    <a:pt x="221" y="564"/>
                  </a:lnTo>
                  <a:lnTo>
                    <a:pt x="222" y="562"/>
                  </a:lnTo>
                  <a:lnTo>
                    <a:pt x="222" y="561"/>
                  </a:lnTo>
                  <a:lnTo>
                    <a:pt x="221" y="560"/>
                  </a:lnTo>
                  <a:lnTo>
                    <a:pt x="60" y="388"/>
                  </a:lnTo>
                  <a:lnTo>
                    <a:pt x="60" y="394"/>
                  </a:lnTo>
                  <a:lnTo>
                    <a:pt x="178" y="278"/>
                  </a:lnTo>
                  <a:lnTo>
                    <a:pt x="178" y="277"/>
                  </a:lnTo>
                  <a:lnTo>
                    <a:pt x="179" y="275"/>
                  </a:lnTo>
                  <a:lnTo>
                    <a:pt x="179" y="274"/>
                  </a:lnTo>
                  <a:lnTo>
                    <a:pt x="178" y="273"/>
                  </a:lnTo>
                  <a:lnTo>
                    <a:pt x="92" y="178"/>
                  </a:lnTo>
                  <a:lnTo>
                    <a:pt x="92" y="184"/>
                  </a:lnTo>
                  <a:lnTo>
                    <a:pt x="156" y="119"/>
                  </a:lnTo>
                  <a:lnTo>
                    <a:pt x="156" y="117"/>
                  </a:lnTo>
                  <a:lnTo>
                    <a:pt x="158" y="116"/>
                  </a:lnTo>
                  <a:lnTo>
                    <a:pt x="158" y="115"/>
                  </a:lnTo>
                  <a:lnTo>
                    <a:pt x="156" y="113"/>
                  </a:lnTo>
                  <a:lnTo>
                    <a:pt x="113" y="63"/>
                  </a:lnTo>
                  <a:lnTo>
                    <a:pt x="113" y="67"/>
                  </a:lnTo>
                  <a:lnTo>
                    <a:pt x="144" y="40"/>
                  </a:lnTo>
                  <a:lnTo>
                    <a:pt x="144" y="38"/>
                  </a:lnTo>
                  <a:lnTo>
                    <a:pt x="145" y="37"/>
                  </a:lnTo>
                  <a:lnTo>
                    <a:pt x="145" y="36"/>
                  </a:lnTo>
                  <a:lnTo>
                    <a:pt x="144" y="34"/>
                  </a:lnTo>
                  <a:lnTo>
                    <a:pt x="119" y="2"/>
                  </a:lnTo>
                  <a:lnTo>
                    <a:pt x="118" y="0"/>
                  </a:lnTo>
                  <a:lnTo>
                    <a:pt x="113" y="0"/>
                  </a:lnTo>
                  <a:lnTo>
                    <a:pt x="112" y="2"/>
                  </a:lnTo>
                  <a:lnTo>
                    <a:pt x="112" y="6"/>
                  </a:lnTo>
                  <a:lnTo>
                    <a:pt x="136" y="38"/>
                  </a:lnTo>
                  <a:lnTo>
                    <a:pt x="138" y="33"/>
                  </a:lnTo>
                  <a:lnTo>
                    <a:pt x="108" y="61"/>
                  </a:lnTo>
                  <a:lnTo>
                    <a:pt x="106" y="63"/>
                  </a:lnTo>
                  <a:lnTo>
                    <a:pt x="106" y="67"/>
                  </a:lnTo>
                  <a:lnTo>
                    <a:pt x="149" y="119"/>
                  </a:lnTo>
                  <a:lnTo>
                    <a:pt x="149" y="113"/>
                  </a:lnTo>
                  <a:lnTo>
                    <a:pt x="84" y="178"/>
                  </a:lnTo>
                  <a:lnTo>
                    <a:pt x="84" y="184"/>
                  </a:lnTo>
                  <a:lnTo>
                    <a:pt x="171" y="278"/>
                  </a:lnTo>
                  <a:lnTo>
                    <a:pt x="171" y="273"/>
                  </a:lnTo>
                  <a:lnTo>
                    <a:pt x="54" y="388"/>
                  </a:lnTo>
                  <a:lnTo>
                    <a:pt x="54" y="394"/>
                  </a:lnTo>
                  <a:lnTo>
                    <a:pt x="214" y="565"/>
                  </a:lnTo>
                  <a:lnTo>
                    <a:pt x="215" y="558"/>
                  </a:lnTo>
                  <a:lnTo>
                    <a:pt x="1" y="752"/>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4" name="Freeform 612"/>
            <p:cNvSpPr>
              <a:spLocks noChangeAspect="1"/>
            </p:cNvSpPr>
            <p:nvPr/>
          </p:nvSpPr>
          <p:spPr bwMode="auto">
            <a:xfrm flipH="1">
              <a:off x="664" y="2095"/>
              <a:ext cx="166" cy="634"/>
            </a:xfrm>
            <a:custGeom>
              <a:avLst/>
              <a:gdLst>
                <a:gd name="T0" fmla="*/ 159 w 225"/>
                <a:gd name="T1" fmla="*/ 632 h 761"/>
                <a:gd name="T2" fmla="*/ 161 w 225"/>
                <a:gd name="T3" fmla="*/ 633 h 761"/>
                <a:gd name="T4" fmla="*/ 162 w 225"/>
                <a:gd name="T5" fmla="*/ 633 h 761"/>
                <a:gd name="T6" fmla="*/ 163 w 225"/>
                <a:gd name="T7" fmla="*/ 632 h 761"/>
                <a:gd name="T8" fmla="*/ 164 w 225"/>
                <a:gd name="T9" fmla="*/ 632 h 761"/>
                <a:gd name="T10" fmla="*/ 164 w 225"/>
                <a:gd name="T11" fmla="*/ 631 h 761"/>
                <a:gd name="T12" fmla="*/ 165 w 225"/>
                <a:gd name="T13" fmla="*/ 630 h 761"/>
                <a:gd name="T14" fmla="*/ 164 w 225"/>
                <a:gd name="T15" fmla="*/ 629 h 761"/>
                <a:gd name="T16" fmla="*/ 164 w 225"/>
                <a:gd name="T17" fmla="*/ 627 h 761"/>
                <a:gd name="T18" fmla="*/ 5 w 225"/>
                <a:gd name="T19" fmla="*/ 465 h 761"/>
                <a:gd name="T20" fmla="*/ 5 w 225"/>
                <a:gd name="T21" fmla="*/ 471 h 761"/>
                <a:gd name="T22" fmla="*/ 124 w 225"/>
                <a:gd name="T23" fmla="*/ 328 h 761"/>
                <a:gd name="T24" fmla="*/ 124 w 225"/>
                <a:gd name="T25" fmla="*/ 327 h 761"/>
                <a:gd name="T26" fmla="*/ 125 w 225"/>
                <a:gd name="T27" fmla="*/ 326 h 761"/>
                <a:gd name="T28" fmla="*/ 124 w 225"/>
                <a:gd name="T29" fmla="*/ 325 h 761"/>
                <a:gd name="T30" fmla="*/ 124 w 225"/>
                <a:gd name="T31" fmla="*/ 323 h 761"/>
                <a:gd name="T32" fmla="*/ 38 w 225"/>
                <a:gd name="T33" fmla="*/ 227 h 761"/>
                <a:gd name="T34" fmla="*/ 38 w 225"/>
                <a:gd name="T35" fmla="*/ 232 h 761"/>
                <a:gd name="T36" fmla="*/ 102 w 225"/>
                <a:gd name="T37" fmla="*/ 153 h 761"/>
                <a:gd name="T38" fmla="*/ 102 w 225"/>
                <a:gd name="T39" fmla="*/ 152 h 761"/>
                <a:gd name="T40" fmla="*/ 103 w 225"/>
                <a:gd name="T41" fmla="*/ 151 h 761"/>
                <a:gd name="T42" fmla="*/ 103 w 225"/>
                <a:gd name="T43" fmla="*/ 150 h 761"/>
                <a:gd name="T44" fmla="*/ 102 w 225"/>
                <a:gd name="T45" fmla="*/ 150 h 761"/>
                <a:gd name="T46" fmla="*/ 102 w 225"/>
                <a:gd name="T47" fmla="*/ 148 h 761"/>
                <a:gd name="T48" fmla="*/ 52 w 225"/>
                <a:gd name="T49" fmla="*/ 94 h 761"/>
                <a:gd name="T50" fmla="*/ 52 w 225"/>
                <a:gd name="T51" fmla="*/ 99 h 761"/>
                <a:gd name="T52" fmla="*/ 86 w 225"/>
                <a:gd name="T53" fmla="*/ 56 h 761"/>
                <a:gd name="T54" fmla="*/ 86 w 225"/>
                <a:gd name="T55" fmla="*/ 55 h 761"/>
                <a:gd name="T56" fmla="*/ 86 w 225"/>
                <a:gd name="T57" fmla="*/ 53 h 761"/>
                <a:gd name="T58" fmla="*/ 86 w 225"/>
                <a:gd name="T59" fmla="*/ 52 h 761"/>
                <a:gd name="T60" fmla="*/ 86 w 225"/>
                <a:gd name="T61" fmla="*/ 52 h 761"/>
                <a:gd name="T62" fmla="*/ 86 w 225"/>
                <a:gd name="T63" fmla="*/ 51 h 761"/>
                <a:gd name="T64" fmla="*/ 63 w 225"/>
                <a:gd name="T65" fmla="*/ 27 h 761"/>
                <a:gd name="T66" fmla="*/ 63 w 225"/>
                <a:gd name="T67" fmla="*/ 32 h 761"/>
                <a:gd name="T68" fmla="*/ 80 w 225"/>
                <a:gd name="T69" fmla="*/ 5 h 761"/>
                <a:gd name="T70" fmla="*/ 81 w 225"/>
                <a:gd name="T71" fmla="*/ 3 h 761"/>
                <a:gd name="T72" fmla="*/ 81 w 225"/>
                <a:gd name="T73" fmla="*/ 2 h 761"/>
                <a:gd name="T74" fmla="*/ 79 w 225"/>
                <a:gd name="T75" fmla="*/ 0 h 761"/>
                <a:gd name="T76" fmla="*/ 76 w 225"/>
                <a:gd name="T77" fmla="*/ 0 h 761"/>
                <a:gd name="T78" fmla="*/ 75 w 225"/>
                <a:gd name="T79" fmla="*/ 2 h 761"/>
                <a:gd name="T80" fmla="*/ 58 w 225"/>
                <a:gd name="T81" fmla="*/ 28 h 761"/>
                <a:gd name="T82" fmla="*/ 58 w 225"/>
                <a:gd name="T83" fmla="*/ 32 h 761"/>
                <a:gd name="T84" fmla="*/ 59 w 225"/>
                <a:gd name="T85" fmla="*/ 33 h 761"/>
                <a:gd name="T86" fmla="*/ 81 w 225"/>
                <a:gd name="T87" fmla="*/ 56 h 761"/>
                <a:gd name="T88" fmla="*/ 80 w 225"/>
                <a:gd name="T89" fmla="*/ 52 h 761"/>
                <a:gd name="T90" fmla="*/ 47 w 225"/>
                <a:gd name="T91" fmla="*/ 94 h 761"/>
                <a:gd name="T92" fmla="*/ 47 w 225"/>
                <a:gd name="T93" fmla="*/ 97 h 761"/>
                <a:gd name="T94" fmla="*/ 97 w 225"/>
                <a:gd name="T95" fmla="*/ 153 h 761"/>
                <a:gd name="T96" fmla="*/ 97 w 225"/>
                <a:gd name="T97" fmla="*/ 148 h 761"/>
                <a:gd name="T98" fmla="*/ 32 w 225"/>
                <a:gd name="T99" fmla="*/ 227 h 761"/>
                <a:gd name="T100" fmla="*/ 32 w 225"/>
                <a:gd name="T101" fmla="*/ 232 h 761"/>
                <a:gd name="T102" fmla="*/ 120 w 225"/>
                <a:gd name="T103" fmla="*/ 328 h 761"/>
                <a:gd name="T104" fmla="*/ 120 w 225"/>
                <a:gd name="T105" fmla="*/ 323 h 761"/>
                <a:gd name="T106" fmla="*/ 0 w 225"/>
                <a:gd name="T107" fmla="*/ 467 h 761"/>
                <a:gd name="T108" fmla="*/ 0 w 225"/>
                <a:gd name="T109" fmla="*/ 470 h 761"/>
                <a:gd name="T110" fmla="*/ 1 w 225"/>
                <a:gd name="T111" fmla="*/ 471 h 761"/>
                <a:gd name="T112" fmla="*/ 159 w 225"/>
                <a:gd name="T113" fmla="*/ 632 h 7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5" h="761">
                  <a:moveTo>
                    <a:pt x="216" y="759"/>
                  </a:moveTo>
                  <a:lnTo>
                    <a:pt x="218" y="760"/>
                  </a:lnTo>
                  <a:lnTo>
                    <a:pt x="219" y="760"/>
                  </a:lnTo>
                  <a:lnTo>
                    <a:pt x="221" y="759"/>
                  </a:lnTo>
                  <a:lnTo>
                    <a:pt x="222" y="759"/>
                  </a:lnTo>
                  <a:lnTo>
                    <a:pt x="222" y="757"/>
                  </a:lnTo>
                  <a:lnTo>
                    <a:pt x="224" y="756"/>
                  </a:lnTo>
                  <a:lnTo>
                    <a:pt x="222" y="755"/>
                  </a:lnTo>
                  <a:lnTo>
                    <a:pt x="222" y="752"/>
                  </a:lnTo>
                  <a:lnTo>
                    <a:pt x="7" y="558"/>
                  </a:lnTo>
                  <a:lnTo>
                    <a:pt x="7" y="565"/>
                  </a:lnTo>
                  <a:lnTo>
                    <a:pt x="168" y="394"/>
                  </a:lnTo>
                  <a:lnTo>
                    <a:pt x="168" y="392"/>
                  </a:lnTo>
                  <a:lnTo>
                    <a:pt x="169" y="391"/>
                  </a:lnTo>
                  <a:lnTo>
                    <a:pt x="168" y="390"/>
                  </a:lnTo>
                  <a:lnTo>
                    <a:pt x="168" y="388"/>
                  </a:lnTo>
                  <a:lnTo>
                    <a:pt x="51" y="273"/>
                  </a:lnTo>
                  <a:lnTo>
                    <a:pt x="51" y="278"/>
                  </a:lnTo>
                  <a:lnTo>
                    <a:pt x="138" y="184"/>
                  </a:lnTo>
                  <a:lnTo>
                    <a:pt x="138" y="183"/>
                  </a:lnTo>
                  <a:lnTo>
                    <a:pt x="139" y="181"/>
                  </a:lnTo>
                  <a:lnTo>
                    <a:pt x="139" y="180"/>
                  </a:lnTo>
                  <a:lnTo>
                    <a:pt x="138" y="180"/>
                  </a:lnTo>
                  <a:lnTo>
                    <a:pt x="138" y="178"/>
                  </a:lnTo>
                  <a:lnTo>
                    <a:pt x="71" y="113"/>
                  </a:lnTo>
                  <a:lnTo>
                    <a:pt x="71" y="119"/>
                  </a:lnTo>
                  <a:lnTo>
                    <a:pt x="116" y="67"/>
                  </a:lnTo>
                  <a:lnTo>
                    <a:pt x="116" y="66"/>
                  </a:lnTo>
                  <a:lnTo>
                    <a:pt x="117" y="64"/>
                  </a:lnTo>
                  <a:lnTo>
                    <a:pt x="117" y="63"/>
                  </a:lnTo>
                  <a:lnTo>
                    <a:pt x="116" y="63"/>
                  </a:lnTo>
                  <a:lnTo>
                    <a:pt x="116" y="61"/>
                  </a:lnTo>
                  <a:lnTo>
                    <a:pt x="86" y="33"/>
                  </a:lnTo>
                  <a:lnTo>
                    <a:pt x="86" y="38"/>
                  </a:lnTo>
                  <a:lnTo>
                    <a:pt x="109" y="6"/>
                  </a:lnTo>
                  <a:lnTo>
                    <a:pt x="110" y="4"/>
                  </a:lnTo>
                  <a:lnTo>
                    <a:pt x="110" y="3"/>
                  </a:lnTo>
                  <a:lnTo>
                    <a:pt x="107" y="0"/>
                  </a:lnTo>
                  <a:lnTo>
                    <a:pt x="103" y="0"/>
                  </a:lnTo>
                  <a:lnTo>
                    <a:pt x="102" y="2"/>
                  </a:lnTo>
                  <a:lnTo>
                    <a:pt x="78" y="34"/>
                  </a:lnTo>
                  <a:lnTo>
                    <a:pt x="78" y="38"/>
                  </a:lnTo>
                  <a:lnTo>
                    <a:pt x="80" y="40"/>
                  </a:lnTo>
                  <a:lnTo>
                    <a:pt x="110" y="67"/>
                  </a:lnTo>
                  <a:lnTo>
                    <a:pt x="109" y="63"/>
                  </a:lnTo>
                  <a:lnTo>
                    <a:pt x="64" y="113"/>
                  </a:lnTo>
                  <a:lnTo>
                    <a:pt x="64" y="117"/>
                  </a:lnTo>
                  <a:lnTo>
                    <a:pt x="132" y="184"/>
                  </a:lnTo>
                  <a:lnTo>
                    <a:pt x="131" y="178"/>
                  </a:lnTo>
                  <a:lnTo>
                    <a:pt x="44" y="273"/>
                  </a:lnTo>
                  <a:lnTo>
                    <a:pt x="44" y="278"/>
                  </a:lnTo>
                  <a:lnTo>
                    <a:pt x="162" y="394"/>
                  </a:lnTo>
                  <a:lnTo>
                    <a:pt x="162" y="388"/>
                  </a:lnTo>
                  <a:lnTo>
                    <a:pt x="0" y="560"/>
                  </a:lnTo>
                  <a:lnTo>
                    <a:pt x="0" y="564"/>
                  </a:lnTo>
                  <a:lnTo>
                    <a:pt x="1" y="565"/>
                  </a:lnTo>
                  <a:lnTo>
                    <a:pt x="216" y="759"/>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5" name="Freeform 613"/>
            <p:cNvSpPr>
              <a:spLocks noChangeAspect="1"/>
            </p:cNvSpPr>
            <p:nvPr/>
          </p:nvSpPr>
          <p:spPr bwMode="auto">
            <a:xfrm flipH="1">
              <a:off x="758" y="2031"/>
              <a:ext cx="9" cy="687"/>
            </a:xfrm>
            <a:custGeom>
              <a:avLst/>
              <a:gdLst>
                <a:gd name="T0" fmla="*/ 8 w 12"/>
                <a:gd name="T1" fmla="*/ 7 h 824"/>
                <a:gd name="T2" fmla="*/ 8 w 12"/>
                <a:gd name="T3" fmla="*/ 4 h 824"/>
                <a:gd name="T4" fmla="*/ 8 w 12"/>
                <a:gd name="T5" fmla="*/ 3 h 824"/>
                <a:gd name="T6" fmla="*/ 7 w 12"/>
                <a:gd name="T7" fmla="*/ 1 h 824"/>
                <a:gd name="T8" fmla="*/ 6 w 12"/>
                <a:gd name="T9" fmla="*/ 0 h 824"/>
                <a:gd name="T10" fmla="*/ 2 w 12"/>
                <a:gd name="T11" fmla="*/ 0 h 824"/>
                <a:gd name="T12" fmla="*/ 1 w 12"/>
                <a:gd name="T13" fmla="*/ 1 h 824"/>
                <a:gd name="T14" fmla="*/ 0 w 12"/>
                <a:gd name="T15" fmla="*/ 3 h 824"/>
                <a:gd name="T16" fmla="*/ 0 w 12"/>
                <a:gd name="T17" fmla="*/ 683 h 824"/>
                <a:gd name="T18" fmla="*/ 1 w 12"/>
                <a:gd name="T19" fmla="*/ 684 h 824"/>
                <a:gd name="T20" fmla="*/ 2 w 12"/>
                <a:gd name="T21" fmla="*/ 685 h 824"/>
                <a:gd name="T22" fmla="*/ 3 w 12"/>
                <a:gd name="T23" fmla="*/ 685 h 824"/>
                <a:gd name="T24" fmla="*/ 5 w 12"/>
                <a:gd name="T25" fmla="*/ 686 h 824"/>
                <a:gd name="T26" fmla="*/ 5 w 12"/>
                <a:gd name="T27" fmla="*/ 685 h 824"/>
                <a:gd name="T28" fmla="*/ 6 w 12"/>
                <a:gd name="T29" fmla="*/ 685 h 824"/>
                <a:gd name="T30" fmla="*/ 8 w 12"/>
                <a:gd name="T31" fmla="*/ 683 h 824"/>
                <a:gd name="T32" fmla="*/ 8 w 12"/>
                <a:gd name="T33" fmla="*/ 681 h 824"/>
                <a:gd name="T34" fmla="*/ 8 w 12"/>
                <a:gd name="T35" fmla="*/ 679 h 824"/>
                <a:gd name="T36" fmla="*/ 8 w 12"/>
                <a:gd name="T37" fmla="*/ 7 h 8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824">
                  <a:moveTo>
                    <a:pt x="11" y="8"/>
                  </a:moveTo>
                  <a:lnTo>
                    <a:pt x="10" y="5"/>
                  </a:lnTo>
                  <a:lnTo>
                    <a:pt x="10" y="4"/>
                  </a:lnTo>
                  <a:lnTo>
                    <a:pt x="9" y="1"/>
                  </a:lnTo>
                  <a:lnTo>
                    <a:pt x="8" y="0"/>
                  </a:lnTo>
                  <a:lnTo>
                    <a:pt x="3" y="0"/>
                  </a:lnTo>
                  <a:lnTo>
                    <a:pt x="1" y="1"/>
                  </a:lnTo>
                  <a:lnTo>
                    <a:pt x="0" y="4"/>
                  </a:lnTo>
                  <a:lnTo>
                    <a:pt x="0" y="819"/>
                  </a:lnTo>
                  <a:lnTo>
                    <a:pt x="1" y="821"/>
                  </a:lnTo>
                  <a:lnTo>
                    <a:pt x="3" y="822"/>
                  </a:lnTo>
                  <a:lnTo>
                    <a:pt x="4" y="822"/>
                  </a:lnTo>
                  <a:lnTo>
                    <a:pt x="6" y="823"/>
                  </a:lnTo>
                  <a:lnTo>
                    <a:pt x="6" y="822"/>
                  </a:lnTo>
                  <a:lnTo>
                    <a:pt x="8" y="822"/>
                  </a:lnTo>
                  <a:lnTo>
                    <a:pt x="10" y="819"/>
                  </a:lnTo>
                  <a:lnTo>
                    <a:pt x="10" y="817"/>
                  </a:lnTo>
                  <a:lnTo>
                    <a:pt x="11" y="815"/>
                  </a:lnTo>
                  <a:lnTo>
                    <a:pt x="11" y="8"/>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6" name="Freeform 614"/>
            <p:cNvSpPr>
              <a:spLocks noChangeAspect="1"/>
            </p:cNvSpPr>
            <p:nvPr/>
          </p:nvSpPr>
          <p:spPr bwMode="auto">
            <a:xfrm flipH="1">
              <a:off x="731" y="2016"/>
              <a:ext cx="65" cy="109"/>
            </a:xfrm>
            <a:custGeom>
              <a:avLst/>
              <a:gdLst>
                <a:gd name="T0" fmla="*/ 5 w 88"/>
                <a:gd name="T1" fmla="*/ 6 h 131"/>
                <a:gd name="T2" fmla="*/ 5 w 88"/>
                <a:gd name="T3" fmla="*/ 3 h 131"/>
                <a:gd name="T4" fmla="*/ 1 w 88"/>
                <a:gd name="T5" fmla="*/ 3 h 131"/>
                <a:gd name="T6" fmla="*/ 0 w 88"/>
                <a:gd name="T7" fmla="*/ 5 h 131"/>
                <a:gd name="T8" fmla="*/ 0 w 88"/>
                <a:gd name="T9" fmla="*/ 8 h 131"/>
                <a:gd name="T10" fmla="*/ 30 w 88"/>
                <a:gd name="T11" fmla="*/ 106 h 131"/>
                <a:gd name="T12" fmla="*/ 32 w 88"/>
                <a:gd name="T13" fmla="*/ 108 h 131"/>
                <a:gd name="T14" fmla="*/ 33 w 88"/>
                <a:gd name="T15" fmla="*/ 108 h 131"/>
                <a:gd name="T16" fmla="*/ 34 w 88"/>
                <a:gd name="T17" fmla="*/ 107 h 131"/>
                <a:gd name="T18" fmla="*/ 35 w 88"/>
                <a:gd name="T19" fmla="*/ 107 h 131"/>
                <a:gd name="T20" fmla="*/ 35 w 88"/>
                <a:gd name="T21" fmla="*/ 106 h 131"/>
                <a:gd name="T22" fmla="*/ 63 w 88"/>
                <a:gd name="T23" fmla="*/ 5 h 131"/>
                <a:gd name="T24" fmla="*/ 64 w 88"/>
                <a:gd name="T25" fmla="*/ 3 h 131"/>
                <a:gd name="T26" fmla="*/ 64 w 88"/>
                <a:gd name="T27" fmla="*/ 2 h 131"/>
                <a:gd name="T28" fmla="*/ 62 w 88"/>
                <a:gd name="T29" fmla="*/ 0 h 131"/>
                <a:gd name="T30" fmla="*/ 59 w 88"/>
                <a:gd name="T31" fmla="*/ 0 h 131"/>
                <a:gd name="T32" fmla="*/ 58 w 88"/>
                <a:gd name="T33" fmla="*/ 2 h 131"/>
                <a:gd name="T34" fmla="*/ 58 w 88"/>
                <a:gd name="T35" fmla="*/ 2 h 131"/>
                <a:gd name="T36" fmla="*/ 30 w 88"/>
                <a:gd name="T37" fmla="*/ 104 h 131"/>
                <a:gd name="T38" fmla="*/ 35 w 88"/>
                <a:gd name="T39" fmla="*/ 104 h 131"/>
                <a:gd name="T40" fmla="*/ 5 w 88"/>
                <a:gd name="T41" fmla="*/ 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131">
                  <a:moveTo>
                    <a:pt x="7" y="7"/>
                  </a:moveTo>
                  <a:lnTo>
                    <a:pt x="7" y="4"/>
                  </a:lnTo>
                  <a:lnTo>
                    <a:pt x="2" y="4"/>
                  </a:lnTo>
                  <a:lnTo>
                    <a:pt x="0" y="6"/>
                  </a:lnTo>
                  <a:lnTo>
                    <a:pt x="0" y="10"/>
                  </a:lnTo>
                  <a:lnTo>
                    <a:pt x="40" y="127"/>
                  </a:lnTo>
                  <a:lnTo>
                    <a:pt x="43" y="130"/>
                  </a:lnTo>
                  <a:lnTo>
                    <a:pt x="44" y="130"/>
                  </a:lnTo>
                  <a:lnTo>
                    <a:pt x="46" y="129"/>
                  </a:lnTo>
                  <a:lnTo>
                    <a:pt x="47" y="129"/>
                  </a:lnTo>
                  <a:lnTo>
                    <a:pt x="47" y="127"/>
                  </a:lnTo>
                  <a:lnTo>
                    <a:pt x="85" y="6"/>
                  </a:lnTo>
                  <a:lnTo>
                    <a:pt x="87" y="4"/>
                  </a:lnTo>
                  <a:lnTo>
                    <a:pt x="87" y="3"/>
                  </a:lnTo>
                  <a:lnTo>
                    <a:pt x="84" y="0"/>
                  </a:lnTo>
                  <a:lnTo>
                    <a:pt x="80" y="0"/>
                  </a:lnTo>
                  <a:lnTo>
                    <a:pt x="79" y="2"/>
                  </a:lnTo>
                  <a:lnTo>
                    <a:pt x="79" y="3"/>
                  </a:lnTo>
                  <a:lnTo>
                    <a:pt x="40" y="125"/>
                  </a:lnTo>
                  <a:lnTo>
                    <a:pt x="47" y="125"/>
                  </a:lnTo>
                  <a:lnTo>
                    <a:pt x="7" y="7"/>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7" name="Freeform 615"/>
            <p:cNvSpPr>
              <a:spLocks noChangeAspect="1"/>
            </p:cNvSpPr>
            <p:nvPr/>
          </p:nvSpPr>
          <p:spPr bwMode="auto">
            <a:xfrm flipH="1">
              <a:off x="711" y="2098"/>
              <a:ext cx="48" cy="127"/>
            </a:xfrm>
            <a:custGeom>
              <a:avLst/>
              <a:gdLst>
                <a:gd name="T0" fmla="*/ 0 w 65"/>
                <a:gd name="T1" fmla="*/ 79 h 152"/>
                <a:gd name="T2" fmla="*/ 1 w 65"/>
                <a:gd name="T3" fmla="*/ 88 h 152"/>
                <a:gd name="T4" fmla="*/ 2 w 65"/>
                <a:gd name="T5" fmla="*/ 94 h 152"/>
                <a:gd name="T6" fmla="*/ 4 w 65"/>
                <a:gd name="T7" fmla="*/ 99 h 152"/>
                <a:gd name="T8" fmla="*/ 6 w 65"/>
                <a:gd name="T9" fmla="*/ 104 h 152"/>
                <a:gd name="T10" fmla="*/ 7 w 65"/>
                <a:gd name="T11" fmla="*/ 108 h 152"/>
                <a:gd name="T12" fmla="*/ 9 w 65"/>
                <a:gd name="T13" fmla="*/ 111 h 152"/>
                <a:gd name="T14" fmla="*/ 11 w 65"/>
                <a:gd name="T15" fmla="*/ 116 h 152"/>
                <a:gd name="T16" fmla="*/ 14 w 65"/>
                <a:gd name="T17" fmla="*/ 120 h 152"/>
                <a:gd name="T18" fmla="*/ 18 w 65"/>
                <a:gd name="T19" fmla="*/ 124 h 152"/>
                <a:gd name="T20" fmla="*/ 26 w 65"/>
                <a:gd name="T21" fmla="*/ 126 h 152"/>
                <a:gd name="T22" fmla="*/ 29 w 65"/>
                <a:gd name="T23" fmla="*/ 125 h 152"/>
                <a:gd name="T24" fmla="*/ 36 w 65"/>
                <a:gd name="T25" fmla="*/ 116 h 152"/>
                <a:gd name="T26" fmla="*/ 38 w 65"/>
                <a:gd name="T27" fmla="*/ 113 h 152"/>
                <a:gd name="T28" fmla="*/ 40 w 65"/>
                <a:gd name="T29" fmla="*/ 109 h 152"/>
                <a:gd name="T30" fmla="*/ 42 w 65"/>
                <a:gd name="T31" fmla="*/ 104 h 152"/>
                <a:gd name="T32" fmla="*/ 44 w 65"/>
                <a:gd name="T33" fmla="*/ 100 h 152"/>
                <a:gd name="T34" fmla="*/ 44 w 65"/>
                <a:gd name="T35" fmla="*/ 94 h 152"/>
                <a:gd name="T36" fmla="*/ 46 w 65"/>
                <a:gd name="T37" fmla="*/ 90 h 152"/>
                <a:gd name="T38" fmla="*/ 47 w 65"/>
                <a:gd name="T39" fmla="*/ 84 h 152"/>
                <a:gd name="T40" fmla="*/ 47 w 65"/>
                <a:gd name="T41" fmla="*/ 46 h 152"/>
                <a:gd name="T42" fmla="*/ 47 w 65"/>
                <a:gd name="T43" fmla="*/ 37 h 152"/>
                <a:gd name="T44" fmla="*/ 46 w 65"/>
                <a:gd name="T45" fmla="*/ 32 h 152"/>
                <a:gd name="T46" fmla="*/ 44 w 65"/>
                <a:gd name="T47" fmla="*/ 27 h 152"/>
                <a:gd name="T48" fmla="*/ 42 w 65"/>
                <a:gd name="T49" fmla="*/ 22 h 152"/>
                <a:gd name="T50" fmla="*/ 41 w 65"/>
                <a:gd name="T51" fmla="*/ 18 h 152"/>
                <a:gd name="T52" fmla="*/ 39 w 65"/>
                <a:gd name="T53" fmla="*/ 13 h 152"/>
                <a:gd name="T54" fmla="*/ 37 w 65"/>
                <a:gd name="T55" fmla="*/ 9 h 152"/>
                <a:gd name="T56" fmla="*/ 34 w 65"/>
                <a:gd name="T57" fmla="*/ 5 h 152"/>
                <a:gd name="T58" fmla="*/ 31 w 65"/>
                <a:gd name="T59" fmla="*/ 3 h 152"/>
                <a:gd name="T60" fmla="*/ 27 w 65"/>
                <a:gd name="T61" fmla="*/ 2 h 152"/>
                <a:gd name="T62" fmla="*/ 22 w 65"/>
                <a:gd name="T63" fmla="*/ 0 h 152"/>
                <a:gd name="T64" fmla="*/ 19 w 65"/>
                <a:gd name="T65" fmla="*/ 2 h 152"/>
                <a:gd name="T66" fmla="*/ 17 w 65"/>
                <a:gd name="T67" fmla="*/ 3 h 152"/>
                <a:gd name="T68" fmla="*/ 14 w 65"/>
                <a:gd name="T69" fmla="*/ 7 h 152"/>
                <a:gd name="T70" fmla="*/ 11 w 65"/>
                <a:gd name="T71" fmla="*/ 12 h 152"/>
                <a:gd name="T72" fmla="*/ 10 w 65"/>
                <a:gd name="T73" fmla="*/ 15 h 152"/>
                <a:gd name="T74" fmla="*/ 7 w 65"/>
                <a:gd name="T75" fmla="*/ 19 h 152"/>
                <a:gd name="T76" fmla="*/ 7 w 65"/>
                <a:gd name="T77" fmla="*/ 24 h 152"/>
                <a:gd name="T78" fmla="*/ 4 w 65"/>
                <a:gd name="T79" fmla="*/ 28 h 152"/>
                <a:gd name="T80" fmla="*/ 4 w 65"/>
                <a:gd name="T81" fmla="*/ 34 h 152"/>
                <a:gd name="T82" fmla="*/ 2 w 65"/>
                <a:gd name="T83" fmla="*/ 43 h 152"/>
                <a:gd name="T84" fmla="*/ 1 w 65"/>
                <a:gd name="T85" fmla="*/ 51 h 152"/>
                <a:gd name="T86" fmla="*/ 0 w 65"/>
                <a:gd name="T87" fmla="*/ 6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152">
                  <a:moveTo>
                    <a:pt x="0" y="72"/>
                  </a:moveTo>
                  <a:lnTo>
                    <a:pt x="0" y="94"/>
                  </a:lnTo>
                  <a:lnTo>
                    <a:pt x="2" y="98"/>
                  </a:lnTo>
                  <a:lnTo>
                    <a:pt x="2" y="105"/>
                  </a:lnTo>
                  <a:lnTo>
                    <a:pt x="3" y="109"/>
                  </a:lnTo>
                  <a:lnTo>
                    <a:pt x="3" y="112"/>
                  </a:lnTo>
                  <a:lnTo>
                    <a:pt x="5" y="114"/>
                  </a:lnTo>
                  <a:lnTo>
                    <a:pt x="5" y="118"/>
                  </a:lnTo>
                  <a:lnTo>
                    <a:pt x="6" y="121"/>
                  </a:lnTo>
                  <a:lnTo>
                    <a:pt x="8" y="124"/>
                  </a:lnTo>
                  <a:lnTo>
                    <a:pt x="9" y="127"/>
                  </a:lnTo>
                  <a:lnTo>
                    <a:pt x="9" y="129"/>
                  </a:lnTo>
                  <a:lnTo>
                    <a:pt x="10" y="132"/>
                  </a:lnTo>
                  <a:lnTo>
                    <a:pt x="12" y="133"/>
                  </a:lnTo>
                  <a:lnTo>
                    <a:pt x="13" y="136"/>
                  </a:lnTo>
                  <a:lnTo>
                    <a:pt x="15" y="139"/>
                  </a:lnTo>
                  <a:lnTo>
                    <a:pt x="18" y="142"/>
                  </a:lnTo>
                  <a:lnTo>
                    <a:pt x="19" y="144"/>
                  </a:lnTo>
                  <a:lnTo>
                    <a:pt x="23" y="148"/>
                  </a:lnTo>
                  <a:lnTo>
                    <a:pt x="25" y="148"/>
                  </a:lnTo>
                  <a:lnTo>
                    <a:pt x="27" y="151"/>
                  </a:lnTo>
                  <a:lnTo>
                    <a:pt x="35" y="151"/>
                  </a:lnTo>
                  <a:lnTo>
                    <a:pt x="37" y="150"/>
                  </a:lnTo>
                  <a:lnTo>
                    <a:pt x="39" y="150"/>
                  </a:lnTo>
                  <a:lnTo>
                    <a:pt x="47" y="142"/>
                  </a:lnTo>
                  <a:lnTo>
                    <a:pt x="49" y="139"/>
                  </a:lnTo>
                  <a:lnTo>
                    <a:pt x="50" y="137"/>
                  </a:lnTo>
                  <a:lnTo>
                    <a:pt x="52" y="135"/>
                  </a:lnTo>
                  <a:lnTo>
                    <a:pt x="53" y="133"/>
                  </a:lnTo>
                  <a:lnTo>
                    <a:pt x="54" y="131"/>
                  </a:lnTo>
                  <a:lnTo>
                    <a:pt x="56" y="128"/>
                  </a:lnTo>
                  <a:lnTo>
                    <a:pt x="57" y="125"/>
                  </a:lnTo>
                  <a:lnTo>
                    <a:pt x="57" y="123"/>
                  </a:lnTo>
                  <a:lnTo>
                    <a:pt x="59" y="120"/>
                  </a:lnTo>
                  <a:lnTo>
                    <a:pt x="60" y="117"/>
                  </a:lnTo>
                  <a:lnTo>
                    <a:pt x="60" y="113"/>
                  </a:lnTo>
                  <a:lnTo>
                    <a:pt x="62" y="110"/>
                  </a:lnTo>
                  <a:lnTo>
                    <a:pt x="62" y="108"/>
                  </a:lnTo>
                  <a:lnTo>
                    <a:pt x="63" y="104"/>
                  </a:lnTo>
                  <a:lnTo>
                    <a:pt x="63" y="101"/>
                  </a:lnTo>
                  <a:lnTo>
                    <a:pt x="64" y="97"/>
                  </a:lnTo>
                  <a:lnTo>
                    <a:pt x="64" y="55"/>
                  </a:lnTo>
                  <a:lnTo>
                    <a:pt x="63" y="51"/>
                  </a:lnTo>
                  <a:lnTo>
                    <a:pt x="63" y="44"/>
                  </a:lnTo>
                  <a:lnTo>
                    <a:pt x="62" y="41"/>
                  </a:lnTo>
                  <a:lnTo>
                    <a:pt x="62" y="38"/>
                  </a:lnTo>
                  <a:lnTo>
                    <a:pt x="60" y="34"/>
                  </a:lnTo>
                  <a:lnTo>
                    <a:pt x="59" y="32"/>
                  </a:lnTo>
                  <a:lnTo>
                    <a:pt x="59" y="29"/>
                  </a:lnTo>
                  <a:lnTo>
                    <a:pt x="57" y="26"/>
                  </a:lnTo>
                  <a:lnTo>
                    <a:pt x="56" y="23"/>
                  </a:lnTo>
                  <a:lnTo>
                    <a:pt x="56" y="21"/>
                  </a:lnTo>
                  <a:lnTo>
                    <a:pt x="54" y="18"/>
                  </a:lnTo>
                  <a:lnTo>
                    <a:pt x="53" y="15"/>
                  </a:lnTo>
                  <a:lnTo>
                    <a:pt x="52" y="14"/>
                  </a:lnTo>
                  <a:lnTo>
                    <a:pt x="50" y="11"/>
                  </a:lnTo>
                  <a:lnTo>
                    <a:pt x="47" y="8"/>
                  </a:lnTo>
                  <a:lnTo>
                    <a:pt x="46" y="6"/>
                  </a:lnTo>
                  <a:lnTo>
                    <a:pt x="43" y="3"/>
                  </a:lnTo>
                  <a:lnTo>
                    <a:pt x="42" y="3"/>
                  </a:lnTo>
                  <a:lnTo>
                    <a:pt x="40" y="2"/>
                  </a:lnTo>
                  <a:lnTo>
                    <a:pt x="37" y="2"/>
                  </a:lnTo>
                  <a:lnTo>
                    <a:pt x="36" y="0"/>
                  </a:lnTo>
                  <a:lnTo>
                    <a:pt x="30" y="0"/>
                  </a:lnTo>
                  <a:lnTo>
                    <a:pt x="29" y="2"/>
                  </a:lnTo>
                  <a:lnTo>
                    <a:pt x="26" y="2"/>
                  </a:lnTo>
                  <a:lnTo>
                    <a:pt x="25" y="3"/>
                  </a:lnTo>
                  <a:lnTo>
                    <a:pt x="23" y="3"/>
                  </a:lnTo>
                  <a:lnTo>
                    <a:pt x="20" y="6"/>
                  </a:lnTo>
                  <a:lnTo>
                    <a:pt x="19" y="8"/>
                  </a:lnTo>
                  <a:lnTo>
                    <a:pt x="16" y="11"/>
                  </a:lnTo>
                  <a:lnTo>
                    <a:pt x="15" y="14"/>
                  </a:lnTo>
                  <a:lnTo>
                    <a:pt x="15" y="15"/>
                  </a:lnTo>
                  <a:lnTo>
                    <a:pt x="13" y="18"/>
                  </a:lnTo>
                  <a:lnTo>
                    <a:pt x="12" y="21"/>
                  </a:lnTo>
                  <a:lnTo>
                    <a:pt x="10" y="23"/>
                  </a:lnTo>
                  <a:lnTo>
                    <a:pt x="9" y="26"/>
                  </a:lnTo>
                  <a:lnTo>
                    <a:pt x="9" y="29"/>
                  </a:lnTo>
                  <a:lnTo>
                    <a:pt x="8" y="32"/>
                  </a:lnTo>
                  <a:lnTo>
                    <a:pt x="6" y="34"/>
                  </a:lnTo>
                  <a:lnTo>
                    <a:pt x="6" y="37"/>
                  </a:lnTo>
                  <a:lnTo>
                    <a:pt x="5" y="41"/>
                  </a:lnTo>
                  <a:lnTo>
                    <a:pt x="3" y="44"/>
                  </a:lnTo>
                  <a:lnTo>
                    <a:pt x="3" y="51"/>
                  </a:lnTo>
                  <a:lnTo>
                    <a:pt x="2" y="55"/>
                  </a:lnTo>
                  <a:lnTo>
                    <a:pt x="2" y="61"/>
                  </a:lnTo>
                  <a:lnTo>
                    <a:pt x="0" y="65"/>
                  </a:lnTo>
                  <a:lnTo>
                    <a:pt x="0" y="72"/>
                  </a:lnTo>
                </a:path>
              </a:pathLst>
            </a:custGeom>
            <a:solidFill>
              <a:srgbClr val="8A8A8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8" name="Freeform 616"/>
            <p:cNvSpPr>
              <a:spLocks noChangeAspect="1"/>
            </p:cNvSpPr>
            <p:nvPr/>
          </p:nvSpPr>
          <p:spPr bwMode="auto">
            <a:xfrm flipH="1">
              <a:off x="709" y="2098"/>
              <a:ext cx="33" cy="127"/>
            </a:xfrm>
            <a:custGeom>
              <a:avLst/>
              <a:gdLst>
                <a:gd name="T0" fmla="*/ 0 w 45"/>
                <a:gd name="T1" fmla="*/ 83 h 152"/>
                <a:gd name="T2" fmla="*/ 1 w 45"/>
                <a:gd name="T3" fmla="*/ 91 h 152"/>
                <a:gd name="T4" fmla="*/ 2 w 45"/>
                <a:gd name="T5" fmla="*/ 99 h 152"/>
                <a:gd name="T6" fmla="*/ 3 w 45"/>
                <a:gd name="T7" fmla="*/ 104 h 152"/>
                <a:gd name="T8" fmla="*/ 4 w 45"/>
                <a:gd name="T9" fmla="*/ 108 h 152"/>
                <a:gd name="T10" fmla="*/ 5 w 45"/>
                <a:gd name="T11" fmla="*/ 113 h 152"/>
                <a:gd name="T12" fmla="*/ 6 w 45"/>
                <a:gd name="T13" fmla="*/ 116 h 152"/>
                <a:gd name="T14" fmla="*/ 8 w 45"/>
                <a:gd name="T15" fmla="*/ 119 h 152"/>
                <a:gd name="T16" fmla="*/ 10 w 45"/>
                <a:gd name="T17" fmla="*/ 123 h 152"/>
                <a:gd name="T18" fmla="*/ 11 w 45"/>
                <a:gd name="T19" fmla="*/ 124 h 152"/>
                <a:gd name="T20" fmla="*/ 17 w 45"/>
                <a:gd name="T21" fmla="*/ 126 h 152"/>
                <a:gd name="T22" fmla="*/ 18 w 45"/>
                <a:gd name="T23" fmla="*/ 125 h 152"/>
                <a:gd name="T24" fmla="*/ 21 w 45"/>
                <a:gd name="T25" fmla="*/ 122 h 152"/>
                <a:gd name="T26" fmla="*/ 23 w 45"/>
                <a:gd name="T27" fmla="*/ 117 h 152"/>
                <a:gd name="T28" fmla="*/ 25 w 45"/>
                <a:gd name="T29" fmla="*/ 114 h 152"/>
                <a:gd name="T30" fmla="*/ 26 w 45"/>
                <a:gd name="T31" fmla="*/ 110 h 152"/>
                <a:gd name="T32" fmla="*/ 27 w 45"/>
                <a:gd name="T33" fmla="*/ 106 h 152"/>
                <a:gd name="T34" fmla="*/ 29 w 45"/>
                <a:gd name="T35" fmla="*/ 101 h 152"/>
                <a:gd name="T36" fmla="*/ 30 w 45"/>
                <a:gd name="T37" fmla="*/ 94 h 152"/>
                <a:gd name="T38" fmla="*/ 31 w 45"/>
                <a:gd name="T39" fmla="*/ 89 h 152"/>
                <a:gd name="T40" fmla="*/ 32 w 45"/>
                <a:gd name="T41" fmla="*/ 78 h 152"/>
                <a:gd name="T42" fmla="*/ 31 w 45"/>
                <a:gd name="T43" fmla="*/ 35 h 152"/>
                <a:gd name="T44" fmla="*/ 30 w 45"/>
                <a:gd name="T45" fmla="*/ 28 h 152"/>
                <a:gd name="T46" fmla="*/ 29 w 45"/>
                <a:gd name="T47" fmla="*/ 23 h 152"/>
                <a:gd name="T48" fmla="*/ 28 w 45"/>
                <a:gd name="T49" fmla="*/ 18 h 152"/>
                <a:gd name="T50" fmla="*/ 27 w 45"/>
                <a:gd name="T51" fmla="*/ 14 h 152"/>
                <a:gd name="T52" fmla="*/ 26 w 45"/>
                <a:gd name="T53" fmla="*/ 11 h 152"/>
                <a:gd name="T54" fmla="*/ 25 w 45"/>
                <a:gd name="T55" fmla="*/ 7 h 152"/>
                <a:gd name="T56" fmla="*/ 22 w 45"/>
                <a:gd name="T57" fmla="*/ 3 h 152"/>
                <a:gd name="T58" fmla="*/ 20 w 45"/>
                <a:gd name="T59" fmla="*/ 2 h 152"/>
                <a:gd name="T60" fmla="*/ 15 w 45"/>
                <a:gd name="T61" fmla="*/ 0 h 152"/>
                <a:gd name="T62" fmla="*/ 13 w 45"/>
                <a:gd name="T63" fmla="*/ 2 h 152"/>
                <a:gd name="T64" fmla="*/ 10 w 45"/>
                <a:gd name="T65" fmla="*/ 6 h 152"/>
                <a:gd name="T66" fmla="*/ 10 w 45"/>
                <a:gd name="T67" fmla="*/ 9 h 152"/>
                <a:gd name="T68" fmla="*/ 8 w 45"/>
                <a:gd name="T69" fmla="*/ 13 h 152"/>
                <a:gd name="T70" fmla="*/ 6 w 45"/>
                <a:gd name="T71" fmla="*/ 16 h 152"/>
                <a:gd name="T72" fmla="*/ 5 w 45"/>
                <a:gd name="T73" fmla="*/ 21 h 152"/>
                <a:gd name="T74" fmla="*/ 4 w 45"/>
                <a:gd name="T75" fmla="*/ 25 h 152"/>
                <a:gd name="T76" fmla="*/ 3 w 45"/>
                <a:gd name="T77" fmla="*/ 30 h 152"/>
                <a:gd name="T78" fmla="*/ 2 w 45"/>
                <a:gd name="T79" fmla="*/ 35 h 152"/>
                <a:gd name="T80" fmla="*/ 1 w 45"/>
                <a:gd name="T81" fmla="*/ 43 h 152"/>
                <a:gd name="T82" fmla="*/ 0 w 45"/>
                <a:gd name="T83" fmla="*/ 53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 h="152">
                  <a:moveTo>
                    <a:pt x="0" y="74"/>
                  </a:moveTo>
                  <a:lnTo>
                    <a:pt x="0" y="99"/>
                  </a:lnTo>
                  <a:lnTo>
                    <a:pt x="1" y="102"/>
                  </a:lnTo>
                  <a:lnTo>
                    <a:pt x="1" y="109"/>
                  </a:lnTo>
                  <a:lnTo>
                    <a:pt x="3" y="113"/>
                  </a:lnTo>
                  <a:lnTo>
                    <a:pt x="3" y="118"/>
                  </a:lnTo>
                  <a:lnTo>
                    <a:pt x="4" y="121"/>
                  </a:lnTo>
                  <a:lnTo>
                    <a:pt x="4" y="124"/>
                  </a:lnTo>
                  <a:lnTo>
                    <a:pt x="5" y="127"/>
                  </a:lnTo>
                  <a:lnTo>
                    <a:pt x="5" y="129"/>
                  </a:lnTo>
                  <a:lnTo>
                    <a:pt x="7" y="132"/>
                  </a:lnTo>
                  <a:lnTo>
                    <a:pt x="7" y="135"/>
                  </a:lnTo>
                  <a:lnTo>
                    <a:pt x="8" y="136"/>
                  </a:lnTo>
                  <a:lnTo>
                    <a:pt x="8" y="139"/>
                  </a:lnTo>
                  <a:lnTo>
                    <a:pt x="10" y="140"/>
                  </a:lnTo>
                  <a:lnTo>
                    <a:pt x="11" y="143"/>
                  </a:lnTo>
                  <a:lnTo>
                    <a:pt x="11" y="144"/>
                  </a:lnTo>
                  <a:lnTo>
                    <a:pt x="14" y="147"/>
                  </a:lnTo>
                  <a:lnTo>
                    <a:pt x="14" y="148"/>
                  </a:lnTo>
                  <a:lnTo>
                    <a:pt x="15" y="148"/>
                  </a:lnTo>
                  <a:lnTo>
                    <a:pt x="18" y="151"/>
                  </a:lnTo>
                  <a:lnTo>
                    <a:pt x="23" y="151"/>
                  </a:lnTo>
                  <a:lnTo>
                    <a:pt x="24" y="150"/>
                  </a:lnTo>
                  <a:lnTo>
                    <a:pt x="25" y="150"/>
                  </a:lnTo>
                  <a:lnTo>
                    <a:pt x="28" y="147"/>
                  </a:lnTo>
                  <a:lnTo>
                    <a:pt x="28" y="146"/>
                  </a:lnTo>
                  <a:lnTo>
                    <a:pt x="31" y="143"/>
                  </a:lnTo>
                  <a:lnTo>
                    <a:pt x="32" y="140"/>
                  </a:lnTo>
                  <a:lnTo>
                    <a:pt x="32" y="139"/>
                  </a:lnTo>
                  <a:lnTo>
                    <a:pt x="34" y="137"/>
                  </a:lnTo>
                  <a:lnTo>
                    <a:pt x="35" y="135"/>
                  </a:lnTo>
                  <a:lnTo>
                    <a:pt x="35" y="132"/>
                  </a:lnTo>
                  <a:lnTo>
                    <a:pt x="37" y="129"/>
                  </a:lnTo>
                  <a:lnTo>
                    <a:pt x="37" y="127"/>
                  </a:lnTo>
                  <a:lnTo>
                    <a:pt x="38" y="125"/>
                  </a:lnTo>
                  <a:lnTo>
                    <a:pt x="40" y="121"/>
                  </a:lnTo>
                  <a:lnTo>
                    <a:pt x="40" y="116"/>
                  </a:lnTo>
                  <a:lnTo>
                    <a:pt x="41" y="113"/>
                  </a:lnTo>
                  <a:lnTo>
                    <a:pt x="41" y="110"/>
                  </a:lnTo>
                  <a:lnTo>
                    <a:pt x="42" y="106"/>
                  </a:lnTo>
                  <a:lnTo>
                    <a:pt x="42" y="97"/>
                  </a:lnTo>
                  <a:lnTo>
                    <a:pt x="44" y="93"/>
                  </a:lnTo>
                  <a:lnTo>
                    <a:pt x="44" y="46"/>
                  </a:lnTo>
                  <a:lnTo>
                    <a:pt x="42" y="42"/>
                  </a:lnTo>
                  <a:lnTo>
                    <a:pt x="42" y="36"/>
                  </a:lnTo>
                  <a:lnTo>
                    <a:pt x="41" y="33"/>
                  </a:lnTo>
                  <a:lnTo>
                    <a:pt x="41" y="30"/>
                  </a:lnTo>
                  <a:lnTo>
                    <a:pt x="40" y="27"/>
                  </a:lnTo>
                  <a:lnTo>
                    <a:pt x="40" y="25"/>
                  </a:lnTo>
                  <a:lnTo>
                    <a:pt x="38" y="22"/>
                  </a:lnTo>
                  <a:lnTo>
                    <a:pt x="38" y="19"/>
                  </a:lnTo>
                  <a:lnTo>
                    <a:pt x="37" y="17"/>
                  </a:lnTo>
                  <a:lnTo>
                    <a:pt x="35" y="14"/>
                  </a:lnTo>
                  <a:lnTo>
                    <a:pt x="35" y="13"/>
                  </a:lnTo>
                  <a:lnTo>
                    <a:pt x="34" y="10"/>
                  </a:lnTo>
                  <a:lnTo>
                    <a:pt x="34" y="8"/>
                  </a:lnTo>
                  <a:lnTo>
                    <a:pt x="30" y="4"/>
                  </a:lnTo>
                  <a:lnTo>
                    <a:pt x="30" y="3"/>
                  </a:lnTo>
                  <a:lnTo>
                    <a:pt x="28" y="2"/>
                  </a:lnTo>
                  <a:lnTo>
                    <a:pt x="27" y="2"/>
                  </a:lnTo>
                  <a:lnTo>
                    <a:pt x="25" y="0"/>
                  </a:lnTo>
                  <a:lnTo>
                    <a:pt x="21" y="0"/>
                  </a:lnTo>
                  <a:lnTo>
                    <a:pt x="20" y="2"/>
                  </a:lnTo>
                  <a:lnTo>
                    <a:pt x="18" y="2"/>
                  </a:lnTo>
                  <a:lnTo>
                    <a:pt x="18" y="3"/>
                  </a:lnTo>
                  <a:lnTo>
                    <a:pt x="14" y="7"/>
                  </a:lnTo>
                  <a:lnTo>
                    <a:pt x="14" y="8"/>
                  </a:lnTo>
                  <a:lnTo>
                    <a:pt x="13" y="11"/>
                  </a:lnTo>
                  <a:lnTo>
                    <a:pt x="11" y="13"/>
                  </a:lnTo>
                  <a:lnTo>
                    <a:pt x="11" y="15"/>
                  </a:lnTo>
                  <a:lnTo>
                    <a:pt x="10" y="17"/>
                  </a:lnTo>
                  <a:lnTo>
                    <a:pt x="8" y="19"/>
                  </a:lnTo>
                  <a:lnTo>
                    <a:pt x="8" y="22"/>
                  </a:lnTo>
                  <a:lnTo>
                    <a:pt x="7" y="25"/>
                  </a:lnTo>
                  <a:lnTo>
                    <a:pt x="7" y="27"/>
                  </a:lnTo>
                  <a:lnTo>
                    <a:pt x="5" y="30"/>
                  </a:lnTo>
                  <a:lnTo>
                    <a:pt x="5" y="33"/>
                  </a:lnTo>
                  <a:lnTo>
                    <a:pt x="4" y="36"/>
                  </a:lnTo>
                  <a:lnTo>
                    <a:pt x="4" y="38"/>
                  </a:lnTo>
                  <a:lnTo>
                    <a:pt x="3" y="42"/>
                  </a:lnTo>
                  <a:lnTo>
                    <a:pt x="3" y="49"/>
                  </a:lnTo>
                  <a:lnTo>
                    <a:pt x="1" y="52"/>
                  </a:lnTo>
                  <a:lnTo>
                    <a:pt x="1" y="59"/>
                  </a:lnTo>
                  <a:lnTo>
                    <a:pt x="0" y="63"/>
                  </a:lnTo>
                  <a:lnTo>
                    <a:pt x="0" y="74"/>
                  </a:lnTo>
                </a:path>
              </a:pathLst>
            </a:custGeom>
            <a:solidFill>
              <a:srgbClr val="D9D9D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20533" name="Group 617"/>
          <p:cNvGrpSpPr>
            <a:grpSpLocks noChangeAspect="1"/>
          </p:cNvGrpSpPr>
          <p:nvPr/>
        </p:nvGrpSpPr>
        <p:grpSpPr bwMode="auto">
          <a:xfrm>
            <a:off x="8837614" y="1789114"/>
            <a:ext cx="238125" cy="890587"/>
            <a:chOff x="663" y="2016"/>
            <a:chExt cx="193" cy="719"/>
          </a:xfrm>
        </p:grpSpPr>
        <p:sp>
          <p:nvSpPr>
            <p:cNvPr id="20693" name="Freeform 618"/>
            <p:cNvSpPr>
              <a:spLocks noChangeAspect="1"/>
            </p:cNvSpPr>
            <p:nvPr/>
          </p:nvSpPr>
          <p:spPr bwMode="auto">
            <a:xfrm flipH="1">
              <a:off x="764" y="2073"/>
              <a:ext cx="92" cy="662"/>
            </a:xfrm>
            <a:custGeom>
              <a:avLst/>
              <a:gdLst>
                <a:gd name="T0" fmla="*/ 0 w 125"/>
                <a:gd name="T1" fmla="*/ 656 h 795"/>
                <a:gd name="T2" fmla="*/ 0 w 125"/>
                <a:gd name="T3" fmla="*/ 659 h 795"/>
                <a:gd name="T4" fmla="*/ 2 w 125"/>
                <a:gd name="T5" fmla="*/ 661 h 795"/>
                <a:gd name="T6" fmla="*/ 4 w 125"/>
                <a:gd name="T7" fmla="*/ 661 h 795"/>
                <a:gd name="T8" fmla="*/ 7 w 125"/>
                <a:gd name="T9" fmla="*/ 658 h 795"/>
                <a:gd name="T10" fmla="*/ 91 w 125"/>
                <a:gd name="T11" fmla="*/ 3 h 795"/>
                <a:gd name="T12" fmla="*/ 91 w 125"/>
                <a:gd name="T13" fmla="*/ 2 h 795"/>
                <a:gd name="T14" fmla="*/ 90 w 125"/>
                <a:gd name="T15" fmla="*/ 2 h 795"/>
                <a:gd name="T16" fmla="*/ 90 w 125"/>
                <a:gd name="T17" fmla="*/ 1 h 795"/>
                <a:gd name="T18" fmla="*/ 89 w 125"/>
                <a:gd name="T19" fmla="*/ 0 h 795"/>
                <a:gd name="T20" fmla="*/ 86 w 125"/>
                <a:gd name="T21" fmla="*/ 0 h 795"/>
                <a:gd name="T22" fmla="*/ 85 w 125"/>
                <a:gd name="T23" fmla="*/ 1 h 795"/>
                <a:gd name="T24" fmla="*/ 85 w 125"/>
                <a:gd name="T25" fmla="*/ 2 h 795"/>
                <a:gd name="T26" fmla="*/ 0 w 125"/>
                <a:gd name="T27" fmla="*/ 656 h 7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25" h="795">
                  <a:moveTo>
                    <a:pt x="0" y="788"/>
                  </a:moveTo>
                  <a:lnTo>
                    <a:pt x="0" y="791"/>
                  </a:lnTo>
                  <a:lnTo>
                    <a:pt x="3" y="794"/>
                  </a:lnTo>
                  <a:lnTo>
                    <a:pt x="5" y="794"/>
                  </a:lnTo>
                  <a:lnTo>
                    <a:pt x="9" y="790"/>
                  </a:lnTo>
                  <a:lnTo>
                    <a:pt x="124" y="4"/>
                  </a:lnTo>
                  <a:lnTo>
                    <a:pt x="124" y="3"/>
                  </a:lnTo>
                  <a:lnTo>
                    <a:pt x="122" y="3"/>
                  </a:lnTo>
                  <a:lnTo>
                    <a:pt x="122" y="1"/>
                  </a:lnTo>
                  <a:lnTo>
                    <a:pt x="121" y="0"/>
                  </a:lnTo>
                  <a:lnTo>
                    <a:pt x="117" y="0"/>
                  </a:lnTo>
                  <a:lnTo>
                    <a:pt x="115" y="1"/>
                  </a:lnTo>
                  <a:lnTo>
                    <a:pt x="115" y="3"/>
                  </a:lnTo>
                  <a:lnTo>
                    <a:pt x="0" y="788"/>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4" name="Freeform 619"/>
            <p:cNvSpPr>
              <a:spLocks noChangeAspect="1"/>
            </p:cNvSpPr>
            <p:nvPr/>
          </p:nvSpPr>
          <p:spPr bwMode="auto">
            <a:xfrm flipH="1">
              <a:off x="663" y="2073"/>
              <a:ext cx="96" cy="662"/>
            </a:xfrm>
            <a:custGeom>
              <a:avLst/>
              <a:gdLst>
                <a:gd name="T0" fmla="*/ 89 w 130"/>
                <a:gd name="T1" fmla="*/ 658 h 795"/>
                <a:gd name="T2" fmla="*/ 89 w 130"/>
                <a:gd name="T3" fmla="*/ 660 h 795"/>
                <a:gd name="T4" fmla="*/ 91 w 130"/>
                <a:gd name="T5" fmla="*/ 660 h 795"/>
                <a:gd name="T6" fmla="*/ 91 w 130"/>
                <a:gd name="T7" fmla="*/ 661 h 795"/>
                <a:gd name="T8" fmla="*/ 92 w 130"/>
                <a:gd name="T9" fmla="*/ 661 h 795"/>
                <a:gd name="T10" fmla="*/ 93 w 130"/>
                <a:gd name="T11" fmla="*/ 660 h 795"/>
                <a:gd name="T12" fmla="*/ 95 w 130"/>
                <a:gd name="T13" fmla="*/ 660 h 795"/>
                <a:gd name="T14" fmla="*/ 95 w 130"/>
                <a:gd name="T15" fmla="*/ 659 h 795"/>
                <a:gd name="T16" fmla="*/ 95 w 130"/>
                <a:gd name="T17" fmla="*/ 658 h 795"/>
                <a:gd name="T18" fmla="*/ 95 w 130"/>
                <a:gd name="T19" fmla="*/ 656 h 795"/>
                <a:gd name="T20" fmla="*/ 7 w 130"/>
                <a:gd name="T21" fmla="*/ 2 h 795"/>
                <a:gd name="T22" fmla="*/ 4 w 130"/>
                <a:gd name="T23" fmla="*/ 0 h 795"/>
                <a:gd name="T24" fmla="*/ 1 w 130"/>
                <a:gd name="T25" fmla="*/ 0 h 795"/>
                <a:gd name="T26" fmla="*/ 0 w 130"/>
                <a:gd name="T27" fmla="*/ 1 h 795"/>
                <a:gd name="T28" fmla="*/ 0 w 130"/>
                <a:gd name="T29" fmla="*/ 3 h 795"/>
                <a:gd name="T30" fmla="*/ 89 w 130"/>
                <a:gd name="T31" fmla="*/ 658 h 7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30" h="795">
                  <a:moveTo>
                    <a:pt x="120" y="790"/>
                  </a:moveTo>
                  <a:lnTo>
                    <a:pt x="120" y="792"/>
                  </a:lnTo>
                  <a:lnTo>
                    <a:pt x="123" y="792"/>
                  </a:lnTo>
                  <a:lnTo>
                    <a:pt x="123" y="794"/>
                  </a:lnTo>
                  <a:lnTo>
                    <a:pt x="125" y="794"/>
                  </a:lnTo>
                  <a:lnTo>
                    <a:pt x="126" y="792"/>
                  </a:lnTo>
                  <a:lnTo>
                    <a:pt x="128" y="792"/>
                  </a:lnTo>
                  <a:lnTo>
                    <a:pt x="128" y="791"/>
                  </a:lnTo>
                  <a:lnTo>
                    <a:pt x="129" y="790"/>
                  </a:lnTo>
                  <a:lnTo>
                    <a:pt x="129" y="788"/>
                  </a:lnTo>
                  <a:lnTo>
                    <a:pt x="9" y="3"/>
                  </a:lnTo>
                  <a:lnTo>
                    <a:pt x="6" y="0"/>
                  </a:lnTo>
                  <a:lnTo>
                    <a:pt x="1" y="0"/>
                  </a:lnTo>
                  <a:lnTo>
                    <a:pt x="0" y="1"/>
                  </a:lnTo>
                  <a:lnTo>
                    <a:pt x="0" y="4"/>
                  </a:lnTo>
                  <a:lnTo>
                    <a:pt x="120" y="790"/>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5" name="Freeform 620"/>
            <p:cNvSpPr>
              <a:spLocks noChangeAspect="1"/>
            </p:cNvSpPr>
            <p:nvPr/>
          </p:nvSpPr>
          <p:spPr bwMode="auto">
            <a:xfrm flipH="1">
              <a:off x="690" y="2095"/>
              <a:ext cx="165" cy="634"/>
            </a:xfrm>
            <a:custGeom>
              <a:avLst/>
              <a:gdLst>
                <a:gd name="T0" fmla="*/ 1 w 223"/>
                <a:gd name="T1" fmla="*/ 627 h 761"/>
                <a:gd name="T2" fmla="*/ 0 w 223"/>
                <a:gd name="T3" fmla="*/ 627 h 761"/>
                <a:gd name="T4" fmla="*/ 0 w 223"/>
                <a:gd name="T5" fmla="*/ 632 h 761"/>
                <a:gd name="T6" fmla="*/ 2 w 223"/>
                <a:gd name="T7" fmla="*/ 632 h 761"/>
                <a:gd name="T8" fmla="*/ 3 w 223"/>
                <a:gd name="T9" fmla="*/ 633 h 761"/>
                <a:gd name="T10" fmla="*/ 4 w 223"/>
                <a:gd name="T11" fmla="*/ 632 h 761"/>
                <a:gd name="T12" fmla="*/ 5 w 223"/>
                <a:gd name="T13" fmla="*/ 632 h 761"/>
                <a:gd name="T14" fmla="*/ 164 w 223"/>
                <a:gd name="T15" fmla="*/ 471 h 761"/>
                <a:gd name="T16" fmla="*/ 164 w 223"/>
                <a:gd name="T17" fmla="*/ 470 h 761"/>
                <a:gd name="T18" fmla="*/ 164 w 223"/>
                <a:gd name="T19" fmla="*/ 468 h 761"/>
                <a:gd name="T20" fmla="*/ 164 w 223"/>
                <a:gd name="T21" fmla="*/ 467 h 761"/>
                <a:gd name="T22" fmla="*/ 164 w 223"/>
                <a:gd name="T23" fmla="*/ 467 h 761"/>
                <a:gd name="T24" fmla="*/ 44 w 223"/>
                <a:gd name="T25" fmla="*/ 323 h 761"/>
                <a:gd name="T26" fmla="*/ 44 w 223"/>
                <a:gd name="T27" fmla="*/ 328 h 761"/>
                <a:gd name="T28" fmla="*/ 132 w 223"/>
                <a:gd name="T29" fmla="*/ 232 h 761"/>
                <a:gd name="T30" fmla="*/ 132 w 223"/>
                <a:gd name="T31" fmla="*/ 231 h 761"/>
                <a:gd name="T32" fmla="*/ 132 w 223"/>
                <a:gd name="T33" fmla="*/ 229 h 761"/>
                <a:gd name="T34" fmla="*/ 132 w 223"/>
                <a:gd name="T35" fmla="*/ 228 h 761"/>
                <a:gd name="T36" fmla="*/ 132 w 223"/>
                <a:gd name="T37" fmla="*/ 227 h 761"/>
                <a:gd name="T38" fmla="*/ 68 w 223"/>
                <a:gd name="T39" fmla="*/ 148 h 761"/>
                <a:gd name="T40" fmla="*/ 68 w 223"/>
                <a:gd name="T41" fmla="*/ 153 h 761"/>
                <a:gd name="T42" fmla="*/ 115 w 223"/>
                <a:gd name="T43" fmla="*/ 99 h 761"/>
                <a:gd name="T44" fmla="*/ 115 w 223"/>
                <a:gd name="T45" fmla="*/ 97 h 761"/>
                <a:gd name="T46" fmla="*/ 117 w 223"/>
                <a:gd name="T47" fmla="*/ 97 h 761"/>
                <a:gd name="T48" fmla="*/ 117 w 223"/>
                <a:gd name="T49" fmla="*/ 96 h 761"/>
                <a:gd name="T50" fmla="*/ 115 w 223"/>
                <a:gd name="T51" fmla="*/ 94 h 761"/>
                <a:gd name="T52" fmla="*/ 84 w 223"/>
                <a:gd name="T53" fmla="*/ 52 h 761"/>
                <a:gd name="T54" fmla="*/ 84 w 223"/>
                <a:gd name="T55" fmla="*/ 56 h 761"/>
                <a:gd name="T56" fmla="*/ 107 w 223"/>
                <a:gd name="T57" fmla="*/ 33 h 761"/>
                <a:gd name="T58" fmla="*/ 107 w 223"/>
                <a:gd name="T59" fmla="*/ 32 h 761"/>
                <a:gd name="T60" fmla="*/ 107 w 223"/>
                <a:gd name="T61" fmla="*/ 31 h 761"/>
                <a:gd name="T62" fmla="*/ 107 w 223"/>
                <a:gd name="T63" fmla="*/ 30 h 761"/>
                <a:gd name="T64" fmla="*/ 107 w 223"/>
                <a:gd name="T65" fmla="*/ 28 h 761"/>
                <a:gd name="T66" fmla="*/ 88 w 223"/>
                <a:gd name="T67" fmla="*/ 2 h 761"/>
                <a:gd name="T68" fmla="*/ 87 w 223"/>
                <a:gd name="T69" fmla="*/ 0 h 761"/>
                <a:gd name="T70" fmla="*/ 84 w 223"/>
                <a:gd name="T71" fmla="*/ 0 h 761"/>
                <a:gd name="T72" fmla="*/ 83 w 223"/>
                <a:gd name="T73" fmla="*/ 2 h 761"/>
                <a:gd name="T74" fmla="*/ 83 w 223"/>
                <a:gd name="T75" fmla="*/ 5 h 761"/>
                <a:gd name="T76" fmla="*/ 101 w 223"/>
                <a:gd name="T77" fmla="*/ 32 h 761"/>
                <a:gd name="T78" fmla="*/ 102 w 223"/>
                <a:gd name="T79" fmla="*/ 27 h 761"/>
                <a:gd name="T80" fmla="*/ 80 w 223"/>
                <a:gd name="T81" fmla="*/ 51 h 761"/>
                <a:gd name="T82" fmla="*/ 78 w 223"/>
                <a:gd name="T83" fmla="*/ 52 h 761"/>
                <a:gd name="T84" fmla="*/ 78 w 223"/>
                <a:gd name="T85" fmla="*/ 56 h 761"/>
                <a:gd name="T86" fmla="*/ 110 w 223"/>
                <a:gd name="T87" fmla="*/ 99 h 761"/>
                <a:gd name="T88" fmla="*/ 110 w 223"/>
                <a:gd name="T89" fmla="*/ 94 h 761"/>
                <a:gd name="T90" fmla="*/ 62 w 223"/>
                <a:gd name="T91" fmla="*/ 148 h 761"/>
                <a:gd name="T92" fmla="*/ 62 w 223"/>
                <a:gd name="T93" fmla="*/ 153 h 761"/>
                <a:gd name="T94" fmla="*/ 127 w 223"/>
                <a:gd name="T95" fmla="*/ 232 h 761"/>
                <a:gd name="T96" fmla="*/ 127 w 223"/>
                <a:gd name="T97" fmla="*/ 227 h 761"/>
                <a:gd name="T98" fmla="*/ 40 w 223"/>
                <a:gd name="T99" fmla="*/ 323 h 761"/>
                <a:gd name="T100" fmla="*/ 40 w 223"/>
                <a:gd name="T101" fmla="*/ 328 h 761"/>
                <a:gd name="T102" fmla="*/ 158 w 223"/>
                <a:gd name="T103" fmla="*/ 471 h 761"/>
                <a:gd name="T104" fmla="*/ 159 w 223"/>
                <a:gd name="T105" fmla="*/ 465 h 761"/>
                <a:gd name="T106" fmla="*/ 1 w 223"/>
                <a:gd name="T107" fmla="*/ 627 h 76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23" h="761">
                  <a:moveTo>
                    <a:pt x="1" y="752"/>
                  </a:moveTo>
                  <a:lnTo>
                    <a:pt x="0" y="753"/>
                  </a:lnTo>
                  <a:lnTo>
                    <a:pt x="0" y="759"/>
                  </a:lnTo>
                  <a:lnTo>
                    <a:pt x="3" y="759"/>
                  </a:lnTo>
                  <a:lnTo>
                    <a:pt x="4" y="760"/>
                  </a:lnTo>
                  <a:lnTo>
                    <a:pt x="6" y="759"/>
                  </a:lnTo>
                  <a:lnTo>
                    <a:pt x="7" y="759"/>
                  </a:lnTo>
                  <a:lnTo>
                    <a:pt x="221" y="565"/>
                  </a:lnTo>
                  <a:lnTo>
                    <a:pt x="221" y="564"/>
                  </a:lnTo>
                  <a:lnTo>
                    <a:pt x="222" y="562"/>
                  </a:lnTo>
                  <a:lnTo>
                    <a:pt x="222" y="561"/>
                  </a:lnTo>
                  <a:lnTo>
                    <a:pt x="221" y="560"/>
                  </a:lnTo>
                  <a:lnTo>
                    <a:pt x="60" y="388"/>
                  </a:lnTo>
                  <a:lnTo>
                    <a:pt x="60" y="394"/>
                  </a:lnTo>
                  <a:lnTo>
                    <a:pt x="178" y="278"/>
                  </a:lnTo>
                  <a:lnTo>
                    <a:pt x="178" y="277"/>
                  </a:lnTo>
                  <a:lnTo>
                    <a:pt x="179" y="275"/>
                  </a:lnTo>
                  <a:lnTo>
                    <a:pt x="179" y="274"/>
                  </a:lnTo>
                  <a:lnTo>
                    <a:pt x="178" y="273"/>
                  </a:lnTo>
                  <a:lnTo>
                    <a:pt x="92" y="178"/>
                  </a:lnTo>
                  <a:lnTo>
                    <a:pt x="92" y="184"/>
                  </a:lnTo>
                  <a:lnTo>
                    <a:pt x="156" y="119"/>
                  </a:lnTo>
                  <a:lnTo>
                    <a:pt x="156" y="117"/>
                  </a:lnTo>
                  <a:lnTo>
                    <a:pt x="158" y="116"/>
                  </a:lnTo>
                  <a:lnTo>
                    <a:pt x="158" y="115"/>
                  </a:lnTo>
                  <a:lnTo>
                    <a:pt x="156" y="113"/>
                  </a:lnTo>
                  <a:lnTo>
                    <a:pt x="113" y="63"/>
                  </a:lnTo>
                  <a:lnTo>
                    <a:pt x="113" y="67"/>
                  </a:lnTo>
                  <a:lnTo>
                    <a:pt x="144" y="40"/>
                  </a:lnTo>
                  <a:lnTo>
                    <a:pt x="144" y="38"/>
                  </a:lnTo>
                  <a:lnTo>
                    <a:pt x="145" y="37"/>
                  </a:lnTo>
                  <a:lnTo>
                    <a:pt x="145" y="36"/>
                  </a:lnTo>
                  <a:lnTo>
                    <a:pt x="144" y="34"/>
                  </a:lnTo>
                  <a:lnTo>
                    <a:pt x="119" y="2"/>
                  </a:lnTo>
                  <a:lnTo>
                    <a:pt x="118" y="0"/>
                  </a:lnTo>
                  <a:lnTo>
                    <a:pt x="113" y="0"/>
                  </a:lnTo>
                  <a:lnTo>
                    <a:pt x="112" y="2"/>
                  </a:lnTo>
                  <a:lnTo>
                    <a:pt x="112" y="6"/>
                  </a:lnTo>
                  <a:lnTo>
                    <a:pt x="136" y="38"/>
                  </a:lnTo>
                  <a:lnTo>
                    <a:pt x="138" y="33"/>
                  </a:lnTo>
                  <a:lnTo>
                    <a:pt x="108" y="61"/>
                  </a:lnTo>
                  <a:lnTo>
                    <a:pt x="106" y="63"/>
                  </a:lnTo>
                  <a:lnTo>
                    <a:pt x="106" y="67"/>
                  </a:lnTo>
                  <a:lnTo>
                    <a:pt x="149" y="119"/>
                  </a:lnTo>
                  <a:lnTo>
                    <a:pt x="149" y="113"/>
                  </a:lnTo>
                  <a:lnTo>
                    <a:pt x="84" y="178"/>
                  </a:lnTo>
                  <a:lnTo>
                    <a:pt x="84" y="184"/>
                  </a:lnTo>
                  <a:lnTo>
                    <a:pt x="171" y="278"/>
                  </a:lnTo>
                  <a:lnTo>
                    <a:pt x="171" y="273"/>
                  </a:lnTo>
                  <a:lnTo>
                    <a:pt x="54" y="388"/>
                  </a:lnTo>
                  <a:lnTo>
                    <a:pt x="54" y="394"/>
                  </a:lnTo>
                  <a:lnTo>
                    <a:pt x="214" y="565"/>
                  </a:lnTo>
                  <a:lnTo>
                    <a:pt x="215" y="558"/>
                  </a:lnTo>
                  <a:lnTo>
                    <a:pt x="1" y="752"/>
                  </a:lnTo>
                </a:path>
              </a:pathLst>
            </a:custGeom>
            <a:solidFill>
              <a:srgbClr val="80808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6" name="Freeform 621"/>
            <p:cNvSpPr>
              <a:spLocks noChangeAspect="1"/>
            </p:cNvSpPr>
            <p:nvPr/>
          </p:nvSpPr>
          <p:spPr bwMode="auto">
            <a:xfrm flipH="1">
              <a:off x="664" y="2095"/>
              <a:ext cx="166" cy="634"/>
            </a:xfrm>
            <a:custGeom>
              <a:avLst/>
              <a:gdLst>
                <a:gd name="T0" fmla="*/ 159 w 225"/>
                <a:gd name="T1" fmla="*/ 632 h 761"/>
                <a:gd name="T2" fmla="*/ 161 w 225"/>
                <a:gd name="T3" fmla="*/ 633 h 761"/>
                <a:gd name="T4" fmla="*/ 162 w 225"/>
                <a:gd name="T5" fmla="*/ 633 h 761"/>
                <a:gd name="T6" fmla="*/ 163 w 225"/>
                <a:gd name="T7" fmla="*/ 632 h 761"/>
                <a:gd name="T8" fmla="*/ 164 w 225"/>
                <a:gd name="T9" fmla="*/ 632 h 761"/>
                <a:gd name="T10" fmla="*/ 164 w 225"/>
                <a:gd name="T11" fmla="*/ 631 h 761"/>
                <a:gd name="T12" fmla="*/ 165 w 225"/>
                <a:gd name="T13" fmla="*/ 630 h 761"/>
                <a:gd name="T14" fmla="*/ 164 w 225"/>
                <a:gd name="T15" fmla="*/ 629 h 761"/>
                <a:gd name="T16" fmla="*/ 164 w 225"/>
                <a:gd name="T17" fmla="*/ 627 h 761"/>
                <a:gd name="T18" fmla="*/ 5 w 225"/>
                <a:gd name="T19" fmla="*/ 465 h 761"/>
                <a:gd name="T20" fmla="*/ 5 w 225"/>
                <a:gd name="T21" fmla="*/ 471 h 761"/>
                <a:gd name="T22" fmla="*/ 124 w 225"/>
                <a:gd name="T23" fmla="*/ 328 h 761"/>
                <a:gd name="T24" fmla="*/ 124 w 225"/>
                <a:gd name="T25" fmla="*/ 327 h 761"/>
                <a:gd name="T26" fmla="*/ 125 w 225"/>
                <a:gd name="T27" fmla="*/ 326 h 761"/>
                <a:gd name="T28" fmla="*/ 124 w 225"/>
                <a:gd name="T29" fmla="*/ 325 h 761"/>
                <a:gd name="T30" fmla="*/ 124 w 225"/>
                <a:gd name="T31" fmla="*/ 323 h 761"/>
                <a:gd name="T32" fmla="*/ 38 w 225"/>
                <a:gd name="T33" fmla="*/ 227 h 761"/>
                <a:gd name="T34" fmla="*/ 38 w 225"/>
                <a:gd name="T35" fmla="*/ 232 h 761"/>
                <a:gd name="T36" fmla="*/ 102 w 225"/>
                <a:gd name="T37" fmla="*/ 153 h 761"/>
                <a:gd name="T38" fmla="*/ 102 w 225"/>
                <a:gd name="T39" fmla="*/ 152 h 761"/>
                <a:gd name="T40" fmla="*/ 103 w 225"/>
                <a:gd name="T41" fmla="*/ 151 h 761"/>
                <a:gd name="T42" fmla="*/ 103 w 225"/>
                <a:gd name="T43" fmla="*/ 150 h 761"/>
                <a:gd name="T44" fmla="*/ 102 w 225"/>
                <a:gd name="T45" fmla="*/ 150 h 761"/>
                <a:gd name="T46" fmla="*/ 102 w 225"/>
                <a:gd name="T47" fmla="*/ 148 h 761"/>
                <a:gd name="T48" fmla="*/ 52 w 225"/>
                <a:gd name="T49" fmla="*/ 94 h 761"/>
                <a:gd name="T50" fmla="*/ 52 w 225"/>
                <a:gd name="T51" fmla="*/ 99 h 761"/>
                <a:gd name="T52" fmla="*/ 86 w 225"/>
                <a:gd name="T53" fmla="*/ 56 h 761"/>
                <a:gd name="T54" fmla="*/ 86 w 225"/>
                <a:gd name="T55" fmla="*/ 55 h 761"/>
                <a:gd name="T56" fmla="*/ 86 w 225"/>
                <a:gd name="T57" fmla="*/ 53 h 761"/>
                <a:gd name="T58" fmla="*/ 86 w 225"/>
                <a:gd name="T59" fmla="*/ 52 h 761"/>
                <a:gd name="T60" fmla="*/ 86 w 225"/>
                <a:gd name="T61" fmla="*/ 52 h 761"/>
                <a:gd name="T62" fmla="*/ 86 w 225"/>
                <a:gd name="T63" fmla="*/ 51 h 761"/>
                <a:gd name="T64" fmla="*/ 63 w 225"/>
                <a:gd name="T65" fmla="*/ 27 h 761"/>
                <a:gd name="T66" fmla="*/ 63 w 225"/>
                <a:gd name="T67" fmla="*/ 32 h 761"/>
                <a:gd name="T68" fmla="*/ 80 w 225"/>
                <a:gd name="T69" fmla="*/ 5 h 761"/>
                <a:gd name="T70" fmla="*/ 81 w 225"/>
                <a:gd name="T71" fmla="*/ 3 h 761"/>
                <a:gd name="T72" fmla="*/ 81 w 225"/>
                <a:gd name="T73" fmla="*/ 2 h 761"/>
                <a:gd name="T74" fmla="*/ 79 w 225"/>
                <a:gd name="T75" fmla="*/ 0 h 761"/>
                <a:gd name="T76" fmla="*/ 76 w 225"/>
                <a:gd name="T77" fmla="*/ 0 h 761"/>
                <a:gd name="T78" fmla="*/ 75 w 225"/>
                <a:gd name="T79" fmla="*/ 2 h 761"/>
                <a:gd name="T80" fmla="*/ 58 w 225"/>
                <a:gd name="T81" fmla="*/ 28 h 761"/>
                <a:gd name="T82" fmla="*/ 58 w 225"/>
                <a:gd name="T83" fmla="*/ 32 h 761"/>
                <a:gd name="T84" fmla="*/ 59 w 225"/>
                <a:gd name="T85" fmla="*/ 33 h 761"/>
                <a:gd name="T86" fmla="*/ 81 w 225"/>
                <a:gd name="T87" fmla="*/ 56 h 761"/>
                <a:gd name="T88" fmla="*/ 80 w 225"/>
                <a:gd name="T89" fmla="*/ 52 h 761"/>
                <a:gd name="T90" fmla="*/ 47 w 225"/>
                <a:gd name="T91" fmla="*/ 94 h 761"/>
                <a:gd name="T92" fmla="*/ 47 w 225"/>
                <a:gd name="T93" fmla="*/ 97 h 761"/>
                <a:gd name="T94" fmla="*/ 97 w 225"/>
                <a:gd name="T95" fmla="*/ 153 h 761"/>
                <a:gd name="T96" fmla="*/ 97 w 225"/>
                <a:gd name="T97" fmla="*/ 148 h 761"/>
                <a:gd name="T98" fmla="*/ 32 w 225"/>
                <a:gd name="T99" fmla="*/ 227 h 761"/>
                <a:gd name="T100" fmla="*/ 32 w 225"/>
                <a:gd name="T101" fmla="*/ 232 h 761"/>
                <a:gd name="T102" fmla="*/ 120 w 225"/>
                <a:gd name="T103" fmla="*/ 328 h 761"/>
                <a:gd name="T104" fmla="*/ 120 w 225"/>
                <a:gd name="T105" fmla="*/ 323 h 761"/>
                <a:gd name="T106" fmla="*/ 0 w 225"/>
                <a:gd name="T107" fmla="*/ 467 h 761"/>
                <a:gd name="T108" fmla="*/ 0 w 225"/>
                <a:gd name="T109" fmla="*/ 470 h 761"/>
                <a:gd name="T110" fmla="*/ 1 w 225"/>
                <a:gd name="T111" fmla="*/ 471 h 761"/>
                <a:gd name="T112" fmla="*/ 159 w 225"/>
                <a:gd name="T113" fmla="*/ 632 h 76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25" h="761">
                  <a:moveTo>
                    <a:pt x="216" y="759"/>
                  </a:moveTo>
                  <a:lnTo>
                    <a:pt x="218" y="760"/>
                  </a:lnTo>
                  <a:lnTo>
                    <a:pt x="219" y="760"/>
                  </a:lnTo>
                  <a:lnTo>
                    <a:pt x="221" y="759"/>
                  </a:lnTo>
                  <a:lnTo>
                    <a:pt x="222" y="759"/>
                  </a:lnTo>
                  <a:lnTo>
                    <a:pt x="222" y="757"/>
                  </a:lnTo>
                  <a:lnTo>
                    <a:pt x="224" y="756"/>
                  </a:lnTo>
                  <a:lnTo>
                    <a:pt x="222" y="755"/>
                  </a:lnTo>
                  <a:lnTo>
                    <a:pt x="222" y="752"/>
                  </a:lnTo>
                  <a:lnTo>
                    <a:pt x="7" y="558"/>
                  </a:lnTo>
                  <a:lnTo>
                    <a:pt x="7" y="565"/>
                  </a:lnTo>
                  <a:lnTo>
                    <a:pt x="168" y="394"/>
                  </a:lnTo>
                  <a:lnTo>
                    <a:pt x="168" y="392"/>
                  </a:lnTo>
                  <a:lnTo>
                    <a:pt x="169" y="391"/>
                  </a:lnTo>
                  <a:lnTo>
                    <a:pt x="168" y="390"/>
                  </a:lnTo>
                  <a:lnTo>
                    <a:pt x="168" y="388"/>
                  </a:lnTo>
                  <a:lnTo>
                    <a:pt x="51" y="273"/>
                  </a:lnTo>
                  <a:lnTo>
                    <a:pt x="51" y="278"/>
                  </a:lnTo>
                  <a:lnTo>
                    <a:pt x="138" y="184"/>
                  </a:lnTo>
                  <a:lnTo>
                    <a:pt x="138" y="183"/>
                  </a:lnTo>
                  <a:lnTo>
                    <a:pt x="139" y="181"/>
                  </a:lnTo>
                  <a:lnTo>
                    <a:pt x="139" y="180"/>
                  </a:lnTo>
                  <a:lnTo>
                    <a:pt x="138" y="180"/>
                  </a:lnTo>
                  <a:lnTo>
                    <a:pt x="138" y="178"/>
                  </a:lnTo>
                  <a:lnTo>
                    <a:pt x="71" y="113"/>
                  </a:lnTo>
                  <a:lnTo>
                    <a:pt x="71" y="119"/>
                  </a:lnTo>
                  <a:lnTo>
                    <a:pt x="116" y="67"/>
                  </a:lnTo>
                  <a:lnTo>
                    <a:pt x="116" y="66"/>
                  </a:lnTo>
                  <a:lnTo>
                    <a:pt x="117" y="64"/>
                  </a:lnTo>
                  <a:lnTo>
                    <a:pt x="117" y="63"/>
                  </a:lnTo>
                  <a:lnTo>
                    <a:pt x="116" y="63"/>
                  </a:lnTo>
                  <a:lnTo>
                    <a:pt x="116" y="61"/>
                  </a:lnTo>
                  <a:lnTo>
                    <a:pt x="86" y="33"/>
                  </a:lnTo>
                  <a:lnTo>
                    <a:pt x="86" y="38"/>
                  </a:lnTo>
                  <a:lnTo>
                    <a:pt x="109" y="6"/>
                  </a:lnTo>
                  <a:lnTo>
                    <a:pt x="110" y="4"/>
                  </a:lnTo>
                  <a:lnTo>
                    <a:pt x="110" y="3"/>
                  </a:lnTo>
                  <a:lnTo>
                    <a:pt x="107" y="0"/>
                  </a:lnTo>
                  <a:lnTo>
                    <a:pt x="103" y="0"/>
                  </a:lnTo>
                  <a:lnTo>
                    <a:pt x="102" y="2"/>
                  </a:lnTo>
                  <a:lnTo>
                    <a:pt x="78" y="34"/>
                  </a:lnTo>
                  <a:lnTo>
                    <a:pt x="78" y="38"/>
                  </a:lnTo>
                  <a:lnTo>
                    <a:pt x="80" y="40"/>
                  </a:lnTo>
                  <a:lnTo>
                    <a:pt x="110" y="67"/>
                  </a:lnTo>
                  <a:lnTo>
                    <a:pt x="109" y="63"/>
                  </a:lnTo>
                  <a:lnTo>
                    <a:pt x="64" y="113"/>
                  </a:lnTo>
                  <a:lnTo>
                    <a:pt x="64" y="117"/>
                  </a:lnTo>
                  <a:lnTo>
                    <a:pt x="132" y="184"/>
                  </a:lnTo>
                  <a:lnTo>
                    <a:pt x="131" y="178"/>
                  </a:lnTo>
                  <a:lnTo>
                    <a:pt x="44" y="273"/>
                  </a:lnTo>
                  <a:lnTo>
                    <a:pt x="44" y="278"/>
                  </a:lnTo>
                  <a:lnTo>
                    <a:pt x="162" y="394"/>
                  </a:lnTo>
                  <a:lnTo>
                    <a:pt x="162" y="388"/>
                  </a:lnTo>
                  <a:lnTo>
                    <a:pt x="0" y="560"/>
                  </a:lnTo>
                  <a:lnTo>
                    <a:pt x="0" y="564"/>
                  </a:lnTo>
                  <a:lnTo>
                    <a:pt x="1" y="565"/>
                  </a:lnTo>
                  <a:lnTo>
                    <a:pt x="216" y="759"/>
                  </a:lnTo>
                </a:path>
              </a:pathLst>
            </a:custGeom>
            <a:solidFill>
              <a:srgbClr val="BFBFBF"/>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7" name="Freeform 622"/>
            <p:cNvSpPr>
              <a:spLocks noChangeAspect="1"/>
            </p:cNvSpPr>
            <p:nvPr/>
          </p:nvSpPr>
          <p:spPr bwMode="auto">
            <a:xfrm flipH="1">
              <a:off x="758" y="2031"/>
              <a:ext cx="9" cy="687"/>
            </a:xfrm>
            <a:custGeom>
              <a:avLst/>
              <a:gdLst>
                <a:gd name="T0" fmla="*/ 8 w 12"/>
                <a:gd name="T1" fmla="*/ 7 h 824"/>
                <a:gd name="T2" fmla="*/ 8 w 12"/>
                <a:gd name="T3" fmla="*/ 4 h 824"/>
                <a:gd name="T4" fmla="*/ 8 w 12"/>
                <a:gd name="T5" fmla="*/ 3 h 824"/>
                <a:gd name="T6" fmla="*/ 7 w 12"/>
                <a:gd name="T7" fmla="*/ 1 h 824"/>
                <a:gd name="T8" fmla="*/ 6 w 12"/>
                <a:gd name="T9" fmla="*/ 0 h 824"/>
                <a:gd name="T10" fmla="*/ 2 w 12"/>
                <a:gd name="T11" fmla="*/ 0 h 824"/>
                <a:gd name="T12" fmla="*/ 1 w 12"/>
                <a:gd name="T13" fmla="*/ 1 h 824"/>
                <a:gd name="T14" fmla="*/ 0 w 12"/>
                <a:gd name="T15" fmla="*/ 3 h 824"/>
                <a:gd name="T16" fmla="*/ 0 w 12"/>
                <a:gd name="T17" fmla="*/ 683 h 824"/>
                <a:gd name="T18" fmla="*/ 1 w 12"/>
                <a:gd name="T19" fmla="*/ 684 h 824"/>
                <a:gd name="T20" fmla="*/ 2 w 12"/>
                <a:gd name="T21" fmla="*/ 685 h 824"/>
                <a:gd name="T22" fmla="*/ 3 w 12"/>
                <a:gd name="T23" fmla="*/ 685 h 824"/>
                <a:gd name="T24" fmla="*/ 5 w 12"/>
                <a:gd name="T25" fmla="*/ 686 h 824"/>
                <a:gd name="T26" fmla="*/ 5 w 12"/>
                <a:gd name="T27" fmla="*/ 685 h 824"/>
                <a:gd name="T28" fmla="*/ 6 w 12"/>
                <a:gd name="T29" fmla="*/ 685 h 824"/>
                <a:gd name="T30" fmla="*/ 8 w 12"/>
                <a:gd name="T31" fmla="*/ 683 h 824"/>
                <a:gd name="T32" fmla="*/ 8 w 12"/>
                <a:gd name="T33" fmla="*/ 681 h 824"/>
                <a:gd name="T34" fmla="*/ 8 w 12"/>
                <a:gd name="T35" fmla="*/ 679 h 824"/>
                <a:gd name="T36" fmla="*/ 8 w 12"/>
                <a:gd name="T37" fmla="*/ 7 h 82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 h="824">
                  <a:moveTo>
                    <a:pt x="11" y="8"/>
                  </a:moveTo>
                  <a:lnTo>
                    <a:pt x="10" y="5"/>
                  </a:lnTo>
                  <a:lnTo>
                    <a:pt x="10" y="4"/>
                  </a:lnTo>
                  <a:lnTo>
                    <a:pt x="9" y="1"/>
                  </a:lnTo>
                  <a:lnTo>
                    <a:pt x="8" y="0"/>
                  </a:lnTo>
                  <a:lnTo>
                    <a:pt x="3" y="0"/>
                  </a:lnTo>
                  <a:lnTo>
                    <a:pt x="1" y="1"/>
                  </a:lnTo>
                  <a:lnTo>
                    <a:pt x="0" y="4"/>
                  </a:lnTo>
                  <a:lnTo>
                    <a:pt x="0" y="819"/>
                  </a:lnTo>
                  <a:lnTo>
                    <a:pt x="1" y="821"/>
                  </a:lnTo>
                  <a:lnTo>
                    <a:pt x="3" y="822"/>
                  </a:lnTo>
                  <a:lnTo>
                    <a:pt x="4" y="822"/>
                  </a:lnTo>
                  <a:lnTo>
                    <a:pt x="6" y="823"/>
                  </a:lnTo>
                  <a:lnTo>
                    <a:pt x="6" y="822"/>
                  </a:lnTo>
                  <a:lnTo>
                    <a:pt x="8" y="822"/>
                  </a:lnTo>
                  <a:lnTo>
                    <a:pt x="10" y="819"/>
                  </a:lnTo>
                  <a:lnTo>
                    <a:pt x="10" y="817"/>
                  </a:lnTo>
                  <a:lnTo>
                    <a:pt x="11" y="815"/>
                  </a:lnTo>
                  <a:lnTo>
                    <a:pt x="11" y="8"/>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8" name="Freeform 623"/>
            <p:cNvSpPr>
              <a:spLocks noChangeAspect="1"/>
            </p:cNvSpPr>
            <p:nvPr/>
          </p:nvSpPr>
          <p:spPr bwMode="auto">
            <a:xfrm flipH="1">
              <a:off x="731" y="2016"/>
              <a:ext cx="65" cy="109"/>
            </a:xfrm>
            <a:custGeom>
              <a:avLst/>
              <a:gdLst>
                <a:gd name="T0" fmla="*/ 5 w 88"/>
                <a:gd name="T1" fmla="*/ 6 h 131"/>
                <a:gd name="T2" fmla="*/ 5 w 88"/>
                <a:gd name="T3" fmla="*/ 3 h 131"/>
                <a:gd name="T4" fmla="*/ 1 w 88"/>
                <a:gd name="T5" fmla="*/ 3 h 131"/>
                <a:gd name="T6" fmla="*/ 0 w 88"/>
                <a:gd name="T7" fmla="*/ 5 h 131"/>
                <a:gd name="T8" fmla="*/ 0 w 88"/>
                <a:gd name="T9" fmla="*/ 8 h 131"/>
                <a:gd name="T10" fmla="*/ 30 w 88"/>
                <a:gd name="T11" fmla="*/ 106 h 131"/>
                <a:gd name="T12" fmla="*/ 32 w 88"/>
                <a:gd name="T13" fmla="*/ 108 h 131"/>
                <a:gd name="T14" fmla="*/ 33 w 88"/>
                <a:gd name="T15" fmla="*/ 108 h 131"/>
                <a:gd name="T16" fmla="*/ 34 w 88"/>
                <a:gd name="T17" fmla="*/ 107 h 131"/>
                <a:gd name="T18" fmla="*/ 35 w 88"/>
                <a:gd name="T19" fmla="*/ 107 h 131"/>
                <a:gd name="T20" fmla="*/ 35 w 88"/>
                <a:gd name="T21" fmla="*/ 106 h 131"/>
                <a:gd name="T22" fmla="*/ 63 w 88"/>
                <a:gd name="T23" fmla="*/ 5 h 131"/>
                <a:gd name="T24" fmla="*/ 64 w 88"/>
                <a:gd name="T25" fmla="*/ 3 h 131"/>
                <a:gd name="T26" fmla="*/ 64 w 88"/>
                <a:gd name="T27" fmla="*/ 2 h 131"/>
                <a:gd name="T28" fmla="*/ 62 w 88"/>
                <a:gd name="T29" fmla="*/ 0 h 131"/>
                <a:gd name="T30" fmla="*/ 59 w 88"/>
                <a:gd name="T31" fmla="*/ 0 h 131"/>
                <a:gd name="T32" fmla="*/ 58 w 88"/>
                <a:gd name="T33" fmla="*/ 2 h 131"/>
                <a:gd name="T34" fmla="*/ 58 w 88"/>
                <a:gd name="T35" fmla="*/ 2 h 131"/>
                <a:gd name="T36" fmla="*/ 30 w 88"/>
                <a:gd name="T37" fmla="*/ 104 h 131"/>
                <a:gd name="T38" fmla="*/ 35 w 88"/>
                <a:gd name="T39" fmla="*/ 104 h 131"/>
                <a:gd name="T40" fmla="*/ 5 w 88"/>
                <a:gd name="T41" fmla="*/ 6 h 13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8" h="131">
                  <a:moveTo>
                    <a:pt x="7" y="7"/>
                  </a:moveTo>
                  <a:lnTo>
                    <a:pt x="7" y="4"/>
                  </a:lnTo>
                  <a:lnTo>
                    <a:pt x="2" y="4"/>
                  </a:lnTo>
                  <a:lnTo>
                    <a:pt x="0" y="6"/>
                  </a:lnTo>
                  <a:lnTo>
                    <a:pt x="0" y="10"/>
                  </a:lnTo>
                  <a:lnTo>
                    <a:pt x="40" y="127"/>
                  </a:lnTo>
                  <a:lnTo>
                    <a:pt x="43" y="130"/>
                  </a:lnTo>
                  <a:lnTo>
                    <a:pt x="44" y="130"/>
                  </a:lnTo>
                  <a:lnTo>
                    <a:pt x="46" y="129"/>
                  </a:lnTo>
                  <a:lnTo>
                    <a:pt x="47" y="129"/>
                  </a:lnTo>
                  <a:lnTo>
                    <a:pt x="47" y="127"/>
                  </a:lnTo>
                  <a:lnTo>
                    <a:pt x="85" y="6"/>
                  </a:lnTo>
                  <a:lnTo>
                    <a:pt x="87" y="4"/>
                  </a:lnTo>
                  <a:lnTo>
                    <a:pt x="87" y="3"/>
                  </a:lnTo>
                  <a:lnTo>
                    <a:pt x="84" y="0"/>
                  </a:lnTo>
                  <a:lnTo>
                    <a:pt x="80" y="0"/>
                  </a:lnTo>
                  <a:lnTo>
                    <a:pt x="79" y="2"/>
                  </a:lnTo>
                  <a:lnTo>
                    <a:pt x="79" y="3"/>
                  </a:lnTo>
                  <a:lnTo>
                    <a:pt x="40" y="125"/>
                  </a:lnTo>
                  <a:lnTo>
                    <a:pt x="47" y="125"/>
                  </a:lnTo>
                  <a:lnTo>
                    <a:pt x="7" y="7"/>
                  </a:lnTo>
                </a:path>
              </a:pathLst>
            </a:custGeom>
            <a:solidFill>
              <a:srgbClr val="0D0D0D"/>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699" name="Freeform 624"/>
            <p:cNvSpPr>
              <a:spLocks noChangeAspect="1"/>
            </p:cNvSpPr>
            <p:nvPr/>
          </p:nvSpPr>
          <p:spPr bwMode="auto">
            <a:xfrm flipH="1">
              <a:off x="711" y="2098"/>
              <a:ext cx="48" cy="127"/>
            </a:xfrm>
            <a:custGeom>
              <a:avLst/>
              <a:gdLst>
                <a:gd name="T0" fmla="*/ 0 w 65"/>
                <a:gd name="T1" fmla="*/ 79 h 152"/>
                <a:gd name="T2" fmla="*/ 1 w 65"/>
                <a:gd name="T3" fmla="*/ 88 h 152"/>
                <a:gd name="T4" fmla="*/ 2 w 65"/>
                <a:gd name="T5" fmla="*/ 94 h 152"/>
                <a:gd name="T6" fmla="*/ 4 w 65"/>
                <a:gd name="T7" fmla="*/ 99 h 152"/>
                <a:gd name="T8" fmla="*/ 6 w 65"/>
                <a:gd name="T9" fmla="*/ 104 h 152"/>
                <a:gd name="T10" fmla="*/ 7 w 65"/>
                <a:gd name="T11" fmla="*/ 108 h 152"/>
                <a:gd name="T12" fmla="*/ 9 w 65"/>
                <a:gd name="T13" fmla="*/ 111 h 152"/>
                <a:gd name="T14" fmla="*/ 11 w 65"/>
                <a:gd name="T15" fmla="*/ 116 h 152"/>
                <a:gd name="T16" fmla="*/ 14 w 65"/>
                <a:gd name="T17" fmla="*/ 120 h 152"/>
                <a:gd name="T18" fmla="*/ 18 w 65"/>
                <a:gd name="T19" fmla="*/ 124 h 152"/>
                <a:gd name="T20" fmla="*/ 26 w 65"/>
                <a:gd name="T21" fmla="*/ 126 h 152"/>
                <a:gd name="T22" fmla="*/ 29 w 65"/>
                <a:gd name="T23" fmla="*/ 125 h 152"/>
                <a:gd name="T24" fmla="*/ 36 w 65"/>
                <a:gd name="T25" fmla="*/ 116 h 152"/>
                <a:gd name="T26" fmla="*/ 38 w 65"/>
                <a:gd name="T27" fmla="*/ 113 h 152"/>
                <a:gd name="T28" fmla="*/ 40 w 65"/>
                <a:gd name="T29" fmla="*/ 109 h 152"/>
                <a:gd name="T30" fmla="*/ 42 w 65"/>
                <a:gd name="T31" fmla="*/ 104 h 152"/>
                <a:gd name="T32" fmla="*/ 44 w 65"/>
                <a:gd name="T33" fmla="*/ 100 h 152"/>
                <a:gd name="T34" fmla="*/ 44 w 65"/>
                <a:gd name="T35" fmla="*/ 94 h 152"/>
                <a:gd name="T36" fmla="*/ 46 w 65"/>
                <a:gd name="T37" fmla="*/ 90 h 152"/>
                <a:gd name="T38" fmla="*/ 47 w 65"/>
                <a:gd name="T39" fmla="*/ 84 h 152"/>
                <a:gd name="T40" fmla="*/ 47 w 65"/>
                <a:gd name="T41" fmla="*/ 46 h 152"/>
                <a:gd name="T42" fmla="*/ 47 w 65"/>
                <a:gd name="T43" fmla="*/ 37 h 152"/>
                <a:gd name="T44" fmla="*/ 46 w 65"/>
                <a:gd name="T45" fmla="*/ 32 h 152"/>
                <a:gd name="T46" fmla="*/ 44 w 65"/>
                <a:gd name="T47" fmla="*/ 27 h 152"/>
                <a:gd name="T48" fmla="*/ 42 w 65"/>
                <a:gd name="T49" fmla="*/ 22 h 152"/>
                <a:gd name="T50" fmla="*/ 41 w 65"/>
                <a:gd name="T51" fmla="*/ 18 h 152"/>
                <a:gd name="T52" fmla="*/ 39 w 65"/>
                <a:gd name="T53" fmla="*/ 13 h 152"/>
                <a:gd name="T54" fmla="*/ 37 w 65"/>
                <a:gd name="T55" fmla="*/ 9 h 152"/>
                <a:gd name="T56" fmla="*/ 34 w 65"/>
                <a:gd name="T57" fmla="*/ 5 h 152"/>
                <a:gd name="T58" fmla="*/ 31 w 65"/>
                <a:gd name="T59" fmla="*/ 3 h 152"/>
                <a:gd name="T60" fmla="*/ 27 w 65"/>
                <a:gd name="T61" fmla="*/ 2 h 152"/>
                <a:gd name="T62" fmla="*/ 22 w 65"/>
                <a:gd name="T63" fmla="*/ 0 h 152"/>
                <a:gd name="T64" fmla="*/ 19 w 65"/>
                <a:gd name="T65" fmla="*/ 2 h 152"/>
                <a:gd name="T66" fmla="*/ 17 w 65"/>
                <a:gd name="T67" fmla="*/ 3 h 152"/>
                <a:gd name="T68" fmla="*/ 14 w 65"/>
                <a:gd name="T69" fmla="*/ 7 h 152"/>
                <a:gd name="T70" fmla="*/ 11 w 65"/>
                <a:gd name="T71" fmla="*/ 12 h 152"/>
                <a:gd name="T72" fmla="*/ 10 w 65"/>
                <a:gd name="T73" fmla="*/ 15 h 152"/>
                <a:gd name="T74" fmla="*/ 7 w 65"/>
                <a:gd name="T75" fmla="*/ 19 h 152"/>
                <a:gd name="T76" fmla="*/ 7 w 65"/>
                <a:gd name="T77" fmla="*/ 24 h 152"/>
                <a:gd name="T78" fmla="*/ 4 w 65"/>
                <a:gd name="T79" fmla="*/ 28 h 152"/>
                <a:gd name="T80" fmla="*/ 4 w 65"/>
                <a:gd name="T81" fmla="*/ 34 h 152"/>
                <a:gd name="T82" fmla="*/ 2 w 65"/>
                <a:gd name="T83" fmla="*/ 43 h 152"/>
                <a:gd name="T84" fmla="*/ 1 w 65"/>
                <a:gd name="T85" fmla="*/ 51 h 152"/>
                <a:gd name="T86" fmla="*/ 0 w 65"/>
                <a:gd name="T87" fmla="*/ 60 h 1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5" h="152">
                  <a:moveTo>
                    <a:pt x="0" y="72"/>
                  </a:moveTo>
                  <a:lnTo>
                    <a:pt x="0" y="94"/>
                  </a:lnTo>
                  <a:lnTo>
                    <a:pt x="2" y="98"/>
                  </a:lnTo>
                  <a:lnTo>
                    <a:pt x="2" y="105"/>
                  </a:lnTo>
                  <a:lnTo>
                    <a:pt x="3" y="109"/>
                  </a:lnTo>
                  <a:lnTo>
                    <a:pt x="3" y="112"/>
                  </a:lnTo>
                  <a:lnTo>
                    <a:pt x="5" y="114"/>
                  </a:lnTo>
                  <a:lnTo>
                    <a:pt x="5" y="118"/>
                  </a:lnTo>
                  <a:lnTo>
                    <a:pt x="6" y="121"/>
                  </a:lnTo>
                  <a:lnTo>
                    <a:pt x="8" y="124"/>
                  </a:lnTo>
                  <a:lnTo>
                    <a:pt x="9" y="127"/>
                  </a:lnTo>
                  <a:lnTo>
                    <a:pt x="9" y="129"/>
                  </a:lnTo>
                  <a:lnTo>
                    <a:pt x="10" y="132"/>
                  </a:lnTo>
                  <a:lnTo>
                    <a:pt x="12" y="133"/>
                  </a:lnTo>
                  <a:lnTo>
                    <a:pt x="13" y="136"/>
                  </a:lnTo>
                  <a:lnTo>
                    <a:pt x="15" y="139"/>
                  </a:lnTo>
                  <a:lnTo>
                    <a:pt x="18" y="142"/>
                  </a:lnTo>
                  <a:lnTo>
                    <a:pt x="19" y="144"/>
                  </a:lnTo>
                  <a:lnTo>
                    <a:pt x="23" y="148"/>
                  </a:lnTo>
                  <a:lnTo>
                    <a:pt x="25" y="148"/>
                  </a:lnTo>
                  <a:lnTo>
                    <a:pt x="27" y="151"/>
                  </a:lnTo>
                  <a:lnTo>
                    <a:pt x="35" y="151"/>
                  </a:lnTo>
                  <a:lnTo>
                    <a:pt x="37" y="150"/>
                  </a:lnTo>
                  <a:lnTo>
                    <a:pt x="39" y="150"/>
                  </a:lnTo>
                  <a:lnTo>
                    <a:pt x="47" y="142"/>
                  </a:lnTo>
                  <a:lnTo>
                    <a:pt x="49" y="139"/>
                  </a:lnTo>
                  <a:lnTo>
                    <a:pt x="50" y="137"/>
                  </a:lnTo>
                  <a:lnTo>
                    <a:pt x="52" y="135"/>
                  </a:lnTo>
                  <a:lnTo>
                    <a:pt x="53" y="133"/>
                  </a:lnTo>
                  <a:lnTo>
                    <a:pt x="54" y="131"/>
                  </a:lnTo>
                  <a:lnTo>
                    <a:pt x="56" y="128"/>
                  </a:lnTo>
                  <a:lnTo>
                    <a:pt x="57" y="125"/>
                  </a:lnTo>
                  <a:lnTo>
                    <a:pt x="57" y="123"/>
                  </a:lnTo>
                  <a:lnTo>
                    <a:pt x="59" y="120"/>
                  </a:lnTo>
                  <a:lnTo>
                    <a:pt x="60" y="117"/>
                  </a:lnTo>
                  <a:lnTo>
                    <a:pt x="60" y="113"/>
                  </a:lnTo>
                  <a:lnTo>
                    <a:pt x="62" y="110"/>
                  </a:lnTo>
                  <a:lnTo>
                    <a:pt x="62" y="108"/>
                  </a:lnTo>
                  <a:lnTo>
                    <a:pt x="63" y="104"/>
                  </a:lnTo>
                  <a:lnTo>
                    <a:pt x="63" y="101"/>
                  </a:lnTo>
                  <a:lnTo>
                    <a:pt x="64" y="97"/>
                  </a:lnTo>
                  <a:lnTo>
                    <a:pt x="64" y="55"/>
                  </a:lnTo>
                  <a:lnTo>
                    <a:pt x="63" y="51"/>
                  </a:lnTo>
                  <a:lnTo>
                    <a:pt x="63" y="44"/>
                  </a:lnTo>
                  <a:lnTo>
                    <a:pt x="62" y="41"/>
                  </a:lnTo>
                  <a:lnTo>
                    <a:pt x="62" y="38"/>
                  </a:lnTo>
                  <a:lnTo>
                    <a:pt x="60" y="34"/>
                  </a:lnTo>
                  <a:lnTo>
                    <a:pt x="59" y="32"/>
                  </a:lnTo>
                  <a:lnTo>
                    <a:pt x="59" y="29"/>
                  </a:lnTo>
                  <a:lnTo>
                    <a:pt x="57" y="26"/>
                  </a:lnTo>
                  <a:lnTo>
                    <a:pt x="56" y="23"/>
                  </a:lnTo>
                  <a:lnTo>
                    <a:pt x="56" y="21"/>
                  </a:lnTo>
                  <a:lnTo>
                    <a:pt x="54" y="18"/>
                  </a:lnTo>
                  <a:lnTo>
                    <a:pt x="53" y="15"/>
                  </a:lnTo>
                  <a:lnTo>
                    <a:pt x="52" y="14"/>
                  </a:lnTo>
                  <a:lnTo>
                    <a:pt x="50" y="11"/>
                  </a:lnTo>
                  <a:lnTo>
                    <a:pt x="47" y="8"/>
                  </a:lnTo>
                  <a:lnTo>
                    <a:pt x="46" y="6"/>
                  </a:lnTo>
                  <a:lnTo>
                    <a:pt x="43" y="3"/>
                  </a:lnTo>
                  <a:lnTo>
                    <a:pt x="42" y="3"/>
                  </a:lnTo>
                  <a:lnTo>
                    <a:pt x="40" y="2"/>
                  </a:lnTo>
                  <a:lnTo>
                    <a:pt x="37" y="2"/>
                  </a:lnTo>
                  <a:lnTo>
                    <a:pt x="36" y="0"/>
                  </a:lnTo>
                  <a:lnTo>
                    <a:pt x="30" y="0"/>
                  </a:lnTo>
                  <a:lnTo>
                    <a:pt x="29" y="2"/>
                  </a:lnTo>
                  <a:lnTo>
                    <a:pt x="26" y="2"/>
                  </a:lnTo>
                  <a:lnTo>
                    <a:pt x="25" y="3"/>
                  </a:lnTo>
                  <a:lnTo>
                    <a:pt x="23" y="3"/>
                  </a:lnTo>
                  <a:lnTo>
                    <a:pt x="20" y="6"/>
                  </a:lnTo>
                  <a:lnTo>
                    <a:pt x="19" y="8"/>
                  </a:lnTo>
                  <a:lnTo>
                    <a:pt x="16" y="11"/>
                  </a:lnTo>
                  <a:lnTo>
                    <a:pt x="15" y="14"/>
                  </a:lnTo>
                  <a:lnTo>
                    <a:pt x="15" y="15"/>
                  </a:lnTo>
                  <a:lnTo>
                    <a:pt x="13" y="18"/>
                  </a:lnTo>
                  <a:lnTo>
                    <a:pt x="12" y="21"/>
                  </a:lnTo>
                  <a:lnTo>
                    <a:pt x="10" y="23"/>
                  </a:lnTo>
                  <a:lnTo>
                    <a:pt x="9" y="26"/>
                  </a:lnTo>
                  <a:lnTo>
                    <a:pt x="9" y="29"/>
                  </a:lnTo>
                  <a:lnTo>
                    <a:pt x="8" y="32"/>
                  </a:lnTo>
                  <a:lnTo>
                    <a:pt x="6" y="34"/>
                  </a:lnTo>
                  <a:lnTo>
                    <a:pt x="6" y="37"/>
                  </a:lnTo>
                  <a:lnTo>
                    <a:pt x="5" y="41"/>
                  </a:lnTo>
                  <a:lnTo>
                    <a:pt x="3" y="44"/>
                  </a:lnTo>
                  <a:lnTo>
                    <a:pt x="3" y="51"/>
                  </a:lnTo>
                  <a:lnTo>
                    <a:pt x="2" y="55"/>
                  </a:lnTo>
                  <a:lnTo>
                    <a:pt x="2" y="61"/>
                  </a:lnTo>
                  <a:lnTo>
                    <a:pt x="0" y="65"/>
                  </a:lnTo>
                  <a:lnTo>
                    <a:pt x="0" y="72"/>
                  </a:lnTo>
                </a:path>
              </a:pathLst>
            </a:custGeom>
            <a:solidFill>
              <a:srgbClr val="8A8A8A"/>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0" name="Freeform 625"/>
            <p:cNvSpPr>
              <a:spLocks noChangeAspect="1"/>
            </p:cNvSpPr>
            <p:nvPr/>
          </p:nvSpPr>
          <p:spPr bwMode="auto">
            <a:xfrm flipH="1">
              <a:off x="709" y="2098"/>
              <a:ext cx="33" cy="127"/>
            </a:xfrm>
            <a:custGeom>
              <a:avLst/>
              <a:gdLst>
                <a:gd name="T0" fmla="*/ 0 w 45"/>
                <a:gd name="T1" fmla="*/ 83 h 152"/>
                <a:gd name="T2" fmla="*/ 1 w 45"/>
                <a:gd name="T3" fmla="*/ 91 h 152"/>
                <a:gd name="T4" fmla="*/ 2 w 45"/>
                <a:gd name="T5" fmla="*/ 99 h 152"/>
                <a:gd name="T6" fmla="*/ 3 w 45"/>
                <a:gd name="T7" fmla="*/ 104 h 152"/>
                <a:gd name="T8" fmla="*/ 4 w 45"/>
                <a:gd name="T9" fmla="*/ 108 h 152"/>
                <a:gd name="T10" fmla="*/ 5 w 45"/>
                <a:gd name="T11" fmla="*/ 113 h 152"/>
                <a:gd name="T12" fmla="*/ 6 w 45"/>
                <a:gd name="T13" fmla="*/ 116 h 152"/>
                <a:gd name="T14" fmla="*/ 8 w 45"/>
                <a:gd name="T15" fmla="*/ 119 h 152"/>
                <a:gd name="T16" fmla="*/ 10 w 45"/>
                <a:gd name="T17" fmla="*/ 123 h 152"/>
                <a:gd name="T18" fmla="*/ 11 w 45"/>
                <a:gd name="T19" fmla="*/ 124 h 152"/>
                <a:gd name="T20" fmla="*/ 17 w 45"/>
                <a:gd name="T21" fmla="*/ 126 h 152"/>
                <a:gd name="T22" fmla="*/ 18 w 45"/>
                <a:gd name="T23" fmla="*/ 125 h 152"/>
                <a:gd name="T24" fmla="*/ 21 w 45"/>
                <a:gd name="T25" fmla="*/ 122 h 152"/>
                <a:gd name="T26" fmla="*/ 23 w 45"/>
                <a:gd name="T27" fmla="*/ 117 h 152"/>
                <a:gd name="T28" fmla="*/ 25 w 45"/>
                <a:gd name="T29" fmla="*/ 114 h 152"/>
                <a:gd name="T30" fmla="*/ 26 w 45"/>
                <a:gd name="T31" fmla="*/ 110 h 152"/>
                <a:gd name="T32" fmla="*/ 27 w 45"/>
                <a:gd name="T33" fmla="*/ 106 h 152"/>
                <a:gd name="T34" fmla="*/ 29 w 45"/>
                <a:gd name="T35" fmla="*/ 101 h 152"/>
                <a:gd name="T36" fmla="*/ 30 w 45"/>
                <a:gd name="T37" fmla="*/ 94 h 152"/>
                <a:gd name="T38" fmla="*/ 31 w 45"/>
                <a:gd name="T39" fmla="*/ 89 h 152"/>
                <a:gd name="T40" fmla="*/ 32 w 45"/>
                <a:gd name="T41" fmla="*/ 78 h 152"/>
                <a:gd name="T42" fmla="*/ 31 w 45"/>
                <a:gd name="T43" fmla="*/ 35 h 152"/>
                <a:gd name="T44" fmla="*/ 30 w 45"/>
                <a:gd name="T45" fmla="*/ 28 h 152"/>
                <a:gd name="T46" fmla="*/ 29 w 45"/>
                <a:gd name="T47" fmla="*/ 23 h 152"/>
                <a:gd name="T48" fmla="*/ 28 w 45"/>
                <a:gd name="T49" fmla="*/ 18 h 152"/>
                <a:gd name="T50" fmla="*/ 27 w 45"/>
                <a:gd name="T51" fmla="*/ 14 h 152"/>
                <a:gd name="T52" fmla="*/ 26 w 45"/>
                <a:gd name="T53" fmla="*/ 11 h 152"/>
                <a:gd name="T54" fmla="*/ 25 w 45"/>
                <a:gd name="T55" fmla="*/ 7 h 152"/>
                <a:gd name="T56" fmla="*/ 22 w 45"/>
                <a:gd name="T57" fmla="*/ 3 h 152"/>
                <a:gd name="T58" fmla="*/ 20 w 45"/>
                <a:gd name="T59" fmla="*/ 2 h 152"/>
                <a:gd name="T60" fmla="*/ 15 w 45"/>
                <a:gd name="T61" fmla="*/ 0 h 152"/>
                <a:gd name="T62" fmla="*/ 13 w 45"/>
                <a:gd name="T63" fmla="*/ 2 h 152"/>
                <a:gd name="T64" fmla="*/ 10 w 45"/>
                <a:gd name="T65" fmla="*/ 6 h 152"/>
                <a:gd name="T66" fmla="*/ 10 w 45"/>
                <a:gd name="T67" fmla="*/ 9 h 152"/>
                <a:gd name="T68" fmla="*/ 8 w 45"/>
                <a:gd name="T69" fmla="*/ 13 h 152"/>
                <a:gd name="T70" fmla="*/ 6 w 45"/>
                <a:gd name="T71" fmla="*/ 16 h 152"/>
                <a:gd name="T72" fmla="*/ 5 w 45"/>
                <a:gd name="T73" fmla="*/ 21 h 152"/>
                <a:gd name="T74" fmla="*/ 4 w 45"/>
                <a:gd name="T75" fmla="*/ 25 h 152"/>
                <a:gd name="T76" fmla="*/ 3 w 45"/>
                <a:gd name="T77" fmla="*/ 30 h 152"/>
                <a:gd name="T78" fmla="*/ 2 w 45"/>
                <a:gd name="T79" fmla="*/ 35 h 152"/>
                <a:gd name="T80" fmla="*/ 1 w 45"/>
                <a:gd name="T81" fmla="*/ 43 h 152"/>
                <a:gd name="T82" fmla="*/ 0 w 45"/>
                <a:gd name="T83" fmla="*/ 53 h 15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45" h="152">
                  <a:moveTo>
                    <a:pt x="0" y="74"/>
                  </a:moveTo>
                  <a:lnTo>
                    <a:pt x="0" y="99"/>
                  </a:lnTo>
                  <a:lnTo>
                    <a:pt x="1" y="102"/>
                  </a:lnTo>
                  <a:lnTo>
                    <a:pt x="1" y="109"/>
                  </a:lnTo>
                  <a:lnTo>
                    <a:pt x="3" y="113"/>
                  </a:lnTo>
                  <a:lnTo>
                    <a:pt x="3" y="118"/>
                  </a:lnTo>
                  <a:lnTo>
                    <a:pt x="4" y="121"/>
                  </a:lnTo>
                  <a:lnTo>
                    <a:pt x="4" y="124"/>
                  </a:lnTo>
                  <a:lnTo>
                    <a:pt x="5" y="127"/>
                  </a:lnTo>
                  <a:lnTo>
                    <a:pt x="5" y="129"/>
                  </a:lnTo>
                  <a:lnTo>
                    <a:pt x="7" y="132"/>
                  </a:lnTo>
                  <a:lnTo>
                    <a:pt x="7" y="135"/>
                  </a:lnTo>
                  <a:lnTo>
                    <a:pt x="8" y="136"/>
                  </a:lnTo>
                  <a:lnTo>
                    <a:pt x="8" y="139"/>
                  </a:lnTo>
                  <a:lnTo>
                    <a:pt x="10" y="140"/>
                  </a:lnTo>
                  <a:lnTo>
                    <a:pt x="11" y="143"/>
                  </a:lnTo>
                  <a:lnTo>
                    <a:pt x="11" y="144"/>
                  </a:lnTo>
                  <a:lnTo>
                    <a:pt x="14" y="147"/>
                  </a:lnTo>
                  <a:lnTo>
                    <a:pt x="14" y="148"/>
                  </a:lnTo>
                  <a:lnTo>
                    <a:pt x="15" y="148"/>
                  </a:lnTo>
                  <a:lnTo>
                    <a:pt x="18" y="151"/>
                  </a:lnTo>
                  <a:lnTo>
                    <a:pt x="23" y="151"/>
                  </a:lnTo>
                  <a:lnTo>
                    <a:pt x="24" y="150"/>
                  </a:lnTo>
                  <a:lnTo>
                    <a:pt x="25" y="150"/>
                  </a:lnTo>
                  <a:lnTo>
                    <a:pt x="28" y="147"/>
                  </a:lnTo>
                  <a:lnTo>
                    <a:pt x="28" y="146"/>
                  </a:lnTo>
                  <a:lnTo>
                    <a:pt x="31" y="143"/>
                  </a:lnTo>
                  <a:lnTo>
                    <a:pt x="32" y="140"/>
                  </a:lnTo>
                  <a:lnTo>
                    <a:pt x="32" y="139"/>
                  </a:lnTo>
                  <a:lnTo>
                    <a:pt x="34" y="137"/>
                  </a:lnTo>
                  <a:lnTo>
                    <a:pt x="35" y="135"/>
                  </a:lnTo>
                  <a:lnTo>
                    <a:pt x="35" y="132"/>
                  </a:lnTo>
                  <a:lnTo>
                    <a:pt x="37" y="129"/>
                  </a:lnTo>
                  <a:lnTo>
                    <a:pt x="37" y="127"/>
                  </a:lnTo>
                  <a:lnTo>
                    <a:pt x="38" y="125"/>
                  </a:lnTo>
                  <a:lnTo>
                    <a:pt x="40" y="121"/>
                  </a:lnTo>
                  <a:lnTo>
                    <a:pt x="40" y="116"/>
                  </a:lnTo>
                  <a:lnTo>
                    <a:pt x="41" y="113"/>
                  </a:lnTo>
                  <a:lnTo>
                    <a:pt x="41" y="110"/>
                  </a:lnTo>
                  <a:lnTo>
                    <a:pt x="42" y="106"/>
                  </a:lnTo>
                  <a:lnTo>
                    <a:pt x="42" y="97"/>
                  </a:lnTo>
                  <a:lnTo>
                    <a:pt x="44" y="93"/>
                  </a:lnTo>
                  <a:lnTo>
                    <a:pt x="44" y="46"/>
                  </a:lnTo>
                  <a:lnTo>
                    <a:pt x="42" y="42"/>
                  </a:lnTo>
                  <a:lnTo>
                    <a:pt x="42" y="36"/>
                  </a:lnTo>
                  <a:lnTo>
                    <a:pt x="41" y="33"/>
                  </a:lnTo>
                  <a:lnTo>
                    <a:pt x="41" y="30"/>
                  </a:lnTo>
                  <a:lnTo>
                    <a:pt x="40" y="27"/>
                  </a:lnTo>
                  <a:lnTo>
                    <a:pt x="40" y="25"/>
                  </a:lnTo>
                  <a:lnTo>
                    <a:pt x="38" y="22"/>
                  </a:lnTo>
                  <a:lnTo>
                    <a:pt x="38" y="19"/>
                  </a:lnTo>
                  <a:lnTo>
                    <a:pt x="37" y="17"/>
                  </a:lnTo>
                  <a:lnTo>
                    <a:pt x="35" y="14"/>
                  </a:lnTo>
                  <a:lnTo>
                    <a:pt x="35" y="13"/>
                  </a:lnTo>
                  <a:lnTo>
                    <a:pt x="34" y="10"/>
                  </a:lnTo>
                  <a:lnTo>
                    <a:pt x="34" y="8"/>
                  </a:lnTo>
                  <a:lnTo>
                    <a:pt x="30" y="4"/>
                  </a:lnTo>
                  <a:lnTo>
                    <a:pt x="30" y="3"/>
                  </a:lnTo>
                  <a:lnTo>
                    <a:pt x="28" y="2"/>
                  </a:lnTo>
                  <a:lnTo>
                    <a:pt x="27" y="2"/>
                  </a:lnTo>
                  <a:lnTo>
                    <a:pt x="25" y="0"/>
                  </a:lnTo>
                  <a:lnTo>
                    <a:pt x="21" y="0"/>
                  </a:lnTo>
                  <a:lnTo>
                    <a:pt x="20" y="2"/>
                  </a:lnTo>
                  <a:lnTo>
                    <a:pt x="18" y="2"/>
                  </a:lnTo>
                  <a:lnTo>
                    <a:pt x="18" y="3"/>
                  </a:lnTo>
                  <a:lnTo>
                    <a:pt x="14" y="7"/>
                  </a:lnTo>
                  <a:lnTo>
                    <a:pt x="14" y="8"/>
                  </a:lnTo>
                  <a:lnTo>
                    <a:pt x="13" y="11"/>
                  </a:lnTo>
                  <a:lnTo>
                    <a:pt x="11" y="13"/>
                  </a:lnTo>
                  <a:lnTo>
                    <a:pt x="11" y="15"/>
                  </a:lnTo>
                  <a:lnTo>
                    <a:pt x="10" y="17"/>
                  </a:lnTo>
                  <a:lnTo>
                    <a:pt x="8" y="19"/>
                  </a:lnTo>
                  <a:lnTo>
                    <a:pt x="8" y="22"/>
                  </a:lnTo>
                  <a:lnTo>
                    <a:pt x="7" y="25"/>
                  </a:lnTo>
                  <a:lnTo>
                    <a:pt x="7" y="27"/>
                  </a:lnTo>
                  <a:lnTo>
                    <a:pt x="5" y="30"/>
                  </a:lnTo>
                  <a:lnTo>
                    <a:pt x="5" y="33"/>
                  </a:lnTo>
                  <a:lnTo>
                    <a:pt x="4" y="36"/>
                  </a:lnTo>
                  <a:lnTo>
                    <a:pt x="4" y="38"/>
                  </a:lnTo>
                  <a:lnTo>
                    <a:pt x="3" y="42"/>
                  </a:lnTo>
                  <a:lnTo>
                    <a:pt x="3" y="49"/>
                  </a:lnTo>
                  <a:lnTo>
                    <a:pt x="1" y="52"/>
                  </a:lnTo>
                  <a:lnTo>
                    <a:pt x="1" y="59"/>
                  </a:lnTo>
                  <a:lnTo>
                    <a:pt x="0" y="63"/>
                  </a:lnTo>
                  <a:lnTo>
                    <a:pt x="0" y="74"/>
                  </a:lnTo>
                </a:path>
              </a:pathLst>
            </a:custGeom>
            <a:solidFill>
              <a:srgbClr val="D9D9D9"/>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71986" name="Text Box 626"/>
          <p:cNvSpPr txBox="1">
            <a:spLocks noChangeAspect="1" noChangeArrowheads="1"/>
          </p:cNvSpPr>
          <p:nvPr/>
        </p:nvSpPr>
        <p:spPr bwMode="auto">
          <a:xfrm>
            <a:off x="9304339" y="2581276"/>
            <a:ext cx="731837" cy="17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GB" sz="1000" b="1">
                <a:effectLst>
                  <a:outerShdw blurRad="38100" dist="38100" dir="2700000" algn="tl">
                    <a:srgbClr val="C0C0C0"/>
                  </a:outerShdw>
                </a:effectLst>
                <a:latin typeface="Futura Md BT" pitchFamily="34" charset="0"/>
                <a:cs typeface="Arial" charset="0"/>
              </a:rPr>
              <a:t>CDMA 2000</a:t>
            </a:r>
          </a:p>
        </p:txBody>
      </p:sp>
      <p:grpSp>
        <p:nvGrpSpPr>
          <p:cNvPr id="20535" name="Group 627"/>
          <p:cNvGrpSpPr>
            <a:grpSpLocks/>
          </p:cNvGrpSpPr>
          <p:nvPr/>
        </p:nvGrpSpPr>
        <p:grpSpPr bwMode="auto">
          <a:xfrm>
            <a:off x="1995489" y="2451101"/>
            <a:ext cx="2751137" cy="1743075"/>
            <a:chOff x="167" y="1706"/>
            <a:chExt cx="1733" cy="1098"/>
          </a:xfrm>
        </p:grpSpPr>
        <p:sp>
          <p:nvSpPr>
            <p:cNvPr id="20545" name="Freeform 628"/>
            <p:cNvSpPr>
              <a:spLocks noChangeAspect="1"/>
            </p:cNvSpPr>
            <p:nvPr/>
          </p:nvSpPr>
          <p:spPr bwMode="auto">
            <a:xfrm>
              <a:off x="167" y="1706"/>
              <a:ext cx="1733" cy="1098"/>
            </a:xfrm>
            <a:custGeom>
              <a:avLst/>
              <a:gdLst>
                <a:gd name="T0" fmla="*/ 201 w 3032"/>
                <a:gd name="T1" fmla="*/ 274 h 2892"/>
                <a:gd name="T2" fmla="*/ 253 w 3032"/>
                <a:gd name="T3" fmla="*/ 224 h 2892"/>
                <a:gd name="T4" fmla="*/ 341 w 3032"/>
                <a:gd name="T5" fmla="*/ 204 h 2892"/>
                <a:gd name="T6" fmla="*/ 457 w 3032"/>
                <a:gd name="T7" fmla="*/ 227 h 2892"/>
                <a:gd name="T8" fmla="*/ 506 w 3032"/>
                <a:gd name="T9" fmla="*/ 162 h 2892"/>
                <a:gd name="T10" fmla="*/ 598 w 3032"/>
                <a:gd name="T11" fmla="*/ 106 h 2892"/>
                <a:gd name="T12" fmla="*/ 718 w 3032"/>
                <a:gd name="T13" fmla="*/ 112 h 2892"/>
                <a:gd name="T14" fmla="*/ 798 w 3032"/>
                <a:gd name="T15" fmla="*/ 156 h 2892"/>
                <a:gd name="T16" fmla="*/ 864 w 3032"/>
                <a:gd name="T17" fmla="*/ 68 h 2892"/>
                <a:gd name="T18" fmla="*/ 988 w 3032"/>
                <a:gd name="T19" fmla="*/ 9 h 2892"/>
                <a:gd name="T20" fmla="*/ 1165 w 3032"/>
                <a:gd name="T21" fmla="*/ 27 h 2892"/>
                <a:gd name="T22" fmla="*/ 1262 w 3032"/>
                <a:gd name="T23" fmla="*/ 97 h 2892"/>
                <a:gd name="T24" fmla="*/ 1306 w 3032"/>
                <a:gd name="T25" fmla="*/ 203 h 2892"/>
                <a:gd name="T26" fmla="*/ 1381 w 3032"/>
                <a:gd name="T27" fmla="*/ 203 h 2892"/>
                <a:gd name="T28" fmla="*/ 1448 w 3032"/>
                <a:gd name="T29" fmla="*/ 227 h 2892"/>
                <a:gd name="T30" fmla="*/ 1544 w 3032"/>
                <a:gd name="T31" fmla="*/ 203 h 2892"/>
                <a:gd name="T32" fmla="*/ 1673 w 3032"/>
                <a:gd name="T33" fmla="*/ 244 h 2892"/>
                <a:gd name="T34" fmla="*/ 1731 w 3032"/>
                <a:gd name="T35" fmla="*/ 376 h 2892"/>
                <a:gd name="T36" fmla="*/ 1669 w 3032"/>
                <a:gd name="T37" fmla="*/ 482 h 2892"/>
                <a:gd name="T38" fmla="*/ 1580 w 3032"/>
                <a:gd name="T39" fmla="*/ 532 h 2892"/>
                <a:gd name="T40" fmla="*/ 1589 w 3032"/>
                <a:gd name="T41" fmla="*/ 573 h 2892"/>
                <a:gd name="T42" fmla="*/ 1558 w 3032"/>
                <a:gd name="T43" fmla="*/ 658 h 2892"/>
                <a:gd name="T44" fmla="*/ 1479 w 3032"/>
                <a:gd name="T45" fmla="*/ 711 h 2892"/>
                <a:gd name="T46" fmla="*/ 1337 w 3032"/>
                <a:gd name="T47" fmla="*/ 744 h 2892"/>
                <a:gd name="T48" fmla="*/ 1333 w 3032"/>
                <a:gd name="T49" fmla="*/ 832 h 2892"/>
                <a:gd name="T50" fmla="*/ 1218 w 3032"/>
                <a:gd name="T51" fmla="*/ 873 h 2892"/>
                <a:gd name="T52" fmla="*/ 1160 w 3032"/>
                <a:gd name="T53" fmla="*/ 970 h 2892"/>
                <a:gd name="T54" fmla="*/ 1028 w 3032"/>
                <a:gd name="T55" fmla="*/ 988 h 2892"/>
                <a:gd name="T56" fmla="*/ 961 w 3032"/>
                <a:gd name="T57" fmla="*/ 1055 h 2892"/>
                <a:gd name="T58" fmla="*/ 868 w 3032"/>
                <a:gd name="T59" fmla="*/ 1093 h 2892"/>
                <a:gd name="T60" fmla="*/ 727 w 3032"/>
                <a:gd name="T61" fmla="*/ 1076 h 2892"/>
                <a:gd name="T62" fmla="*/ 643 w 3032"/>
                <a:gd name="T63" fmla="*/ 999 h 2892"/>
                <a:gd name="T64" fmla="*/ 621 w 3032"/>
                <a:gd name="T65" fmla="*/ 899 h 2892"/>
                <a:gd name="T66" fmla="*/ 594 w 3032"/>
                <a:gd name="T67" fmla="*/ 879 h 2892"/>
                <a:gd name="T68" fmla="*/ 572 w 3032"/>
                <a:gd name="T69" fmla="*/ 858 h 2892"/>
                <a:gd name="T70" fmla="*/ 536 w 3032"/>
                <a:gd name="T71" fmla="*/ 886 h 2892"/>
                <a:gd name="T72" fmla="*/ 466 w 3032"/>
                <a:gd name="T73" fmla="*/ 888 h 2892"/>
                <a:gd name="T74" fmla="*/ 422 w 3032"/>
                <a:gd name="T75" fmla="*/ 858 h 2892"/>
                <a:gd name="T76" fmla="*/ 391 w 3032"/>
                <a:gd name="T77" fmla="*/ 800 h 2892"/>
                <a:gd name="T78" fmla="*/ 369 w 3032"/>
                <a:gd name="T79" fmla="*/ 808 h 2892"/>
                <a:gd name="T80" fmla="*/ 329 w 3032"/>
                <a:gd name="T81" fmla="*/ 835 h 2892"/>
                <a:gd name="T82" fmla="*/ 254 w 3032"/>
                <a:gd name="T83" fmla="*/ 826 h 2892"/>
                <a:gd name="T84" fmla="*/ 210 w 3032"/>
                <a:gd name="T85" fmla="*/ 782 h 2892"/>
                <a:gd name="T86" fmla="*/ 112 w 3032"/>
                <a:gd name="T87" fmla="*/ 767 h 2892"/>
                <a:gd name="T88" fmla="*/ 42 w 3032"/>
                <a:gd name="T89" fmla="*/ 717 h 2892"/>
                <a:gd name="T90" fmla="*/ 2 w 3032"/>
                <a:gd name="T91" fmla="*/ 629 h 2892"/>
                <a:gd name="T92" fmla="*/ 42 w 3032"/>
                <a:gd name="T93" fmla="*/ 532 h 2892"/>
                <a:gd name="T94" fmla="*/ 77 w 3032"/>
                <a:gd name="T95" fmla="*/ 491 h 2892"/>
                <a:gd name="T96" fmla="*/ 33 w 3032"/>
                <a:gd name="T97" fmla="*/ 423 h 2892"/>
                <a:gd name="T98" fmla="*/ 37 w 3032"/>
                <a:gd name="T99" fmla="*/ 347 h 2892"/>
                <a:gd name="T100" fmla="*/ 108 w 3032"/>
                <a:gd name="T101" fmla="*/ 286 h 2892"/>
                <a:gd name="T102" fmla="*/ 201 w 3032"/>
                <a:gd name="T103" fmla="*/ 274 h 28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3032" h="2892">
                  <a:moveTo>
                    <a:pt x="351" y="721"/>
                  </a:moveTo>
                  <a:cubicBezTo>
                    <a:pt x="372" y="710"/>
                    <a:pt x="386" y="630"/>
                    <a:pt x="442" y="590"/>
                  </a:cubicBezTo>
                  <a:cubicBezTo>
                    <a:pt x="498" y="550"/>
                    <a:pt x="534" y="532"/>
                    <a:pt x="596" y="538"/>
                  </a:cubicBezTo>
                  <a:cubicBezTo>
                    <a:pt x="658" y="544"/>
                    <a:pt x="776" y="608"/>
                    <a:pt x="800" y="597"/>
                  </a:cubicBezTo>
                  <a:cubicBezTo>
                    <a:pt x="824" y="586"/>
                    <a:pt x="850" y="484"/>
                    <a:pt x="885" y="427"/>
                  </a:cubicBezTo>
                  <a:cubicBezTo>
                    <a:pt x="920" y="370"/>
                    <a:pt x="988" y="306"/>
                    <a:pt x="1047" y="280"/>
                  </a:cubicBezTo>
                  <a:cubicBezTo>
                    <a:pt x="1106" y="254"/>
                    <a:pt x="1206" y="270"/>
                    <a:pt x="1256" y="295"/>
                  </a:cubicBezTo>
                  <a:cubicBezTo>
                    <a:pt x="1306" y="320"/>
                    <a:pt x="1370" y="414"/>
                    <a:pt x="1396" y="411"/>
                  </a:cubicBezTo>
                  <a:cubicBezTo>
                    <a:pt x="1422" y="408"/>
                    <a:pt x="1474" y="234"/>
                    <a:pt x="1512" y="179"/>
                  </a:cubicBezTo>
                  <a:cubicBezTo>
                    <a:pt x="1550" y="124"/>
                    <a:pt x="1594" y="48"/>
                    <a:pt x="1728" y="24"/>
                  </a:cubicBezTo>
                  <a:cubicBezTo>
                    <a:pt x="1862" y="0"/>
                    <a:pt x="1942" y="24"/>
                    <a:pt x="2038" y="71"/>
                  </a:cubicBezTo>
                  <a:cubicBezTo>
                    <a:pt x="2134" y="118"/>
                    <a:pt x="2170" y="186"/>
                    <a:pt x="2208" y="256"/>
                  </a:cubicBezTo>
                  <a:cubicBezTo>
                    <a:pt x="2246" y="326"/>
                    <a:pt x="2266" y="524"/>
                    <a:pt x="2285" y="535"/>
                  </a:cubicBezTo>
                  <a:cubicBezTo>
                    <a:pt x="2304" y="546"/>
                    <a:pt x="2342" y="514"/>
                    <a:pt x="2417" y="535"/>
                  </a:cubicBezTo>
                  <a:cubicBezTo>
                    <a:pt x="2492" y="556"/>
                    <a:pt x="2514" y="588"/>
                    <a:pt x="2533" y="597"/>
                  </a:cubicBezTo>
                  <a:cubicBezTo>
                    <a:pt x="2552" y="606"/>
                    <a:pt x="2612" y="532"/>
                    <a:pt x="2702" y="534"/>
                  </a:cubicBezTo>
                  <a:cubicBezTo>
                    <a:pt x="2792" y="536"/>
                    <a:pt x="2862" y="562"/>
                    <a:pt x="2927" y="643"/>
                  </a:cubicBezTo>
                  <a:cubicBezTo>
                    <a:pt x="2992" y="724"/>
                    <a:pt x="3032" y="884"/>
                    <a:pt x="3028" y="991"/>
                  </a:cubicBezTo>
                  <a:cubicBezTo>
                    <a:pt x="3024" y="1098"/>
                    <a:pt x="2964" y="1214"/>
                    <a:pt x="2920" y="1270"/>
                  </a:cubicBezTo>
                  <a:cubicBezTo>
                    <a:pt x="2876" y="1326"/>
                    <a:pt x="2770" y="1392"/>
                    <a:pt x="2765" y="1402"/>
                  </a:cubicBezTo>
                  <a:cubicBezTo>
                    <a:pt x="2760" y="1412"/>
                    <a:pt x="2782" y="1474"/>
                    <a:pt x="2780" y="1510"/>
                  </a:cubicBezTo>
                  <a:cubicBezTo>
                    <a:pt x="2778" y="1546"/>
                    <a:pt x="2758" y="1674"/>
                    <a:pt x="2726" y="1734"/>
                  </a:cubicBezTo>
                  <a:cubicBezTo>
                    <a:pt x="2694" y="1794"/>
                    <a:pt x="2648" y="1838"/>
                    <a:pt x="2587" y="1873"/>
                  </a:cubicBezTo>
                  <a:cubicBezTo>
                    <a:pt x="2526" y="1908"/>
                    <a:pt x="2350" y="1944"/>
                    <a:pt x="2339" y="1959"/>
                  </a:cubicBezTo>
                  <a:cubicBezTo>
                    <a:pt x="2328" y="1974"/>
                    <a:pt x="2402" y="2098"/>
                    <a:pt x="2332" y="2191"/>
                  </a:cubicBezTo>
                  <a:cubicBezTo>
                    <a:pt x="2262" y="2284"/>
                    <a:pt x="2148" y="2284"/>
                    <a:pt x="2131" y="2299"/>
                  </a:cubicBezTo>
                  <a:cubicBezTo>
                    <a:pt x="2114" y="2314"/>
                    <a:pt x="2102" y="2490"/>
                    <a:pt x="2030" y="2554"/>
                  </a:cubicBezTo>
                  <a:cubicBezTo>
                    <a:pt x="1958" y="2618"/>
                    <a:pt x="1824" y="2592"/>
                    <a:pt x="1798" y="2601"/>
                  </a:cubicBezTo>
                  <a:cubicBezTo>
                    <a:pt x="1772" y="2610"/>
                    <a:pt x="1744" y="2712"/>
                    <a:pt x="1682" y="2779"/>
                  </a:cubicBezTo>
                  <a:cubicBezTo>
                    <a:pt x="1620" y="2846"/>
                    <a:pt x="1610" y="2866"/>
                    <a:pt x="1519" y="2879"/>
                  </a:cubicBezTo>
                  <a:cubicBezTo>
                    <a:pt x="1428" y="2892"/>
                    <a:pt x="1352" y="2878"/>
                    <a:pt x="1272" y="2833"/>
                  </a:cubicBezTo>
                  <a:cubicBezTo>
                    <a:pt x="1192" y="2788"/>
                    <a:pt x="1166" y="2718"/>
                    <a:pt x="1125" y="2632"/>
                  </a:cubicBezTo>
                  <a:cubicBezTo>
                    <a:pt x="1084" y="2546"/>
                    <a:pt x="1094" y="2412"/>
                    <a:pt x="1086" y="2369"/>
                  </a:cubicBezTo>
                  <a:cubicBezTo>
                    <a:pt x="1078" y="2326"/>
                    <a:pt x="1066" y="2342"/>
                    <a:pt x="1040" y="2314"/>
                  </a:cubicBezTo>
                  <a:cubicBezTo>
                    <a:pt x="1014" y="2286"/>
                    <a:pt x="1016" y="2260"/>
                    <a:pt x="1001" y="2260"/>
                  </a:cubicBezTo>
                  <a:cubicBezTo>
                    <a:pt x="986" y="2260"/>
                    <a:pt x="966" y="2316"/>
                    <a:pt x="938" y="2334"/>
                  </a:cubicBezTo>
                  <a:cubicBezTo>
                    <a:pt x="910" y="2352"/>
                    <a:pt x="854" y="2356"/>
                    <a:pt x="816" y="2340"/>
                  </a:cubicBezTo>
                  <a:cubicBezTo>
                    <a:pt x="778" y="2324"/>
                    <a:pt x="764" y="2304"/>
                    <a:pt x="738" y="2260"/>
                  </a:cubicBezTo>
                  <a:cubicBezTo>
                    <a:pt x="712" y="2216"/>
                    <a:pt x="704" y="2110"/>
                    <a:pt x="684" y="2106"/>
                  </a:cubicBezTo>
                  <a:cubicBezTo>
                    <a:pt x="664" y="2102"/>
                    <a:pt x="662" y="2110"/>
                    <a:pt x="645" y="2129"/>
                  </a:cubicBezTo>
                  <a:cubicBezTo>
                    <a:pt x="628" y="2148"/>
                    <a:pt x="610" y="2186"/>
                    <a:pt x="576" y="2198"/>
                  </a:cubicBezTo>
                  <a:cubicBezTo>
                    <a:pt x="542" y="2210"/>
                    <a:pt x="494" y="2204"/>
                    <a:pt x="444" y="2175"/>
                  </a:cubicBezTo>
                  <a:cubicBezTo>
                    <a:pt x="394" y="2146"/>
                    <a:pt x="376" y="2070"/>
                    <a:pt x="367" y="2059"/>
                  </a:cubicBezTo>
                  <a:cubicBezTo>
                    <a:pt x="358" y="2048"/>
                    <a:pt x="236" y="2042"/>
                    <a:pt x="196" y="2020"/>
                  </a:cubicBezTo>
                  <a:cubicBezTo>
                    <a:pt x="156" y="1998"/>
                    <a:pt x="106" y="1946"/>
                    <a:pt x="73" y="1889"/>
                  </a:cubicBezTo>
                  <a:cubicBezTo>
                    <a:pt x="40" y="1832"/>
                    <a:pt x="6" y="1722"/>
                    <a:pt x="3" y="1657"/>
                  </a:cubicBezTo>
                  <a:cubicBezTo>
                    <a:pt x="0" y="1592"/>
                    <a:pt x="50" y="1456"/>
                    <a:pt x="73" y="1402"/>
                  </a:cubicBezTo>
                  <a:cubicBezTo>
                    <a:pt x="96" y="1348"/>
                    <a:pt x="136" y="1312"/>
                    <a:pt x="135" y="1293"/>
                  </a:cubicBezTo>
                  <a:cubicBezTo>
                    <a:pt x="134" y="1274"/>
                    <a:pt x="76" y="1190"/>
                    <a:pt x="57" y="1115"/>
                  </a:cubicBezTo>
                  <a:cubicBezTo>
                    <a:pt x="38" y="1040"/>
                    <a:pt x="40" y="980"/>
                    <a:pt x="65" y="914"/>
                  </a:cubicBezTo>
                  <a:cubicBezTo>
                    <a:pt x="90" y="848"/>
                    <a:pt x="154" y="776"/>
                    <a:pt x="189" y="752"/>
                  </a:cubicBezTo>
                  <a:cubicBezTo>
                    <a:pt x="224" y="728"/>
                    <a:pt x="330" y="732"/>
                    <a:pt x="351" y="721"/>
                  </a:cubicBezTo>
                  <a:close/>
                </a:path>
              </a:pathLst>
            </a:custGeom>
            <a:solidFill>
              <a:srgbClr val="CCFFFF"/>
            </a:solidFill>
            <a:ln w="6350" cap="flat" cmpd="sng">
              <a:solidFill>
                <a:srgbClr val="FF9999"/>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9900CC"/>
                    </a:outerShdw>
                  </a:effectLst>
                </a14:hiddenEffects>
              </a:ext>
            </a:extLst>
          </p:spPr>
          <p:txBody>
            <a:bodyPr wrap="none" anchor="ctr"/>
            <a:lstStyle/>
            <a:p>
              <a:endParaRPr lang="en-US"/>
            </a:p>
          </p:txBody>
        </p:sp>
        <p:sp>
          <p:nvSpPr>
            <p:cNvPr id="20546" name="AutoShape 629"/>
            <p:cNvSpPr>
              <a:spLocks noChangeArrowheads="1"/>
            </p:cNvSpPr>
            <p:nvPr/>
          </p:nvSpPr>
          <p:spPr bwMode="auto">
            <a:xfrm rot="-5400000">
              <a:off x="373" y="1991"/>
              <a:ext cx="580" cy="504"/>
            </a:xfrm>
            <a:prstGeom prst="homePlate">
              <a:avLst>
                <a:gd name="adj" fmla="val 28770"/>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71990" name="Text Box 630"/>
            <p:cNvSpPr txBox="1">
              <a:spLocks noChangeAspect="1" noChangeArrowheads="1"/>
            </p:cNvSpPr>
            <p:nvPr/>
          </p:nvSpPr>
          <p:spPr bwMode="auto">
            <a:xfrm>
              <a:off x="737" y="1864"/>
              <a:ext cx="690" cy="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pPr algn="ctr">
                <a:defRPr/>
              </a:pPr>
              <a:r>
                <a:rPr lang="en-GB" sz="1000" b="1">
                  <a:effectLst>
                    <a:outerShdw blurRad="38100" dist="38100" dir="2700000" algn="tl">
                      <a:srgbClr val="C0C0C0"/>
                    </a:outerShdw>
                  </a:effectLst>
                  <a:latin typeface="Futura Md BT" pitchFamily="34" charset="0"/>
                  <a:cs typeface="Arial" charset="0"/>
                </a:rPr>
                <a:t>DSL/Cable Modem</a:t>
              </a:r>
            </a:p>
          </p:txBody>
        </p:sp>
        <p:grpSp>
          <p:nvGrpSpPr>
            <p:cNvPr id="20548" name="Group 631"/>
            <p:cNvGrpSpPr>
              <a:grpSpLocks noChangeAspect="1"/>
            </p:cNvGrpSpPr>
            <p:nvPr/>
          </p:nvGrpSpPr>
          <p:grpSpPr bwMode="auto">
            <a:xfrm>
              <a:off x="425" y="2051"/>
              <a:ext cx="130" cy="645"/>
              <a:chOff x="3752" y="3316"/>
              <a:chExt cx="490" cy="1165"/>
            </a:xfrm>
          </p:grpSpPr>
          <p:sp>
            <p:nvSpPr>
              <p:cNvPr id="20690" name="AutoShape 632"/>
              <p:cNvSpPr>
                <a:spLocks noChangeAspect="1" noChangeArrowheads="1"/>
              </p:cNvSpPr>
              <p:nvPr/>
            </p:nvSpPr>
            <p:spPr bwMode="auto">
              <a:xfrm flipV="1">
                <a:off x="3838" y="3554"/>
                <a:ext cx="404" cy="714"/>
              </a:xfrm>
              <a:custGeom>
                <a:avLst/>
                <a:gdLst>
                  <a:gd name="T0" fmla="*/ 354 w 21600"/>
                  <a:gd name="T1" fmla="*/ 99 h 21600"/>
                  <a:gd name="T2" fmla="*/ 202 w 21600"/>
                  <a:gd name="T3" fmla="*/ 198 h 21600"/>
                  <a:gd name="T4" fmla="*/ 51 w 21600"/>
                  <a:gd name="T5" fmla="*/ 99 h 21600"/>
                  <a:gd name="T6" fmla="*/ 202 w 21600"/>
                  <a:gd name="T7" fmla="*/ 0 h 21600"/>
                  <a:gd name="T8" fmla="*/ 0 60000 65536"/>
                  <a:gd name="T9" fmla="*/ 0 60000 65536"/>
                  <a:gd name="T10" fmla="*/ 0 60000 65536"/>
                  <a:gd name="T11" fmla="*/ 0 60000 65536"/>
                  <a:gd name="T12" fmla="*/ 4491 w 21600"/>
                  <a:gd name="T13" fmla="*/ 4473 h 21600"/>
                  <a:gd name="T14" fmla="*/ 17109 w 21600"/>
                  <a:gd name="T15" fmla="*/ 1712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2"/>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nchor="ctr">
                <a:spAutoFit/>
              </a:bodyPr>
              <a:lstStyle/>
              <a:p>
                <a:endParaRPr lang="en-US"/>
              </a:p>
            </p:txBody>
          </p:sp>
          <p:sp>
            <p:nvSpPr>
              <p:cNvPr id="20691" name="AutoShape 633"/>
              <p:cNvSpPr>
                <a:spLocks noChangeAspect="1" noChangeArrowheads="1"/>
              </p:cNvSpPr>
              <p:nvPr/>
            </p:nvSpPr>
            <p:spPr bwMode="auto">
              <a:xfrm>
                <a:off x="3752" y="3316"/>
                <a:ext cx="438" cy="1165"/>
              </a:xfrm>
              <a:custGeom>
                <a:avLst/>
                <a:gdLst>
                  <a:gd name="T0" fmla="*/ 288 w 21600"/>
                  <a:gd name="T1" fmla="*/ 0 h 21600"/>
                  <a:gd name="T2" fmla="*/ 72 w 21600"/>
                  <a:gd name="T3" fmla="*/ 113 h 21600"/>
                  <a:gd name="T4" fmla="*/ 288 w 21600"/>
                  <a:gd name="T5" fmla="*/ 56 h 21600"/>
                  <a:gd name="T6" fmla="*/ 504 w 21600"/>
                  <a:gd name="T7" fmla="*/ 113 h 21600"/>
                  <a:gd name="T8" fmla="*/ 0 60000 65536"/>
                  <a:gd name="T9" fmla="*/ 0 60000 65536"/>
                  <a:gd name="T10" fmla="*/ 0 60000 65536"/>
                  <a:gd name="T11" fmla="*/ 0 60000 65536"/>
                  <a:gd name="T12" fmla="*/ 0 w 21600"/>
                  <a:gd name="T13" fmla="*/ 0 h 21600"/>
                  <a:gd name="T14" fmla="*/ 21600 w 21600"/>
                  <a:gd name="T15" fmla="*/ 7742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solidFill>
                <a:schemeClr val="bg2"/>
              </a:solidFill>
              <a:ln w="1905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spAutoFit/>
              </a:bodyPr>
              <a:lstStyle/>
              <a:p>
                <a:endParaRPr lang="en-US"/>
              </a:p>
            </p:txBody>
          </p:sp>
          <p:sp>
            <p:nvSpPr>
              <p:cNvPr id="20692" name="Oval 634"/>
              <p:cNvSpPr>
                <a:spLocks noChangeAspect="1" noChangeArrowheads="1"/>
              </p:cNvSpPr>
              <p:nvPr/>
            </p:nvSpPr>
            <p:spPr bwMode="auto">
              <a:xfrm>
                <a:off x="3937" y="3629"/>
                <a:ext cx="206" cy="591"/>
              </a:xfrm>
              <a:prstGeom prst="ellipse">
                <a:avLst/>
              </a:prstGeom>
              <a:solidFill>
                <a:schemeClr val="bg2"/>
              </a:solidFill>
              <a:ln w="19050">
                <a:solidFill>
                  <a:srgbClr val="00000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grpSp>
          <p:nvGrpSpPr>
            <p:cNvPr id="20549" name="Group 635"/>
            <p:cNvGrpSpPr>
              <a:grpSpLocks noChangeAspect="1"/>
            </p:cNvGrpSpPr>
            <p:nvPr/>
          </p:nvGrpSpPr>
          <p:grpSpPr bwMode="auto">
            <a:xfrm>
              <a:off x="1240" y="2051"/>
              <a:ext cx="170" cy="223"/>
              <a:chOff x="5314" y="816"/>
              <a:chExt cx="224" cy="575"/>
            </a:xfrm>
          </p:grpSpPr>
          <p:sp>
            <p:nvSpPr>
              <p:cNvPr id="20583" name="Freeform 636"/>
              <p:cNvSpPr>
                <a:spLocks noChangeAspect="1"/>
              </p:cNvSpPr>
              <p:nvPr/>
            </p:nvSpPr>
            <p:spPr bwMode="auto">
              <a:xfrm>
                <a:off x="5314" y="816"/>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4" name="Freeform 637"/>
              <p:cNvSpPr>
                <a:spLocks noChangeAspect="1"/>
              </p:cNvSpPr>
              <p:nvPr/>
            </p:nvSpPr>
            <p:spPr bwMode="auto">
              <a:xfrm>
                <a:off x="5314" y="816"/>
                <a:ext cx="224" cy="28"/>
              </a:xfrm>
              <a:custGeom>
                <a:avLst/>
                <a:gdLst>
                  <a:gd name="T0" fmla="*/ 0 w 163"/>
                  <a:gd name="T1" fmla="*/ 28 h 23"/>
                  <a:gd name="T2" fmla="*/ 41 w 163"/>
                  <a:gd name="T3" fmla="*/ 0 h 23"/>
                  <a:gd name="T4" fmla="*/ 224 w 163"/>
                  <a:gd name="T5" fmla="*/ 0 h 23"/>
                  <a:gd name="T6" fmla="*/ 184 w 163"/>
                  <a:gd name="T7" fmla="*/ 28 h 23"/>
                  <a:gd name="T8" fmla="*/ 0 w 163"/>
                  <a:gd name="T9" fmla="*/ 28 h 2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3" h="23">
                    <a:moveTo>
                      <a:pt x="0" y="23"/>
                    </a:moveTo>
                    <a:lnTo>
                      <a:pt x="30" y="0"/>
                    </a:lnTo>
                    <a:lnTo>
                      <a:pt x="163" y="0"/>
                    </a:lnTo>
                    <a:lnTo>
                      <a:pt x="134" y="23"/>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5" name="Freeform 638"/>
              <p:cNvSpPr>
                <a:spLocks noChangeAspect="1"/>
              </p:cNvSpPr>
              <p:nvPr/>
            </p:nvSpPr>
            <p:spPr bwMode="auto">
              <a:xfrm>
                <a:off x="5498" y="816"/>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close/>
                  </a:path>
                </a:pathLst>
              </a:custGeom>
              <a:solidFill>
                <a:srgbClr val="03030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6" name="Freeform 639"/>
              <p:cNvSpPr>
                <a:spLocks noChangeAspect="1"/>
              </p:cNvSpPr>
              <p:nvPr/>
            </p:nvSpPr>
            <p:spPr bwMode="auto">
              <a:xfrm>
                <a:off x="5498" y="816"/>
                <a:ext cx="40" cy="575"/>
              </a:xfrm>
              <a:custGeom>
                <a:avLst/>
                <a:gdLst>
                  <a:gd name="T0" fmla="*/ 0 w 29"/>
                  <a:gd name="T1" fmla="*/ 28 h 479"/>
                  <a:gd name="T2" fmla="*/ 40 w 29"/>
                  <a:gd name="T3" fmla="*/ 0 h 479"/>
                  <a:gd name="T4" fmla="*/ 40 w 29"/>
                  <a:gd name="T5" fmla="*/ 547 h 479"/>
                  <a:gd name="T6" fmla="*/ 0 w 29"/>
                  <a:gd name="T7" fmla="*/ 575 h 479"/>
                  <a:gd name="T8" fmla="*/ 0 w 29"/>
                  <a:gd name="T9" fmla="*/ 28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 h="479">
                    <a:moveTo>
                      <a:pt x="0" y="23"/>
                    </a:moveTo>
                    <a:lnTo>
                      <a:pt x="29" y="0"/>
                    </a:lnTo>
                    <a:lnTo>
                      <a:pt x="29" y="456"/>
                    </a:lnTo>
                    <a:lnTo>
                      <a:pt x="0" y="479"/>
                    </a:lnTo>
                    <a:lnTo>
                      <a:pt x="0" y="23"/>
                    </a:lnTo>
                  </a:path>
                </a:pathLst>
              </a:custGeom>
              <a:noFill/>
              <a:ln w="3175">
                <a:solidFill>
                  <a:srgbClr val="7F7F7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587" name="Rectangle 640"/>
              <p:cNvSpPr>
                <a:spLocks noChangeAspect="1" noChangeArrowheads="1"/>
              </p:cNvSpPr>
              <p:nvPr/>
            </p:nvSpPr>
            <p:spPr bwMode="auto">
              <a:xfrm>
                <a:off x="5314" y="844"/>
                <a:ext cx="184" cy="547"/>
              </a:xfrm>
              <a:prstGeom prst="rect">
                <a:avLst/>
              </a:prstGeom>
              <a:solidFill>
                <a:srgbClr val="9494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88" name="Rectangle 641"/>
              <p:cNvSpPr>
                <a:spLocks noChangeAspect="1" noChangeArrowheads="1"/>
              </p:cNvSpPr>
              <p:nvPr/>
            </p:nvSpPr>
            <p:spPr bwMode="auto">
              <a:xfrm>
                <a:off x="5314" y="844"/>
                <a:ext cx="184" cy="547"/>
              </a:xfrm>
              <a:prstGeom prst="rect">
                <a:avLst/>
              </a:prstGeom>
              <a:noFill/>
              <a:ln w="3175">
                <a:solidFill>
                  <a:srgbClr val="7F7F7F"/>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89" name="Rectangle 642"/>
              <p:cNvSpPr>
                <a:spLocks noChangeAspect="1" noChangeArrowheads="1"/>
              </p:cNvSpPr>
              <p:nvPr/>
            </p:nvSpPr>
            <p:spPr bwMode="auto">
              <a:xfrm>
                <a:off x="5322" y="872"/>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90" name="Rectangle 643"/>
              <p:cNvSpPr>
                <a:spLocks noChangeAspect="1" noChangeArrowheads="1"/>
              </p:cNvSpPr>
              <p:nvPr/>
            </p:nvSpPr>
            <p:spPr bwMode="auto">
              <a:xfrm>
                <a:off x="5407" y="872"/>
                <a:ext cx="73" cy="500"/>
              </a:xfrm>
              <a:prstGeom prst="rect">
                <a:avLst/>
              </a:prstGeom>
              <a:solidFill>
                <a:srgbClr val="E5E5E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591" name="Group 644"/>
              <p:cNvGrpSpPr>
                <a:grpSpLocks noChangeAspect="1"/>
              </p:cNvGrpSpPr>
              <p:nvPr/>
            </p:nvGrpSpPr>
            <p:grpSpPr bwMode="auto">
              <a:xfrm rot="-5400000">
                <a:off x="5422" y="1119"/>
                <a:ext cx="24" cy="2"/>
                <a:chOff x="1549" y="1290"/>
                <a:chExt cx="24" cy="2"/>
              </a:xfrm>
            </p:grpSpPr>
            <p:sp>
              <p:nvSpPr>
                <p:cNvPr id="20688" name="Line 645"/>
                <p:cNvSpPr>
                  <a:spLocks noChangeAspect="1" noChangeShapeType="1"/>
                </p:cNvSpPr>
                <p:nvPr/>
              </p:nvSpPr>
              <p:spPr bwMode="auto">
                <a:xfrm>
                  <a:off x="1549" y="1290"/>
                  <a:ext cx="24" cy="0"/>
                </a:xfrm>
                <a:prstGeom prst="line">
                  <a:avLst/>
                </a:prstGeom>
                <a:noFill/>
                <a:ln w="28575">
                  <a:solidFill>
                    <a:srgbClr val="67676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9" name="Line 646"/>
                <p:cNvSpPr>
                  <a:spLocks noChangeAspect="1" noChangeShapeType="1"/>
                </p:cNvSpPr>
                <p:nvPr/>
              </p:nvSpPr>
              <p:spPr bwMode="auto">
                <a:xfrm>
                  <a:off x="1556" y="1292"/>
                  <a:ext cx="12" cy="0"/>
                </a:xfrm>
                <a:prstGeom prst="line">
                  <a:avLst/>
                </a:prstGeom>
                <a:noFill/>
                <a:ln w="12700">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2" name="Group 647"/>
              <p:cNvGrpSpPr>
                <a:grpSpLocks noChangeAspect="1"/>
              </p:cNvGrpSpPr>
              <p:nvPr/>
            </p:nvGrpSpPr>
            <p:grpSpPr bwMode="auto">
              <a:xfrm>
                <a:off x="5413" y="883"/>
                <a:ext cx="63" cy="28"/>
                <a:chOff x="5411" y="885"/>
                <a:chExt cx="63" cy="28"/>
              </a:xfrm>
            </p:grpSpPr>
            <p:sp>
              <p:nvSpPr>
                <p:cNvPr id="20683" name="Line 64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4" name="Line 64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5" name="Line 65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6" name="Line 65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7" name="Line 65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3" name="Group 653"/>
              <p:cNvGrpSpPr>
                <a:grpSpLocks noChangeAspect="1"/>
              </p:cNvGrpSpPr>
              <p:nvPr/>
            </p:nvGrpSpPr>
            <p:grpSpPr bwMode="auto">
              <a:xfrm>
                <a:off x="5413" y="939"/>
                <a:ext cx="63" cy="28"/>
                <a:chOff x="5411" y="885"/>
                <a:chExt cx="63" cy="28"/>
              </a:xfrm>
            </p:grpSpPr>
            <p:sp>
              <p:nvSpPr>
                <p:cNvPr id="20678" name="Line 65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9" name="Line 65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0" name="Line 65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1" name="Line 65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2" name="Line 65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4" name="Group 659"/>
              <p:cNvGrpSpPr>
                <a:grpSpLocks noChangeAspect="1"/>
              </p:cNvGrpSpPr>
              <p:nvPr/>
            </p:nvGrpSpPr>
            <p:grpSpPr bwMode="auto">
              <a:xfrm>
                <a:off x="5413" y="996"/>
                <a:ext cx="63" cy="28"/>
                <a:chOff x="5411" y="885"/>
                <a:chExt cx="63" cy="28"/>
              </a:xfrm>
            </p:grpSpPr>
            <p:sp>
              <p:nvSpPr>
                <p:cNvPr id="20673" name="Line 66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4" name="Line 66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5" name="Line 66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6" name="Line 66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7" name="Line 66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5" name="Group 665"/>
              <p:cNvGrpSpPr>
                <a:grpSpLocks noChangeAspect="1"/>
              </p:cNvGrpSpPr>
              <p:nvPr/>
            </p:nvGrpSpPr>
            <p:grpSpPr bwMode="auto">
              <a:xfrm>
                <a:off x="5413" y="1053"/>
                <a:ext cx="63" cy="28"/>
                <a:chOff x="5411" y="885"/>
                <a:chExt cx="63" cy="28"/>
              </a:xfrm>
            </p:grpSpPr>
            <p:sp>
              <p:nvSpPr>
                <p:cNvPr id="20668" name="Line 66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9" name="Line 66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0" name="Line 66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1" name="Line 66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72" name="Line 67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6" name="Group 671"/>
              <p:cNvGrpSpPr>
                <a:grpSpLocks noChangeAspect="1"/>
              </p:cNvGrpSpPr>
              <p:nvPr/>
            </p:nvGrpSpPr>
            <p:grpSpPr bwMode="auto">
              <a:xfrm>
                <a:off x="5413" y="1158"/>
                <a:ext cx="63" cy="28"/>
                <a:chOff x="5411" y="885"/>
                <a:chExt cx="63" cy="28"/>
              </a:xfrm>
            </p:grpSpPr>
            <p:sp>
              <p:nvSpPr>
                <p:cNvPr id="20663" name="Line 67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4" name="Line 67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5" name="Line 67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6" name="Line 67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7" name="Line 67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7" name="Group 677"/>
              <p:cNvGrpSpPr>
                <a:grpSpLocks noChangeAspect="1"/>
              </p:cNvGrpSpPr>
              <p:nvPr/>
            </p:nvGrpSpPr>
            <p:grpSpPr bwMode="auto">
              <a:xfrm>
                <a:off x="5413" y="1214"/>
                <a:ext cx="63" cy="28"/>
                <a:chOff x="5411" y="885"/>
                <a:chExt cx="63" cy="28"/>
              </a:xfrm>
            </p:grpSpPr>
            <p:sp>
              <p:nvSpPr>
                <p:cNvPr id="20658" name="Line 67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9" name="Line 67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0" name="Line 68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1" name="Line 68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62" name="Line 68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8" name="Group 683"/>
              <p:cNvGrpSpPr>
                <a:grpSpLocks noChangeAspect="1"/>
              </p:cNvGrpSpPr>
              <p:nvPr/>
            </p:nvGrpSpPr>
            <p:grpSpPr bwMode="auto">
              <a:xfrm>
                <a:off x="5413" y="1270"/>
                <a:ext cx="63" cy="28"/>
                <a:chOff x="5411" y="885"/>
                <a:chExt cx="63" cy="28"/>
              </a:xfrm>
            </p:grpSpPr>
            <p:sp>
              <p:nvSpPr>
                <p:cNvPr id="20653" name="Line 68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4" name="Line 68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5" name="Line 68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6" name="Line 68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7" name="Line 68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599" name="Group 689"/>
              <p:cNvGrpSpPr>
                <a:grpSpLocks noChangeAspect="1"/>
              </p:cNvGrpSpPr>
              <p:nvPr/>
            </p:nvGrpSpPr>
            <p:grpSpPr bwMode="auto">
              <a:xfrm>
                <a:off x="5413" y="1327"/>
                <a:ext cx="63" cy="28"/>
                <a:chOff x="5411" y="885"/>
                <a:chExt cx="63" cy="28"/>
              </a:xfrm>
            </p:grpSpPr>
            <p:sp>
              <p:nvSpPr>
                <p:cNvPr id="20648" name="Line 69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9" name="Line 69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0" name="Line 69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1" name="Line 69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52" name="Line 69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0" name="Group 695"/>
              <p:cNvGrpSpPr>
                <a:grpSpLocks noChangeAspect="1"/>
              </p:cNvGrpSpPr>
              <p:nvPr/>
            </p:nvGrpSpPr>
            <p:grpSpPr bwMode="auto">
              <a:xfrm flipH="1">
                <a:off x="5322" y="883"/>
                <a:ext cx="63" cy="28"/>
                <a:chOff x="5411" y="885"/>
                <a:chExt cx="63" cy="28"/>
              </a:xfrm>
            </p:grpSpPr>
            <p:sp>
              <p:nvSpPr>
                <p:cNvPr id="20643" name="Line 69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4" name="Line 69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5" name="Line 69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6" name="Line 69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7" name="Line 70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1" name="Group 701"/>
              <p:cNvGrpSpPr>
                <a:grpSpLocks noChangeAspect="1"/>
              </p:cNvGrpSpPr>
              <p:nvPr/>
            </p:nvGrpSpPr>
            <p:grpSpPr bwMode="auto">
              <a:xfrm flipH="1">
                <a:off x="5322" y="939"/>
                <a:ext cx="63" cy="28"/>
                <a:chOff x="5411" y="885"/>
                <a:chExt cx="63" cy="28"/>
              </a:xfrm>
            </p:grpSpPr>
            <p:sp>
              <p:nvSpPr>
                <p:cNvPr id="20638" name="Line 70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9" name="Line 70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0" name="Line 70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1" name="Line 70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42" name="Line 70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2" name="Group 707"/>
              <p:cNvGrpSpPr>
                <a:grpSpLocks noChangeAspect="1"/>
              </p:cNvGrpSpPr>
              <p:nvPr/>
            </p:nvGrpSpPr>
            <p:grpSpPr bwMode="auto">
              <a:xfrm flipH="1">
                <a:off x="5322" y="996"/>
                <a:ext cx="63" cy="28"/>
                <a:chOff x="5411" y="885"/>
                <a:chExt cx="63" cy="28"/>
              </a:xfrm>
            </p:grpSpPr>
            <p:sp>
              <p:nvSpPr>
                <p:cNvPr id="20633" name="Line 70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4" name="Line 70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5" name="Line 71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6" name="Line 71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7" name="Line 71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3" name="Group 713"/>
              <p:cNvGrpSpPr>
                <a:grpSpLocks noChangeAspect="1"/>
              </p:cNvGrpSpPr>
              <p:nvPr/>
            </p:nvGrpSpPr>
            <p:grpSpPr bwMode="auto">
              <a:xfrm flipH="1">
                <a:off x="5322" y="1053"/>
                <a:ext cx="63" cy="28"/>
                <a:chOff x="5411" y="885"/>
                <a:chExt cx="63" cy="28"/>
              </a:xfrm>
            </p:grpSpPr>
            <p:sp>
              <p:nvSpPr>
                <p:cNvPr id="20628" name="Line 714"/>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9" name="Line 715"/>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0" name="Line 716"/>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1" name="Line 717"/>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32" name="Line 718"/>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4" name="Group 719"/>
              <p:cNvGrpSpPr>
                <a:grpSpLocks noChangeAspect="1"/>
              </p:cNvGrpSpPr>
              <p:nvPr/>
            </p:nvGrpSpPr>
            <p:grpSpPr bwMode="auto">
              <a:xfrm flipH="1">
                <a:off x="5322" y="1159"/>
                <a:ext cx="63" cy="28"/>
                <a:chOff x="5411" y="885"/>
                <a:chExt cx="63" cy="28"/>
              </a:xfrm>
            </p:grpSpPr>
            <p:sp>
              <p:nvSpPr>
                <p:cNvPr id="20623" name="Line 720"/>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4" name="Line 721"/>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5" name="Line 722"/>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6" name="Line 723"/>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7" name="Line 724"/>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5" name="Group 725"/>
              <p:cNvGrpSpPr>
                <a:grpSpLocks noChangeAspect="1"/>
              </p:cNvGrpSpPr>
              <p:nvPr/>
            </p:nvGrpSpPr>
            <p:grpSpPr bwMode="auto">
              <a:xfrm flipH="1">
                <a:off x="5322" y="1215"/>
                <a:ext cx="63" cy="28"/>
                <a:chOff x="5411" y="885"/>
                <a:chExt cx="63" cy="28"/>
              </a:xfrm>
            </p:grpSpPr>
            <p:sp>
              <p:nvSpPr>
                <p:cNvPr id="20618" name="Line 726"/>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9" name="Line 727"/>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0" name="Line 728"/>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1" name="Line 729"/>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22" name="Line 730"/>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6" name="Group 731"/>
              <p:cNvGrpSpPr>
                <a:grpSpLocks noChangeAspect="1"/>
              </p:cNvGrpSpPr>
              <p:nvPr/>
            </p:nvGrpSpPr>
            <p:grpSpPr bwMode="auto">
              <a:xfrm flipH="1">
                <a:off x="5322" y="1271"/>
                <a:ext cx="63" cy="28"/>
                <a:chOff x="5411" y="885"/>
                <a:chExt cx="63" cy="28"/>
              </a:xfrm>
            </p:grpSpPr>
            <p:sp>
              <p:nvSpPr>
                <p:cNvPr id="20613" name="Line 732"/>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4" name="Line 733"/>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5" name="Line 734"/>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6" name="Line 735"/>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7" name="Line 736"/>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nvGrpSpPr>
              <p:cNvPr id="20607" name="Group 737"/>
              <p:cNvGrpSpPr>
                <a:grpSpLocks noChangeAspect="1"/>
              </p:cNvGrpSpPr>
              <p:nvPr/>
            </p:nvGrpSpPr>
            <p:grpSpPr bwMode="auto">
              <a:xfrm flipH="1">
                <a:off x="5322" y="1328"/>
                <a:ext cx="63" cy="28"/>
                <a:chOff x="5411" y="885"/>
                <a:chExt cx="63" cy="28"/>
              </a:xfrm>
            </p:grpSpPr>
            <p:sp>
              <p:nvSpPr>
                <p:cNvPr id="20608" name="Line 738"/>
                <p:cNvSpPr>
                  <a:spLocks noChangeAspect="1" noChangeShapeType="1"/>
                </p:cNvSpPr>
                <p:nvPr/>
              </p:nvSpPr>
              <p:spPr bwMode="auto">
                <a:xfrm>
                  <a:off x="5415" y="906"/>
                  <a:ext cx="45"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09" name="Line 739"/>
                <p:cNvSpPr>
                  <a:spLocks noChangeAspect="1" noChangeShapeType="1"/>
                </p:cNvSpPr>
                <p:nvPr/>
              </p:nvSpPr>
              <p:spPr bwMode="auto">
                <a:xfrm>
                  <a:off x="5415" y="913"/>
                  <a:ext cx="42"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0" name="Line 740"/>
                <p:cNvSpPr>
                  <a:spLocks noChangeAspect="1" noChangeShapeType="1"/>
                </p:cNvSpPr>
                <p:nvPr/>
              </p:nvSpPr>
              <p:spPr bwMode="auto">
                <a:xfrm>
                  <a:off x="5411" y="899"/>
                  <a:ext cx="54"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1" name="Line 741"/>
                <p:cNvSpPr>
                  <a:spLocks noChangeAspect="1" noChangeShapeType="1"/>
                </p:cNvSpPr>
                <p:nvPr/>
              </p:nvSpPr>
              <p:spPr bwMode="auto">
                <a:xfrm>
                  <a:off x="5423" y="892"/>
                  <a:ext cx="47"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12" name="Line 742"/>
                <p:cNvSpPr>
                  <a:spLocks noChangeAspect="1" noChangeShapeType="1"/>
                </p:cNvSpPr>
                <p:nvPr/>
              </p:nvSpPr>
              <p:spPr bwMode="auto">
                <a:xfrm>
                  <a:off x="5411" y="885"/>
                  <a:ext cx="63" cy="0"/>
                </a:xfrm>
                <a:prstGeom prst="line">
                  <a:avLst/>
                </a:prstGeom>
                <a:noFill/>
                <a:ln w="3175">
                  <a:solidFill>
                    <a:schemeClr val="bg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grpSp>
        <p:sp>
          <p:nvSpPr>
            <p:cNvPr id="20550" name="Text Box 743"/>
            <p:cNvSpPr txBox="1">
              <a:spLocks noChangeAspect="1" noChangeArrowheads="1"/>
            </p:cNvSpPr>
            <p:nvPr/>
          </p:nvSpPr>
          <p:spPr bwMode="auto">
            <a:xfrm>
              <a:off x="1121" y="2296"/>
              <a:ext cx="403" cy="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8000" tIns="10800" rIns="18000" bIns="1080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sz="800" b="1">
                  <a:latin typeface="Futura Md BT" charset="0"/>
                  <a:ea typeface="Arial" charset="0"/>
                  <a:cs typeface="Arial" charset="0"/>
                </a:rPr>
                <a:t>DSLAM/CMTS</a:t>
              </a:r>
              <a:endParaRPr lang="en-GB" altLang="en-US" sz="800" b="1">
                <a:latin typeface="Futura Md BT" charset="0"/>
                <a:ea typeface="Arial" charset="0"/>
                <a:cs typeface="Arial" charset="0"/>
              </a:endParaRPr>
            </a:p>
          </p:txBody>
        </p:sp>
        <p:sp>
          <p:nvSpPr>
            <p:cNvPr id="20551" name="Line 744"/>
            <p:cNvSpPr>
              <a:spLocks noChangeShapeType="1"/>
            </p:cNvSpPr>
            <p:nvPr/>
          </p:nvSpPr>
          <p:spPr bwMode="auto">
            <a:xfrm>
              <a:off x="556" y="2385"/>
              <a:ext cx="164" cy="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grpSp>
          <p:nvGrpSpPr>
            <p:cNvPr id="20552" name="Group 745"/>
            <p:cNvGrpSpPr>
              <a:grpSpLocks noChangeAspect="1"/>
            </p:cNvGrpSpPr>
            <p:nvPr/>
          </p:nvGrpSpPr>
          <p:grpSpPr bwMode="auto">
            <a:xfrm>
              <a:off x="1549" y="2095"/>
              <a:ext cx="258" cy="165"/>
              <a:chOff x="2632" y="3125"/>
              <a:chExt cx="1005" cy="632"/>
            </a:xfrm>
          </p:grpSpPr>
          <p:sp>
            <p:nvSpPr>
              <p:cNvPr id="20558" name="Oval 746"/>
              <p:cNvSpPr>
                <a:spLocks noChangeAspect="1" noChangeArrowheads="1"/>
              </p:cNvSpPr>
              <p:nvPr/>
            </p:nvSpPr>
            <p:spPr bwMode="auto">
              <a:xfrm>
                <a:off x="2635" y="3388"/>
                <a:ext cx="1002" cy="369"/>
              </a:xfrm>
              <a:prstGeom prst="ellipse">
                <a:avLst/>
              </a:prstGeom>
              <a:solidFill>
                <a:srgbClr val="00CC99"/>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59" name="Rectangle 747"/>
              <p:cNvSpPr>
                <a:spLocks noChangeAspect="1" noChangeArrowheads="1"/>
              </p:cNvSpPr>
              <p:nvPr/>
            </p:nvSpPr>
            <p:spPr bwMode="auto">
              <a:xfrm>
                <a:off x="2632" y="3313"/>
                <a:ext cx="1002" cy="263"/>
              </a:xfrm>
              <a:prstGeom prst="rect">
                <a:avLst/>
              </a:prstGeom>
              <a:solidFill>
                <a:srgbClr val="0078A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60" name="Rectangle 748"/>
              <p:cNvSpPr>
                <a:spLocks noChangeAspect="1" noChangeArrowheads="1"/>
              </p:cNvSpPr>
              <p:nvPr/>
            </p:nvSpPr>
            <p:spPr bwMode="auto">
              <a:xfrm>
                <a:off x="2632" y="3313"/>
                <a:ext cx="1002" cy="263"/>
              </a:xfrm>
              <a:prstGeom prst="rect">
                <a:avLst/>
              </a:prstGeom>
              <a:solidFill>
                <a:srgbClr val="00CC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61" name="Oval 749"/>
              <p:cNvSpPr>
                <a:spLocks noChangeAspect="1" noChangeArrowheads="1"/>
              </p:cNvSpPr>
              <p:nvPr/>
            </p:nvSpPr>
            <p:spPr bwMode="auto">
              <a:xfrm>
                <a:off x="2635" y="3125"/>
                <a:ext cx="1002" cy="369"/>
              </a:xfrm>
              <a:prstGeom prst="ellipse">
                <a:avLst/>
              </a:prstGeom>
              <a:solidFill>
                <a:srgbClr val="33CC33"/>
              </a:solidFill>
              <a:ln w="9525">
                <a:solidFill>
                  <a:srgbClr val="AAE6FF"/>
                </a:solidFill>
                <a:round/>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nvGrpSpPr>
              <p:cNvPr id="20562" name="Group 750"/>
              <p:cNvGrpSpPr>
                <a:grpSpLocks noChangeAspect="1"/>
              </p:cNvGrpSpPr>
              <p:nvPr/>
            </p:nvGrpSpPr>
            <p:grpSpPr bwMode="auto">
              <a:xfrm>
                <a:off x="2785" y="3168"/>
                <a:ext cx="696" cy="283"/>
                <a:chOff x="2313" y="3502"/>
                <a:chExt cx="696" cy="283"/>
              </a:xfrm>
            </p:grpSpPr>
            <p:grpSp>
              <p:nvGrpSpPr>
                <p:cNvPr id="20565" name="Group 751"/>
                <p:cNvGrpSpPr>
                  <a:grpSpLocks noChangeAspect="1"/>
                </p:cNvGrpSpPr>
                <p:nvPr/>
              </p:nvGrpSpPr>
              <p:grpSpPr bwMode="auto">
                <a:xfrm>
                  <a:off x="2313" y="3502"/>
                  <a:ext cx="690" cy="276"/>
                  <a:chOff x="2313" y="3502"/>
                  <a:chExt cx="690" cy="276"/>
                </a:xfrm>
              </p:grpSpPr>
              <p:sp>
                <p:nvSpPr>
                  <p:cNvPr id="20575" name="Freeform 752"/>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6" name="Freeform 753"/>
                  <p:cNvSpPr>
                    <a:spLocks noChangeAspect="1"/>
                  </p:cNvSpPr>
                  <p:nvPr/>
                </p:nvSpPr>
                <p:spPr bwMode="auto">
                  <a:xfrm>
                    <a:off x="2673" y="3509"/>
                    <a:ext cx="330" cy="118"/>
                  </a:xfrm>
                  <a:custGeom>
                    <a:avLst/>
                    <a:gdLst>
                      <a:gd name="T0" fmla="*/ 0 w 660"/>
                      <a:gd name="T1" fmla="*/ 92 h 237"/>
                      <a:gd name="T2" fmla="*/ 74 w 660"/>
                      <a:gd name="T3" fmla="*/ 118 h 237"/>
                      <a:gd name="T4" fmla="*/ 251 w 660"/>
                      <a:gd name="T5" fmla="*/ 39 h 237"/>
                      <a:gd name="T6" fmla="*/ 330 w 660"/>
                      <a:gd name="T7" fmla="*/ 66 h 237"/>
                      <a:gd name="T8" fmla="*/ 288 w 660"/>
                      <a:gd name="T9" fmla="*/ 0 h 237"/>
                      <a:gd name="T10" fmla="*/ 80 w 660"/>
                      <a:gd name="T11" fmla="*/ 0 h 237"/>
                      <a:gd name="T12" fmla="*/ 165 w 660"/>
                      <a:gd name="T13" fmla="*/ 20 h 237"/>
                      <a:gd name="T14" fmla="*/ 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184"/>
                        </a:moveTo>
                        <a:lnTo>
                          <a:pt x="147" y="237"/>
                        </a:lnTo>
                        <a:lnTo>
                          <a:pt x="501" y="79"/>
                        </a:lnTo>
                        <a:lnTo>
                          <a:pt x="660" y="132"/>
                        </a:lnTo>
                        <a:lnTo>
                          <a:pt x="575" y="0"/>
                        </a:lnTo>
                        <a:lnTo>
                          <a:pt x="159" y="0"/>
                        </a:lnTo>
                        <a:lnTo>
                          <a:pt x="330" y="40"/>
                        </a:lnTo>
                        <a:lnTo>
                          <a:pt x="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7" name="Freeform 754"/>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8" name="Freeform 755"/>
                  <p:cNvSpPr>
                    <a:spLocks noChangeAspect="1"/>
                  </p:cNvSpPr>
                  <p:nvPr/>
                </p:nvSpPr>
                <p:spPr bwMode="auto">
                  <a:xfrm>
                    <a:off x="2313" y="3647"/>
                    <a:ext cx="330" cy="125"/>
                  </a:xfrm>
                  <a:custGeom>
                    <a:avLst/>
                    <a:gdLst>
                      <a:gd name="T0" fmla="*/ 330 w 660"/>
                      <a:gd name="T1" fmla="*/ 27 h 250"/>
                      <a:gd name="T2" fmla="*/ 257 w 660"/>
                      <a:gd name="T3" fmla="*/ 0 h 250"/>
                      <a:gd name="T4" fmla="*/ 86 w 660"/>
                      <a:gd name="T5" fmla="*/ 79 h 250"/>
                      <a:gd name="T6" fmla="*/ 0 w 660"/>
                      <a:gd name="T7" fmla="*/ 53 h 250"/>
                      <a:gd name="T8" fmla="*/ 43 w 660"/>
                      <a:gd name="T9" fmla="*/ 125 h 250"/>
                      <a:gd name="T10" fmla="*/ 257 w 660"/>
                      <a:gd name="T11" fmla="*/ 125 h 250"/>
                      <a:gd name="T12" fmla="*/ 165 w 660"/>
                      <a:gd name="T13" fmla="*/ 99 h 250"/>
                      <a:gd name="T14" fmla="*/ 330 w 660"/>
                      <a:gd name="T15" fmla="*/ 27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50">
                        <a:moveTo>
                          <a:pt x="660" y="53"/>
                        </a:moveTo>
                        <a:lnTo>
                          <a:pt x="514" y="0"/>
                        </a:lnTo>
                        <a:lnTo>
                          <a:pt x="172" y="158"/>
                        </a:lnTo>
                        <a:lnTo>
                          <a:pt x="0" y="106"/>
                        </a:lnTo>
                        <a:lnTo>
                          <a:pt x="86" y="250"/>
                        </a:lnTo>
                        <a:lnTo>
                          <a:pt x="514" y="250"/>
                        </a:lnTo>
                        <a:lnTo>
                          <a:pt x="330" y="198"/>
                        </a:lnTo>
                        <a:lnTo>
                          <a:pt x="66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9" name="Freeform 756"/>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0" name="Freeform 757"/>
                  <p:cNvSpPr>
                    <a:spLocks noChangeAspect="1"/>
                  </p:cNvSpPr>
                  <p:nvPr/>
                </p:nvSpPr>
                <p:spPr bwMode="auto">
                  <a:xfrm>
                    <a:off x="2331" y="3502"/>
                    <a:ext cx="330" cy="118"/>
                  </a:xfrm>
                  <a:custGeom>
                    <a:avLst/>
                    <a:gdLst>
                      <a:gd name="T0" fmla="*/ 0 w 660"/>
                      <a:gd name="T1" fmla="*/ 26 h 237"/>
                      <a:gd name="T2" fmla="*/ 74 w 660"/>
                      <a:gd name="T3" fmla="*/ 0 h 237"/>
                      <a:gd name="T4" fmla="*/ 251 w 660"/>
                      <a:gd name="T5" fmla="*/ 72 h 237"/>
                      <a:gd name="T6" fmla="*/ 330 w 660"/>
                      <a:gd name="T7" fmla="*/ 52 h 237"/>
                      <a:gd name="T8" fmla="*/ 287 w 660"/>
                      <a:gd name="T9" fmla="*/ 118 h 237"/>
                      <a:gd name="T10" fmla="*/ 80 w 660"/>
                      <a:gd name="T11" fmla="*/ 118 h 237"/>
                      <a:gd name="T12" fmla="*/ 165 w 660"/>
                      <a:gd name="T13" fmla="*/ 98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4" y="237"/>
                        </a:lnTo>
                        <a:lnTo>
                          <a:pt x="159" y="237"/>
                        </a:lnTo>
                        <a:lnTo>
                          <a:pt x="330" y="197"/>
                        </a:lnTo>
                        <a:lnTo>
                          <a:pt x="0"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1" name="Freeform 758"/>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82" name="Freeform 759"/>
                  <p:cNvSpPr>
                    <a:spLocks noChangeAspect="1"/>
                  </p:cNvSpPr>
                  <p:nvPr/>
                </p:nvSpPr>
                <p:spPr bwMode="auto">
                  <a:xfrm>
                    <a:off x="2661" y="3660"/>
                    <a:ext cx="330" cy="118"/>
                  </a:xfrm>
                  <a:custGeom>
                    <a:avLst/>
                    <a:gdLst>
                      <a:gd name="T0" fmla="*/ 330 w 660"/>
                      <a:gd name="T1" fmla="*/ 92 h 237"/>
                      <a:gd name="T2" fmla="*/ 257 w 660"/>
                      <a:gd name="T3" fmla="*/ 118 h 237"/>
                      <a:gd name="T4" fmla="*/ 86 w 660"/>
                      <a:gd name="T5" fmla="*/ 39 h 237"/>
                      <a:gd name="T6" fmla="*/ 0 w 660"/>
                      <a:gd name="T7" fmla="*/ 65 h 237"/>
                      <a:gd name="T8" fmla="*/ 43 w 660"/>
                      <a:gd name="T9" fmla="*/ 0 h 237"/>
                      <a:gd name="T10" fmla="*/ 257 w 660"/>
                      <a:gd name="T11" fmla="*/ 0 h 237"/>
                      <a:gd name="T12" fmla="*/ 165 w 660"/>
                      <a:gd name="T13" fmla="*/ 19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5" y="0"/>
                        </a:lnTo>
                        <a:lnTo>
                          <a:pt x="513" y="0"/>
                        </a:lnTo>
                        <a:lnTo>
                          <a:pt x="330" y="39"/>
                        </a:lnTo>
                        <a:lnTo>
                          <a:pt x="660"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20566" name="Group 760"/>
                <p:cNvGrpSpPr>
                  <a:grpSpLocks noChangeAspect="1"/>
                </p:cNvGrpSpPr>
                <p:nvPr/>
              </p:nvGrpSpPr>
              <p:grpSpPr bwMode="auto">
                <a:xfrm>
                  <a:off x="2319" y="3509"/>
                  <a:ext cx="690" cy="276"/>
                  <a:chOff x="2319" y="3509"/>
                  <a:chExt cx="690" cy="276"/>
                </a:xfrm>
              </p:grpSpPr>
              <p:sp>
                <p:nvSpPr>
                  <p:cNvPr id="20567" name="Freeform 761"/>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8" name="Freeform 762"/>
                  <p:cNvSpPr>
                    <a:spLocks noChangeAspect="1"/>
                  </p:cNvSpPr>
                  <p:nvPr/>
                </p:nvSpPr>
                <p:spPr bwMode="auto">
                  <a:xfrm>
                    <a:off x="2679" y="3515"/>
                    <a:ext cx="330" cy="119"/>
                  </a:xfrm>
                  <a:custGeom>
                    <a:avLst/>
                    <a:gdLst>
                      <a:gd name="T0" fmla="*/ 0 w 659"/>
                      <a:gd name="T1" fmla="*/ 93 h 237"/>
                      <a:gd name="T2" fmla="*/ 73 w 659"/>
                      <a:gd name="T3" fmla="*/ 119 h 237"/>
                      <a:gd name="T4" fmla="*/ 250 w 659"/>
                      <a:gd name="T5" fmla="*/ 40 h 237"/>
                      <a:gd name="T6" fmla="*/ 330 w 659"/>
                      <a:gd name="T7" fmla="*/ 66 h 237"/>
                      <a:gd name="T8" fmla="*/ 287 w 659"/>
                      <a:gd name="T9" fmla="*/ 0 h 237"/>
                      <a:gd name="T10" fmla="*/ 79 w 659"/>
                      <a:gd name="T11" fmla="*/ 0 h 237"/>
                      <a:gd name="T12" fmla="*/ 165 w 659"/>
                      <a:gd name="T13" fmla="*/ 20 h 237"/>
                      <a:gd name="T14" fmla="*/ 0 w 659"/>
                      <a:gd name="T15" fmla="*/ 93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37">
                        <a:moveTo>
                          <a:pt x="0" y="185"/>
                        </a:moveTo>
                        <a:lnTo>
                          <a:pt x="146" y="237"/>
                        </a:lnTo>
                        <a:lnTo>
                          <a:pt x="500" y="79"/>
                        </a:lnTo>
                        <a:lnTo>
                          <a:pt x="659" y="132"/>
                        </a:lnTo>
                        <a:lnTo>
                          <a:pt x="574" y="0"/>
                        </a:lnTo>
                        <a:lnTo>
                          <a:pt x="158" y="0"/>
                        </a:lnTo>
                        <a:lnTo>
                          <a:pt x="329" y="40"/>
                        </a:lnTo>
                        <a:lnTo>
                          <a:pt x="0"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69" name="Freeform 763"/>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0" name="Freeform 764"/>
                  <p:cNvSpPr>
                    <a:spLocks noChangeAspect="1"/>
                  </p:cNvSpPr>
                  <p:nvPr/>
                </p:nvSpPr>
                <p:spPr bwMode="auto">
                  <a:xfrm>
                    <a:off x="2319" y="3653"/>
                    <a:ext cx="330" cy="125"/>
                  </a:xfrm>
                  <a:custGeom>
                    <a:avLst/>
                    <a:gdLst>
                      <a:gd name="T0" fmla="*/ 330 w 659"/>
                      <a:gd name="T1" fmla="*/ 26 h 250"/>
                      <a:gd name="T2" fmla="*/ 257 w 659"/>
                      <a:gd name="T3" fmla="*/ 0 h 250"/>
                      <a:gd name="T4" fmla="*/ 86 w 659"/>
                      <a:gd name="T5" fmla="*/ 79 h 250"/>
                      <a:gd name="T6" fmla="*/ 0 w 659"/>
                      <a:gd name="T7" fmla="*/ 53 h 250"/>
                      <a:gd name="T8" fmla="*/ 43 w 659"/>
                      <a:gd name="T9" fmla="*/ 125 h 250"/>
                      <a:gd name="T10" fmla="*/ 257 w 659"/>
                      <a:gd name="T11" fmla="*/ 125 h 250"/>
                      <a:gd name="T12" fmla="*/ 165 w 659"/>
                      <a:gd name="T13" fmla="*/ 99 h 250"/>
                      <a:gd name="T14" fmla="*/ 330 w 659"/>
                      <a:gd name="T15" fmla="*/ 26 h 2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59" h="250">
                        <a:moveTo>
                          <a:pt x="659" y="52"/>
                        </a:moveTo>
                        <a:lnTo>
                          <a:pt x="513" y="0"/>
                        </a:lnTo>
                        <a:lnTo>
                          <a:pt x="171" y="157"/>
                        </a:lnTo>
                        <a:lnTo>
                          <a:pt x="0" y="105"/>
                        </a:lnTo>
                        <a:lnTo>
                          <a:pt x="85" y="250"/>
                        </a:lnTo>
                        <a:lnTo>
                          <a:pt x="513" y="250"/>
                        </a:lnTo>
                        <a:lnTo>
                          <a:pt x="330" y="197"/>
                        </a:lnTo>
                        <a:lnTo>
                          <a:pt x="659" y="5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1" name="Freeform 765"/>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2" name="Freeform 766"/>
                  <p:cNvSpPr>
                    <a:spLocks noChangeAspect="1"/>
                  </p:cNvSpPr>
                  <p:nvPr/>
                </p:nvSpPr>
                <p:spPr bwMode="auto">
                  <a:xfrm>
                    <a:off x="2337" y="3509"/>
                    <a:ext cx="330" cy="118"/>
                  </a:xfrm>
                  <a:custGeom>
                    <a:avLst/>
                    <a:gdLst>
                      <a:gd name="T0" fmla="*/ 0 w 660"/>
                      <a:gd name="T1" fmla="*/ 26 h 237"/>
                      <a:gd name="T2" fmla="*/ 74 w 660"/>
                      <a:gd name="T3" fmla="*/ 0 h 237"/>
                      <a:gd name="T4" fmla="*/ 251 w 660"/>
                      <a:gd name="T5" fmla="*/ 72 h 237"/>
                      <a:gd name="T6" fmla="*/ 330 w 660"/>
                      <a:gd name="T7" fmla="*/ 52 h 237"/>
                      <a:gd name="T8" fmla="*/ 288 w 660"/>
                      <a:gd name="T9" fmla="*/ 118 h 237"/>
                      <a:gd name="T10" fmla="*/ 80 w 660"/>
                      <a:gd name="T11" fmla="*/ 118 h 237"/>
                      <a:gd name="T12" fmla="*/ 165 w 660"/>
                      <a:gd name="T13" fmla="*/ 99 h 237"/>
                      <a:gd name="T14" fmla="*/ 0 w 660"/>
                      <a:gd name="T15" fmla="*/ 26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0" y="53"/>
                        </a:moveTo>
                        <a:lnTo>
                          <a:pt x="147" y="0"/>
                        </a:lnTo>
                        <a:lnTo>
                          <a:pt x="501" y="145"/>
                        </a:lnTo>
                        <a:lnTo>
                          <a:pt x="660" y="105"/>
                        </a:lnTo>
                        <a:lnTo>
                          <a:pt x="575" y="237"/>
                        </a:lnTo>
                        <a:lnTo>
                          <a:pt x="159" y="237"/>
                        </a:lnTo>
                        <a:lnTo>
                          <a:pt x="330" y="198"/>
                        </a:lnTo>
                        <a:lnTo>
                          <a:pt x="0" y="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3" name="Freeform 767"/>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574" name="Freeform 768"/>
                  <p:cNvSpPr>
                    <a:spLocks noChangeAspect="1"/>
                  </p:cNvSpPr>
                  <p:nvPr/>
                </p:nvSpPr>
                <p:spPr bwMode="auto">
                  <a:xfrm>
                    <a:off x="2667" y="3666"/>
                    <a:ext cx="330" cy="119"/>
                  </a:xfrm>
                  <a:custGeom>
                    <a:avLst/>
                    <a:gdLst>
                      <a:gd name="T0" fmla="*/ 330 w 660"/>
                      <a:gd name="T1" fmla="*/ 92 h 237"/>
                      <a:gd name="T2" fmla="*/ 257 w 660"/>
                      <a:gd name="T3" fmla="*/ 119 h 237"/>
                      <a:gd name="T4" fmla="*/ 86 w 660"/>
                      <a:gd name="T5" fmla="*/ 40 h 237"/>
                      <a:gd name="T6" fmla="*/ 0 w 660"/>
                      <a:gd name="T7" fmla="*/ 66 h 237"/>
                      <a:gd name="T8" fmla="*/ 43 w 660"/>
                      <a:gd name="T9" fmla="*/ 0 h 237"/>
                      <a:gd name="T10" fmla="*/ 257 w 660"/>
                      <a:gd name="T11" fmla="*/ 0 h 237"/>
                      <a:gd name="T12" fmla="*/ 165 w 660"/>
                      <a:gd name="T13" fmla="*/ 20 h 237"/>
                      <a:gd name="T14" fmla="*/ 330 w 660"/>
                      <a:gd name="T15" fmla="*/ 92 h 237"/>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60" h="237">
                        <a:moveTo>
                          <a:pt x="660" y="184"/>
                        </a:moveTo>
                        <a:lnTo>
                          <a:pt x="513" y="237"/>
                        </a:lnTo>
                        <a:lnTo>
                          <a:pt x="171" y="79"/>
                        </a:lnTo>
                        <a:lnTo>
                          <a:pt x="0" y="131"/>
                        </a:lnTo>
                        <a:lnTo>
                          <a:pt x="86" y="0"/>
                        </a:lnTo>
                        <a:lnTo>
                          <a:pt x="513" y="0"/>
                        </a:lnTo>
                        <a:lnTo>
                          <a:pt x="330" y="39"/>
                        </a:lnTo>
                        <a:lnTo>
                          <a:pt x="660" y="1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20563" name="Line 769"/>
              <p:cNvSpPr>
                <a:spLocks noChangeAspect="1" noChangeShapeType="1"/>
              </p:cNvSpPr>
              <p:nvPr/>
            </p:nvSpPr>
            <p:spPr bwMode="auto">
              <a:xfrm>
                <a:off x="2632"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4" name="Line 770"/>
              <p:cNvSpPr>
                <a:spLocks noChangeAspect="1" noChangeShapeType="1"/>
              </p:cNvSpPr>
              <p:nvPr/>
            </p:nvSpPr>
            <p:spPr bwMode="auto">
              <a:xfrm>
                <a:off x="3634" y="3306"/>
                <a:ext cx="1" cy="262"/>
              </a:xfrm>
              <a:prstGeom prst="line">
                <a:avLst/>
              </a:prstGeom>
              <a:noFill/>
              <a:ln w="9525">
                <a:solidFill>
                  <a:srgbClr val="AAE6FF"/>
                </a:solidFill>
                <a:round/>
                <a:headEnd/>
                <a:tailEnd/>
              </a:ln>
              <a:extLst>
                <a:ext uri="{909E8E84-426E-40DD-AFC4-6F175D3DCCD1}">
                  <a14:hiddenFill xmlns:a14="http://schemas.microsoft.com/office/drawing/2010/main">
                    <a:noFill/>
                  </a14:hiddenFill>
                </a:ext>
              </a:extLst>
            </p:spPr>
            <p:txBody>
              <a:bodyPr/>
              <a:lstStyle/>
              <a:p>
                <a:endParaRPr lang="en-US"/>
              </a:p>
            </p:txBody>
          </p:sp>
        </p:grpSp>
        <p:pic>
          <p:nvPicPr>
            <p:cNvPr id="20553" name="Picture 771" descr="pp_pc_client"/>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0" y="2015"/>
              <a:ext cx="271"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4" name="Line 772"/>
            <p:cNvSpPr>
              <a:spLocks noChangeShapeType="1"/>
            </p:cNvSpPr>
            <p:nvPr/>
          </p:nvSpPr>
          <p:spPr bwMode="auto">
            <a:xfrm>
              <a:off x="697" y="2217"/>
              <a:ext cx="64" cy="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20555" name="Line 773"/>
            <p:cNvSpPr>
              <a:spLocks noChangeShapeType="1"/>
            </p:cNvSpPr>
            <p:nvPr/>
          </p:nvSpPr>
          <p:spPr bwMode="auto">
            <a:xfrm flipV="1">
              <a:off x="876" y="2217"/>
              <a:ext cx="377" cy="14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sp>
          <p:nvSpPr>
            <p:cNvPr id="20556" name="Line 774"/>
            <p:cNvSpPr>
              <a:spLocks noChangeShapeType="1"/>
            </p:cNvSpPr>
            <p:nvPr/>
          </p:nvSpPr>
          <p:spPr bwMode="auto">
            <a:xfrm flipV="1">
              <a:off x="1410" y="2173"/>
              <a:ext cx="173" cy="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a:p>
          </p:txBody>
        </p:sp>
        <p:graphicFrame>
          <p:nvGraphicFramePr>
            <p:cNvPr id="20557" name="Object 775"/>
            <p:cNvGraphicFramePr>
              <a:graphicFrameLocks noChangeAspect="1"/>
            </p:cNvGraphicFramePr>
            <p:nvPr/>
          </p:nvGraphicFramePr>
          <p:xfrm>
            <a:off x="709" y="2329"/>
            <a:ext cx="219" cy="92"/>
          </p:xfrm>
          <a:graphic>
            <a:graphicData uri="http://schemas.openxmlformats.org/presentationml/2006/ole">
              <mc:AlternateContent xmlns:mc="http://schemas.openxmlformats.org/markup-compatibility/2006">
                <mc:Choice xmlns:v="urn:schemas-microsoft-com:vml" Requires="v">
                  <p:oleObj spid="_x0000_s52234" name="Document" r:id="rId13" imgW="3595116" imgH="1133856" progId="Word.Document.8">
                    <p:embed/>
                  </p:oleObj>
                </mc:Choice>
                <mc:Fallback>
                  <p:oleObj name="Document" r:id="rId13" imgW="3595116" imgH="1133856" progId="Word.Document.8">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 y="2329"/>
                          <a:ext cx="219" cy="92"/>
                        </a:xfrm>
                        <a:prstGeom prst="rect">
                          <a:avLst/>
                        </a:prstGeom>
                        <a:solidFill>
                          <a:schemeClr val="hlink"/>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grpSp>
        <p:nvGrpSpPr>
          <p:cNvPr id="20536" name="Group 776"/>
          <p:cNvGrpSpPr>
            <a:grpSpLocks noChangeAspect="1"/>
          </p:cNvGrpSpPr>
          <p:nvPr/>
        </p:nvGrpSpPr>
        <p:grpSpPr bwMode="auto">
          <a:xfrm>
            <a:off x="7331075" y="2252663"/>
            <a:ext cx="304800" cy="273050"/>
            <a:chOff x="1860" y="1005"/>
            <a:chExt cx="229" cy="318"/>
          </a:xfrm>
        </p:grpSpPr>
        <p:sp>
          <p:nvSpPr>
            <p:cNvPr id="20537" name="Rectangle 777"/>
            <p:cNvSpPr>
              <a:spLocks noChangeAspect="1" noChangeArrowheads="1"/>
            </p:cNvSpPr>
            <p:nvPr/>
          </p:nvSpPr>
          <p:spPr bwMode="auto">
            <a:xfrm>
              <a:off x="1862" y="1310"/>
              <a:ext cx="194" cy="12"/>
            </a:xfrm>
            <a:prstGeom prst="rect">
              <a:avLst/>
            </a:prstGeom>
            <a:solidFill>
              <a:srgbClr val="474747"/>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38" name="Rectangle 778"/>
            <p:cNvSpPr>
              <a:spLocks noChangeAspect="1" noChangeArrowheads="1"/>
            </p:cNvSpPr>
            <p:nvPr/>
          </p:nvSpPr>
          <p:spPr bwMode="auto">
            <a:xfrm>
              <a:off x="1860" y="1023"/>
              <a:ext cx="198" cy="289"/>
            </a:xfrm>
            <a:prstGeom prst="rect">
              <a:avLst/>
            </a:prstGeom>
            <a:gradFill rotWithShape="0">
              <a:gsLst>
                <a:gs pos="0">
                  <a:srgbClr val="C0C0C0"/>
                </a:gs>
                <a:gs pos="50000">
                  <a:srgbClr val="D3D3D3"/>
                </a:gs>
                <a:gs pos="100000">
                  <a:srgbClr val="C0C0C0"/>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39" name="Freeform 779"/>
            <p:cNvSpPr>
              <a:spLocks noChangeAspect="1"/>
            </p:cNvSpPr>
            <p:nvPr/>
          </p:nvSpPr>
          <p:spPr bwMode="auto">
            <a:xfrm>
              <a:off x="1860" y="1005"/>
              <a:ext cx="229" cy="19"/>
            </a:xfrm>
            <a:custGeom>
              <a:avLst/>
              <a:gdLst>
                <a:gd name="T0" fmla="*/ 0 w 229"/>
                <a:gd name="T1" fmla="*/ 18 h 19"/>
                <a:gd name="T2" fmla="*/ 35 w 229"/>
                <a:gd name="T3" fmla="*/ 0 h 19"/>
                <a:gd name="T4" fmla="*/ 228 w 229"/>
                <a:gd name="T5" fmla="*/ 0 h 19"/>
                <a:gd name="T6" fmla="*/ 197 w 229"/>
                <a:gd name="T7" fmla="*/ 17 h 19"/>
                <a:gd name="T8" fmla="*/ 0 w 229"/>
                <a:gd name="T9" fmla="*/ 18 h 1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29" h="19">
                  <a:moveTo>
                    <a:pt x="0" y="18"/>
                  </a:moveTo>
                  <a:lnTo>
                    <a:pt x="35" y="0"/>
                  </a:lnTo>
                  <a:lnTo>
                    <a:pt x="228" y="0"/>
                  </a:lnTo>
                  <a:lnTo>
                    <a:pt x="197" y="17"/>
                  </a:lnTo>
                  <a:lnTo>
                    <a:pt x="0" y="18"/>
                  </a:lnTo>
                </a:path>
              </a:pathLst>
            </a:custGeom>
            <a:gradFill rotWithShape="0">
              <a:gsLst>
                <a:gs pos="0">
                  <a:srgbClr val="A6A6A6"/>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0" name="Freeform 780"/>
            <p:cNvSpPr>
              <a:spLocks noChangeAspect="1"/>
            </p:cNvSpPr>
            <p:nvPr/>
          </p:nvSpPr>
          <p:spPr bwMode="auto">
            <a:xfrm>
              <a:off x="2056" y="1286"/>
              <a:ext cx="32" cy="37"/>
            </a:xfrm>
            <a:custGeom>
              <a:avLst/>
              <a:gdLst>
                <a:gd name="T0" fmla="*/ 0 w 32"/>
                <a:gd name="T1" fmla="*/ 19 h 37"/>
                <a:gd name="T2" fmla="*/ 31 w 32"/>
                <a:gd name="T3" fmla="*/ 0 h 37"/>
                <a:gd name="T4" fmla="*/ 30 w 32"/>
                <a:gd name="T5" fmla="*/ 13 h 37"/>
                <a:gd name="T6" fmla="*/ 0 w 32"/>
                <a:gd name="T7" fmla="*/ 36 h 37"/>
                <a:gd name="T8" fmla="*/ 0 w 32"/>
                <a:gd name="T9" fmla="*/ 19 h 3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 h="37">
                  <a:moveTo>
                    <a:pt x="0" y="19"/>
                  </a:moveTo>
                  <a:lnTo>
                    <a:pt x="31" y="0"/>
                  </a:lnTo>
                  <a:lnTo>
                    <a:pt x="30" y="13"/>
                  </a:lnTo>
                  <a:lnTo>
                    <a:pt x="0" y="36"/>
                  </a:lnTo>
                  <a:lnTo>
                    <a:pt x="0" y="19"/>
                  </a:lnTo>
                </a:path>
              </a:pathLst>
            </a:custGeom>
            <a:solidFill>
              <a:srgbClr val="474747"/>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1" name="Freeform 781"/>
            <p:cNvSpPr>
              <a:spLocks noChangeAspect="1"/>
            </p:cNvSpPr>
            <p:nvPr/>
          </p:nvSpPr>
          <p:spPr bwMode="auto">
            <a:xfrm>
              <a:off x="2056" y="1005"/>
              <a:ext cx="33" cy="309"/>
            </a:xfrm>
            <a:custGeom>
              <a:avLst/>
              <a:gdLst>
                <a:gd name="T0" fmla="*/ 32 w 33"/>
                <a:gd name="T1" fmla="*/ 0 h 309"/>
                <a:gd name="T2" fmla="*/ 32 w 33"/>
                <a:gd name="T3" fmla="*/ 284 h 309"/>
                <a:gd name="T4" fmla="*/ 0 w 33"/>
                <a:gd name="T5" fmla="*/ 308 h 309"/>
                <a:gd name="T6" fmla="*/ 2 w 33"/>
                <a:gd name="T7" fmla="*/ 17 h 309"/>
                <a:gd name="T8" fmla="*/ 32 w 33"/>
                <a:gd name="T9" fmla="*/ 0 h 3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 h="309">
                  <a:moveTo>
                    <a:pt x="32" y="0"/>
                  </a:moveTo>
                  <a:lnTo>
                    <a:pt x="32" y="284"/>
                  </a:lnTo>
                  <a:lnTo>
                    <a:pt x="0" y="308"/>
                  </a:lnTo>
                  <a:lnTo>
                    <a:pt x="2" y="17"/>
                  </a:lnTo>
                  <a:lnTo>
                    <a:pt x="32" y="0"/>
                  </a:lnTo>
                </a:path>
              </a:pathLst>
            </a:custGeom>
            <a:gradFill rotWithShape="0">
              <a:gsLst>
                <a:gs pos="0">
                  <a:srgbClr val="999999"/>
                </a:gs>
                <a:gs pos="100000">
                  <a:srgbClr val="808080"/>
                </a:gs>
              </a:gsLst>
              <a:lin ang="0" scaled="1"/>
            </a:gra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542" name="Rectangle 782"/>
            <p:cNvSpPr>
              <a:spLocks noChangeAspect="1" noChangeArrowheads="1"/>
            </p:cNvSpPr>
            <p:nvPr/>
          </p:nvSpPr>
          <p:spPr bwMode="auto">
            <a:xfrm>
              <a:off x="1925" y="1049"/>
              <a:ext cx="119" cy="255"/>
            </a:xfrm>
            <a:prstGeom prst="rect">
              <a:avLst/>
            </a:prstGeom>
            <a:gradFill rotWithShape="0">
              <a:gsLst>
                <a:gs pos="0">
                  <a:srgbClr val="A2A2A2"/>
                </a:gs>
                <a:gs pos="100000">
                  <a:srgbClr val="BEBEBE"/>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43" name="Rectangle 783"/>
            <p:cNvSpPr>
              <a:spLocks noChangeAspect="1" noChangeArrowheads="1"/>
            </p:cNvSpPr>
            <p:nvPr/>
          </p:nvSpPr>
          <p:spPr bwMode="auto">
            <a:xfrm>
              <a:off x="1878" y="1049"/>
              <a:ext cx="36" cy="63"/>
            </a:xfrm>
            <a:prstGeom prst="rect">
              <a:avLst/>
            </a:prstGeom>
            <a:gradFill rotWithShape="0">
              <a:gsLst>
                <a:gs pos="0">
                  <a:srgbClr val="919191"/>
                </a:gs>
                <a:gs pos="100000">
                  <a:srgbClr val="9C9C9C"/>
                </a:gs>
              </a:gsLst>
              <a:lin ang="5400000" scaled="1"/>
            </a:gra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sp>
          <p:nvSpPr>
            <p:cNvPr id="20544" name="Rectangle 784"/>
            <p:cNvSpPr>
              <a:spLocks noChangeAspect="1" noChangeArrowheads="1"/>
            </p:cNvSpPr>
            <p:nvPr/>
          </p:nvSpPr>
          <p:spPr bwMode="auto">
            <a:xfrm>
              <a:off x="1878" y="1120"/>
              <a:ext cx="37" cy="7"/>
            </a:xfrm>
            <a:prstGeom prst="rect">
              <a:avLst/>
            </a:prstGeom>
            <a:solidFill>
              <a:srgbClr val="A2A2A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sk-SK" altLang="en-US"/>
            </a:p>
          </p:txBody>
        </p:sp>
      </p:grpSp>
    </p:spTree>
    <p:extLst>
      <p:ext uri="{BB962C8B-B14F-4D97-AF65-F5344CB8AC3E}">
        <p14:creationId xmlns:p14="http://schemas.microsoft.com/office/powerpoint/2010/main" val="30236203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Grp="1" noChangeArrowheads="1"/>
          </p:cNvSpPr>
          <p:nvPr>
            <p:ph type="title"/>
          </p:nvPr>
        </p:nvSpPr>
        <p:spPr/>
        <p:txBody>
          <a:bodyPr/>
          <a:lstStyle/>
          <a:p>
            <a:pPr eaLnBrk="1" hangingPunct="1"/>
            <a:r>
              <a:rPr lang="sk-SK" altLang="en-US"/>
              <a:t>Registration procedure 1</a:t>
            </a:r>
            <a:endParaRPr lang="en-US" altLang="en-US"/>
          </a:p>
        </p:txBody>
      </p:sp>
      <p:pic>
        <p:nvPicPr>
          <p:cNvPr id="2150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143000"/>
            <a:ext cx="7848600" cy="5094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508" name="Text Box 7"/>
          <p:cNvSpPr txBox="1">
            <a:spLocks noChangeArrowheads="1"/>
          </p:cNvSpPr>
          <p:nvPr/>
        </p:nvSpPr>
        <p:spPr bwMode="auto">
          <a:xfrm>
            <a:off x="7375525" y="6284913"/>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en-US"/>
              <a:t>www.tech-invite.com</a:t>
            </a:r>
            <a:endParaRPr lang="en-US" altLang="en-US"/>
          </a:p>
        </p:txBody>
      </p:sp>
    </p:spTree>
    <p:extLst>
      <p:ext uri="{BB962C8B-B14F-4D97-AF65-F5344CB8AC3E}">
        <p14:creationId xmlns:p14="http://schemas.microsoft.com/office/powerpoint/2010/main" val="843768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sk-SK" altLang="en-US"/>
              <a:t>Registration procedure 2</a:t>
            </a:r>
            <a:endParaRPr lang="en-US" altLang="en-US"/>
          </a:p>
        </p:txBody>
      </p:sp>
      <p:sp>
        <p:nvSpPr>
          <p:cNvPr id="22531" name="Text Box 4"/>
          <p:cNvSpPr txBox="1">
            <a:spLocks noChangeArrowheads="1"/>
          </p:cNvSpPr>
          <p:nvPr/>
        </p:nvSpPr>
        <p:spPr bwMode="auto">
          <a:xfrm>
            <a:off x="7375525" y="6284913"/>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en-US"/>
              <a:t>www.tech-invite.com</a:t>
            </a:r>
            <a:endParaRPr lang="en-US" altLang="en-US"/>
          </a:p>
        </p:txBody>
      </p:sp>
      <p:pic>
        <p:nvPicPr>
          <p:cNvPr id="2253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219201"/>
            <a:ext cx="7620000" cy="3305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69598297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sk-SK" altLang="en-US"/>
              <a:t>Registration procedure 3</a:t>
            </a:r>
            <a:endParaRPr lang="en-US" altLang="en-US"/>
          </a:p>
        </p:txBody>
      </p:sp>
      <p:sp>
        <p:nvSpPr>
          <p:cNvPr id="23555" name="Text Box 4"/>
          <p:cNvSpPr txBox="1">
            <a:spLocks noChangeArrowheads="1"/>
          </p:cNvSpPr>
          <p:nvPr/>
        </p:nvSpPr>
        <p:spPr bwMode="auto">
          <a:xfrm>
            <a:off x="7375525" y="6284913"/>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en-US"/>
              <a:t>www.tech-invite.com</a:t>
            </a:r>
            <a:endParaRPr lang="en-US" altLang="en-US"/>
          </a:p>
        </p:txBody>
      </p:sp>
      <p:pic>
        <p:nvPicPr>
          <p:cNvPr id="2355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066800"/>
            <a:ext cx="7620000" cy="5348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5508852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sk-SK" altLang="en-US"/>
              <a:t>Registration procedure 4</a:t>
            </a:r>
            <a:endParaRPr lang="en-US" altLang="en-US"/>
          </a:p>
        </p:txBody>
      </p:sp>
      <p:sp>
        <p:nvSpPr>
          <p:cNvPr id="24579" name="Text Box 3"/>
          <p:cNvSpPr txBox="1">
            <a:spLocks noChangeArrowheads="1"/>
          </p:cNvSpPr>
          <p:nvPr/>
        </p:nvSpPr>
        <p:spPr bwMode="auto">
          <a:xfrm>
            <a:off x="7375525" y="6284913"/>
            <a:ext cx="2279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sk-SK" altLang="en-US"/>
              <a:t>www.tech-invite.com</a:t>
            </a:r>
            <a:endParaRPr lang="en-US" altLang="en-US"/>
          </a:p>
        </p:txBody>
      </p:sp>
      <p:pic>
        <p:nvPicPr>
          <p:cNvPr id="2458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24001"/>
            <a:ext cx="81534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9848639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Zástupný symbol päty 2"/>
          <p:cNvSpPr>
            <a:spLocks noGrp="1"/>
          </p:cNvSpPr>
          <p:nvPr>
            <p:ph type="ftr" sz="quarter" idx="11"/>
          </p:nvPr>
        </p:nvSpPr>
        <p:spPr>
          <a:xfrm>
            <a:off x="1981200" y="6245225"/>
            <a:ext cx="2133600" cy="476250"/>
          </a:xfrm>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r>
              <a:rPr lang="sk-SK" altLang="en-US"/>
              <a:t>Konvergované siete a NGN</a:t>
            </a:r>
          </a:p>
        </p:txBody>
      </p:sp>
      <p:grpSp>
        <p:nvGrpSpPr>
          <p:cNvPr id="25603" name="Group 2"/>
          <p:cNvGrpSpPr>
            <a:grpSpLocks/>
          </p:cNvGrpSpPr>
          <p:nvPr/>
        </p:nvGrpSpPr>
        <p:grpSpPr bwMode="auto">
          <a:xfrm>
            <a:off x="2233613" y="3254375"/>
            <a:ext cx="1295400" cy="533400"/>
            <a:chOff x="4224" y="1200"/>
            <a:chExt cx="816" cy="336"/>
          </a:xfrm>
        </p:grpSpPr>
        <p:sp>
          <p:nvSpPr>
            <p:cNvPr id="25770" name="Rectangle 3"/>
            <p:cNvSpPr>
              <a:spLocks noChangeArrowheads="1"/>
            </p:cNvSpPr>
            <p:nvPr/>
          </p:nvSpPr>
          <p:spPr bwMode="auto">
            <a:xfrm>
              <a:off x="4224" y="1200"/>
              <a:ext cx="816" cy="336"/>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771" name="Line 4"/>
            <p:cNvSpPr>
              <a:spLocks noChangeShapeType="1"/>
            </p:cNvSpPr>
            <p:nvPr/>
          </p:nvSpPr>
          <p:spPr bwMode="auto">
            <a:xfrm flipH="1">
              <a:off x="4320" y="1296"/>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772" name="Line 5"/>
            <p:cNvSpPr>
              <a:spLocks noChangeShapeType="1"/>
            </p:cNvSpPr>
            <p:nvPr/>
          </p:nvSpPr>
          <p:spPr bwMode="auto">
            <a:xfrm>
              <a:off x="4320" y="1440"/>
              <a:ext cx="288" cy="0"/>
            </a:xfrm>
            <a:prstGeom prst="line">
              <a:avLst/>
            </a:prstGeom>
            <a:noFill/>
            <a:ln w="127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773" name="Rectangle 6"/>
            <p:cNvSpPr>
              <a:spLocks noChangeArrowheads="1"/>
            </p:cNvSpPr>
            <p:nvPr/>
          </p:nvSpPr>
          <p:spPr bwMode="auto">
            <a:xfrm>
              <a:off x="4656" y="1248"/>
              <a:ext cx="257"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010000"/>
                  </a:solidFill>
                </a:rPr>
                <a:t>Control</a:t>
              </a:r>
            </a:p>
          </p:txBody>
        </p:sp>
        <p:sp>
          <p:nvSpPr>
            <p:cNvPr id="25774" name="Rectangle 7"/>
            <p:cNvSpPr>
              <a:spLocks noChangeArrowheads="1"/>
            </p:cNvSpPr>
            <p:nvPr/>
          </p:nvSpPr>
          <p:spPr bwMode="auto">
            <a:xfrm>
              <a:off x="4656" y="1392"/>
              <a:ext cx="23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010000"/>
                  </a:solidFill>
                </a:rPr>
                <a:t>Bearer</a:t>
              </a:r>
            </a:p>
          </p:txBody>
        </p:sp>
      </p:grpSp>
      <p:grpSp>
        <p:nvGrpSpPr>
          <p:cNvPr id="25604" name="Group 8"/>
          <p:cNvGrpSpPr>
            <a:grpSpLocks/>
          </p:cNvGrpSpPr>
          <p:nvPr/>
        </p:nvGrpSpPr>
        <p:grpSpPr bwMode="auto">
          <a:xfrm>
            <a:off x="2614613" y="3025775"/>
            <a:ext cx="7467600" cy="3429000"/>
            <a:chOff x="480" y="1632"/>
            <a:chExt cx="4704" cy="2160"/>
          </a:xfrm>
        </p:grpSpPr>
        <p:sp>
          <p:nvSpPr>
            <p:cNvPr id="25704" name="AutoShape 9"/>
            <p:cNvSpPr>
              <a:spLocks noChangeArrowheads="1"/>
            </p:cNvSpPr>
            <p:nvPr/>
          </p:nvSpPr>
          <p:spPr bwMode="auto">
            <a:xfrm>
              <a:off x="3072" y="2688"/>
              <a:ext cx="2112" cy="1104"/>
            </a:xfrm>
            <a:prstGeom prst="roundRect">
              <a:avLst>
                <a:gd name="adj" fmla="val 16667"/>
              </a:avLst>
            </a:pr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Called Party</a:t>
              </a:r>
            </a:p>
            <a:p>
              <a:pPr eaLnBrk="1" hangingPunct="1"/>
              <a:r>
                <a:rPr lang="en-US" altLang="en-US" sz="1400"/>
                <a:t>Visited Network</a:t>
              </a:r>
            </a:p>
          </p:txBody>
        </p:sp>
        <p:sp>
          <p:nvSpPr>
            <p:cNvPr id="25705" name="AutoShape 10"/>
            <p:cNvSpPr>
              <a:spLocks noChangeArrowheads="1"/>
            </p:cNvSpPr>
            <p:nvPr/>
          </p:nvSpPr>
          <p:spPr bwMode="auto">
            <a:xfrm>
              <a:off x="3072" y="1632"/>
              <a:ext cx="2112" cy="960"/>
            </a:xfrm>
            <a:prstGeom prst="roundRect">
              <a:avLst>
                <a:gd name="adj" fmla="val 16667"/>
              </a:avLst>
            </a:pr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Called Party</a:t>
              </a:r>
            </a:p>
            <a:p>
              <a:pPr eaLnBrk="1" hangingPunct="1"/>
              <a:r>
                <a:rPr lang="en-US" altLang="en-US" sz="1400"/>
                <a:t>Home Network</a:t>
              </a:r>
            </a:p>
          </p:txBody>
        </p:sp>
        <p:sp>
          <p:nvSpPr>
            <p:cNvPr id="25706" name="AutoShape 11"/>
            <p:cNvSpPr>
              <a:spLocks noChangeArrowheads="1"/>
            </p:cNvSpPr>
            <p:nvPr/>
          </p:nvSpPr>
          <p:spPr bwMode="auto">
            <a:xfrm>
              <a:off x="1152" y="1632"/>
              <a:ext cx="1440" cy="960"/>
            </a:xfrm>
            <a:prstGeom prst="roundRect">
              <a:avLst>
                <a:gd name="adj" fmla="val 16667"/>
              </a:avLst>
            </a:pr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Calling Party</a:t>
              </a:r>
            </a:p>
            <a:p>
              <a:pPr eaLnBrk="1" hangingPunct="1"/>
              <a:r>
                <a:rPr lang="en-US" altLang="en-US" sz="1400"/>
                <a:t>Home Network</a:t>
              </a:r>
            </a:p>
          </p:txBody>
        </p:sp>
        <p:sp>
          <p:nvSpPr>
            <p:cNvPr id="25707" name="AutoShape 12"/>
            <p:cNvSpPr>
              <a:spLocks noChangeArrowheads="1"/>
            </p:cNvSpPr>
            <p:nvPr/>
          </p:nvSpPr>
          <p:spPr bwMode="auto">
            <a:xfrm>
              <a:off x="480" y="2688"/>
              <a:ext cx="2112" cy="1104"/>
            </a:xfrm>
            <a:prstGeom prst="roundRect">
              <a:avLst>
                <a:gd name="adj" fmla="val 16667"/>
              </a:avLst>
            </a:prstGeom>
            <a:solidFill>
              <a:srgbClr val="EAEAEA"/>
            </a:solidFill>
            <a:ln>
              <a:noFill/>
            </a:ln>
            <a:extLst>
              <a:ext uri="{91240B29-F687-4F45-9708-019B960494DF}">
                <a14:hiddenLine xmlns:a14="http://schemas.microsoft.com/office/drawing/2010/main" w="12700">
                  <a:solidFill>
                    <a:srgbClr val="000000"/>
                  </a:solidFill>
                  <a:round/>
                  <a:headEnd/>
                  <a:tailEnd/>
                </a14:hiddenLine>
              </a:ext>
            </a:extLst>
          </p:spPr>
          <p:txBody>
            <a:bodyPr wrap="none" lIns="0" tIns="0" rIns="0" bIns="0"/>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400"/>
                <a:t>Calling Party </a:t>
              </a:r>
            </a:p>
            <a:p>
              <a:pPr eaLnBrk="1" hangingPunct="1"/>
              <a:r>
                <a:rPr lang="en-US" altLang="en-US" sz="1400"/>
                <a:t>Visited Network</a:t>
              </a:r>
            </a:p>
          </p:txBody>
        </p:sp>
        <p:grpSp>
          <p:nvGrpSpPr>
            <p:cNvPr id="25708" name="Group 13"/>
            <p:cNvGrpSpPr>
              <a:grpSpLocks/>
            </p:cNvGrpSpPr>
            <p:nvPr/>
          </p:nvGrpSpPr>
          <p:grpSpPr bwMode="auto">
            <a:xfrm>
              <a:off x="624" y="3216"/>
              <a:ext cx="144" cy="436"/>
              <a:chOff x="960" y="2108"/>
              <a:chExt cx="144" cy="436"/>
            </a:xfrm>
          </p:grpSpPr>
          <p:sp>
            <p:nvSpPr>
              <p:cNvPr id="25766" name="Line 14"/>
              <p:cNvSpPr>
                <a:spLocks noChangeShapeType="1"/>
              </p:cNvSpPr>
              <p:nvPr/>
            </p:nvSpPr>
            <p:spPr bwMode="auto">
              <a:xfrm>
                <a:off x="1095" y="2108"/>
                <a:ext cx="0" cy="10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67" name="Rectangle 15"/>
              <p:cNvSpPr>
                <a:spLocks noChangeArrowheads="1"/>
              </p:cNvSpPr>
              <p:nvPr/>
            </p:nvSpPr>
            <p:spPr bwMode="auto">
              <a:xfrm>
                <a:off x="960" y="2208"/>
                <a:ext cx="14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768" name="Text Box 16"/>
              <p:cNvSpPr txBox="1">
                <a:spLocks noChangeArrowheads="1"/>
              </p:cNvSpPr>
              <p:nvPr/>
            </p:nvSpPr>
            <p:spPr bwMode="auto">
              <a:xfrm>
                <a:off x="960" y="2400"/>
                <a:ext cx="1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000"/>
                  <a:t>UE</a:t>
                </a:r>
              </a:p>
            </p:txBody>
          </p:sp>
          <p:sp>
            <p:nvSpPr>
              <p:cNvPr id="25769" name="Rectangle 17"/>
              <p:cNvSpPr>
                <a:spLocks noChangeArrowheads="1"/>
              </p:cNvSpPr>
              <p:nvPr/>
            </p:nvSpPr>
            <p:spPr bwMode="auto">
              <a:xfrm>
                <a:off x="984" y="2238"/>
                <a:ext cx="96" cy="12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5709" name="Rectangle 18"/>
            <p:cNvSpPr>
              <a:spLocks noChangeArrowheads="1"/>
            </p:cNvSpPr>
            <p:nvPr/>
          </p:nvSpPr>
          <p:spPr bwMode="auto">
            <a:xfrm>
              <a:off x="2112" y="2784"/>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P-CSCF</a:t>
              </a:r>
            </a:p>
          </p:txBody>
        </p:sp>
        <p:sp>
          <p:nvSpPr>
            <p:cNvPr id="25710" name="Rectangle 19"/>
            <p:cNvSpPr>
              <a:spLocks noChangeArrowheads="1"/>
            </p:cNvSpPr>
            <p:nvPr/>
          </p:nvSpPr>
          <p:spPr bwMode="auto">
            <a:xfrm>
              <a:off x="2112" y="1728"/>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Arial Narrow" charset="0"/>
                </a:rPr>
                <a:t>HSS</a:t>
              </a:r>
            </a:p>
          </p:txBody>
        </p:sp>
        <p:sp>
          <p:nvSpPr>
            <p:cNvPr id="25711" name="Rectangle 20"/>
            <p:cNvSpPr>
              <a:spLocks noChangeArrowheads="1"/>
            </p:cNvSpPr>
            <p:nvPr/>
          </p:nvSpPr>
          <p:spPr bwMode="auto">
            <a:xfrm>
              <a:off x="2112" y="2256"/>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S-CSCF</a:t>
              </a:r>
            </a:p>
          </p:txBody>
        </p:sp>
        <p:sp>
          <p:nvSpPr>
            <p:cNvPr id="25712" name="Line 21"/>
            <p:cNvSpPr>
              <a:spLocks noChangeShapeType="1"/>
            </p:cNvSpPr>
            <p:nvPr/>
          </p:nvSpPr>
          <p:spPr bwMode="auto">
            <a:xfrm>
              <a:off x="1344" y="3504"/>
              <a:ext cx="192" cy="144"/>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3" name="Line 22"/>
            <p:cNvSpPr>
              <a:spLocks noChangeShapeType="1"/>
            </p:cNvSpPr>
            <p:nvPr/>
          </p:nvSpPr>
          <p:spPr bwMode="auto">
            <a:xfrm>
              <a:off x="1728" y="2352"/>
              <a:ext cx="384"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4" name="Line 23"/>
            <p:cNvSpPr>
              <a:spLocks noChangeShapeType="1"/>
            </p:cNvSpPr>
            <p:nvPr/>
          </p:nvSpPr>
          <p:spPr bwMode="auto">
            <a:xfrm flipH="1">
              <a:off x="2304" y="1968"/>
              <a:ext cx="0"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5" name="Line 24"/>
            <p:cNvSpPr>
              <a:spLocks noChangeShapeType="1"/>
            </p:cNvSpPr>
            <p:nvPr/>
          </p:nvSpPr>
          <p:spPr bwMode="auto">
            <a:xfrm flipH="1">
              <a:off x="2208" y="3024"/>
              <a:ext cx="96"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6" name="Text Box 25"/>
            <p:cNvSpPr txBox="1">
              <a:spLocks noChangeArrowheads="1"/>
            </p:cNvSpPr>
            <p:nvPr/>
          </p:nvSpPr>
          <p:spPr bwMode="auto">
            <a:xfrm>
              <a:off x="1872" y="2352"/>
              <a:ext cx="1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rPr>
                <a:t>SIP</a:t>
              </a:r>
            </a:p>
          </p:txBody>
        </p:sp>
        <p:sp>
          <p:nvSpPr>
            <p:cNvPr id="25717" name="Text Box 26"/>
            <p:cNvSpPr txBox="1">
              <a:spLocks noChangeArrowheads="1"/>
            </p:cNvSpPr>
            <p:nvPr/>
          </p:nvSpPr>
          <p:spPr bwMode="auto">
            <a:xfrm>
              <a:off x="2352" y="2592"/>
              <a:ext cx="1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rPr>
                <a:t>SIP</a:t>
              </a:r>
            </a:p>
          </p:txBody>
        </p:sp>
        <p:sp>
          <p:nvSpPr>
            <p:cNvPr id="25718" name="Line 27"/>
            <p:cNvSpPr>
              <a:spLocks noChangeShapeType="1"/>
            </p:cNvSpPr>
            <p:nvPr/>
          </p:nvSpPr>
          <p:spPr bwMode="auto">
            <a:xfrm>
              <a:off x="768" y="3504"/>
              <a:ext cx="240"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19" name="Line 28"/>
            <p:cNvSpPr>
              <a:spLocks noChangeShapeType="1"/>
            </p:cNvSpPr>
            <p:nvPr/>
          </p:nvSpPr>
          <p:spPr bwMode="auto">
            <a:xfrm flipV="1">
              <a:off x="1440" y="3504"/>
              <a:ext cx="384"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0" name="Line 29"/>
            <p:cNvSpPr>
              <a:spLocks noChangeShapeType="1"/>
            </p:cNvSpPr>
            <p:nvPr/>
          </p:nvSpPr>
          <p:spPr bwMode="auto">
            <a:xfrm flipV="1">
              <a:off x="2304" y="2496"/>
              <a:ext cx="0"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1" name="Text Box 30"/>
            <p:cNvSpPr txBox="1">
              <a:spLocks noChangeArrowheads="1"/>
            </p:cNvSpPr>
            <p:nvPr/>
          </p:nvSpPr>
          <p:spPr bwMode="auto">
            <a:xfrm>
              <a:off x="2016" y="2128"/>
              <a:ext cx="2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latin typeface="Arial Narrow" charset="0"/>
                </a:rPr>
                <a:t>Diameter</a:t>
              </a:r>
            </a:p>
          </p:txBody>
        </p:sp>
        <p:grpSp>
          <p:nvGrpSpPr>
            <p:cNvPr id="25722" name="Group 31"/>
            <p:cNvGrpSpPr>
              <a:grpSpLocks/>
            </p:cNvGrpSpPr>
            <p:nvPr/>
          </p:nvGrpSpPr>
          <p:grpSpPr bwMode="auto">
            <a:xfrm>
              <a:off x="4944" y="3216"/>
              <a:ext cx="144" cy="436"/>
              <a:chOff x="960" y="2108"/>
              <a:chExt cx="144" cy="436"/>
            </a:xfrm>
          </p:grpSpPr>
          <p:sp>
            <p:nvSpPr>
              <p:cNvPr id="25762" name="Line 32"/>
              <p:cNvSpPr>
                <a:spLocks noChangeShapeType="1"/>
              </p:cNvSpPr>
              <p:nvPr/>
            </p:nvSpPr>
            <p:spPr bwMode="auto">
              <a:xfrm>
                <a:off x="1095" y="2108"/>
                <a:ext cx="0" cy="101"/>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63" name="Rectangle 33"/>
              <p:cNvSpPr>
                <a:spLocks noChangeArrowheads="1"/>
              </p:cNvSpPr>
              <p:nvPr/>
            </p:nvSpPr>
            <p:spPr bwMode="auto">
              <a:xfrm>
                <a:off x="960" y="2208"/>
                <a:ext cx="144" cy="336"/>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sp>
            <p:nvSpPr>
              <p:cNvPr id="25764" name="Text Box 34"/>
              <p:cNvSpPr txBox="1">
                <a:spLocks noChangeArrowheads="1"/>
              </p:cNvSpPr>
              <p:nvPr/>
            </p:nvSpPr>
            <p:spPr bwMode="auto">
              <a:xfrm>
                <a:off x="960" y="2400"/>
                <a:ext cx="144"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1000"/>
                  <a:t>UE</a:t>
                </a:r>
              </a:p>
            </p:txBody>
          </p:sp>
          <p:sp>
            <p:nvSpPr>
              <p:cNvPr id="25765" name="Rectangle 35"/>
              <p:cNvSpPr>
                <a:spLocks noChangeArrowheads="1"/>
              </p:cNvSpPr>
              <p:nvPr/>
            </p:nvSpPr>
            <p:spPr bwMode="auto">
              <a:xfrm>
                <a:off x="984" y="2238"/>
                <a:ext cx="96" cy="12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en-US"/>
              </a:p>
            </p:txBody>
          </p:sp>
        </p:grpSp>
        <p:sp>
          <p:nvSpPr>
            <p:cNvPr id="25723" name="Rectangle 36"/>
            <p:cNvSpPr>
              <a:spLocks noChangeArrowheads="1"/>
            </p:cNvSpPr>
            <p:nvPr/>
          </p:nvSpPr>
          <p:spPr bwMode="auto">
            <a:xfrm>
              <a:off x="3648" y="2784"/>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P-CSCF</a:t>
              </a:r>
            </a:p>
          </p:txBody>
        </p:sp>
        <p:sp>
          <p:nvSpPr>
            <p:cNvPr id="25724" name="Line 37"/>
            <p:cNvSpPr>
              <a:spLocks noChangeShapeType="1"/>
            </p:cNvSpPr>
            <p:nvPr/>
          </p:nvSpPr>
          <p:spPr bwMode="auto">
            <a:xfrm flipV="1">
              <a:off x="4656" y="3504"/>
              <a:ext cx="288"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5" name="Line 38"/>
            <p:cNvSpPr>
              <a:spLocks noChangeShapeType="1"/>
            </p:cNvSpPr>
            <p:nvPr/>
          </p:nvSpPr>
          <p:spPr bwMode="auto">
            <a:xfrm>
              <a:off x="3936" y="3504"/>
              <a:ext cx="288"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26" name="Line 39"/>
            <p:cNvSpPr>
              <a:spLocks noChangeShapeType="1"/>
            </p:cNvSpPr>
            <p:nvPr/>
          </p:nvSpPr>
          <p:spPr bwMode="auto">
            <a:xfrm flipV="1">
              <a:off x="3744" y="3024"/>
              <a:ext cx="0"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727" name="Group 40"/>
            <p:cNvGrpSpPr>
              <a:grpSpLocks/>
            </p:cNvGrpSpPr>
            <p:nvPr/>
          </p:nvGrpSpPr>
          <p:grpSpPr bwMode="auto">
            <a:xfrm>
              <a:off x="1248" y="2160"/>
              <a:ext cx="480" cy="288"/>
              <a:chOff x="240" y="1920"/>
              <a:chExt cx="480" cy="288"/>
            </a:xfrm>
          </p:grpSpPr>
          <p:sp>
            <p:nvSpPr>
              <p:cNvPr id="25759" name="Rectangle 41"/>
              <p:cNvSpPr>
                <a:spLocks noChangeArrowheads="1"/>
              </p:cNvSpPr>
              <p:nvPr/>
            </p:nvSpPr>
            <p:spPr bwMode="auto">
              <a:xfrm>
                <a:off x="240" y="1920"/>
                <a:ext cx="384" cy="192"/>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a:latin typeface="Arial Narrow" charset="0"/>
                </a:endParaRPr>
              </a:p>
            </p:txBody>
          </p:sp>
          <p:sp>
            <p:nvSpPr>
              <p:cNvPr id="25760" name="Rectangle 42"/>
              <p:cNvSpPr>
                <a:spLocks noChangeArrowheads="1"/>
              </p:cNvSpPr>
              <p:nvPr/>
            </p:nvSpPr>
            <p:spPr bwMode="auto">
              <a:xfrm>
                <a:off x="288" y="1968"/>
                <a:ext cx="384" cy="192"/>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a:latin typeface="Arial Narrow" charset="0"/>
                </a:endParaRPr>
              </a:p>
            </p:txBody>
          </p:sp>
          <p:sp>
            <p:nvSpPr>
              <p:cNvPr id="25761" name="Rectangle 43"/>
              <p:cNvSpPr>
                <a:spLocks noChangeArrowheads="1"/>
              </p:cNvSpPr>
              <p:nvPr/>
            </p:nvSpPr>
            <p:spPr bwMode="auto">
              <a:xfrm>
                <a:off x="336" y="2016"/>
                <a:ext cx="384" cy="192"/>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Arial Narrow" charset="0"/>
                  </a:rPr>
                  <a:t>AS</a:t>
                </a:r>
              </a:p>
            </p:txBody>
          </p:sp>
        </p:grpSp>
        <p:sp>
          <p:nvSpPr>
            <p:cNvPr id="25728" name="Rectangle 44"/>
            <p:cNvSpPr>
              <a:spLocks noChangeArrowheads="1"/>
            </p:cNvSpPr>
            <p:nvPr/>
          </p:nvSpPr>
          <p:spPr bwMode="auto">
            <a:xfrm>
              <a:off x="3840" y="1728"/>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Arial Narrow" charset="0"/>
                </a:rPr>
                <a:t>HSS</a:t>
              </a:r>
            </a:p>
          </p:txBody>
        </p:sp>
        <p:sp>
          <p:nvSpPr>
            <p:cNvPr id="25729" name="Rectangle 45"/>
            <p:cNvSpPr>
              <a:spLocks noChangeArrowheads="1"/>
            </p:cNvSpPr>
            <p:nvPr/>
          </p:nvSpPr>
          <p:spPr bwMode="auto">
            <a:xfrm>
              <a:off x="3840" y="2256"/>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S-CSCF</a:t>
              </a:r>
            </a:p>
          </p:txBody>
        </p:sp>
        <p:sp>
          <p:nvSpPr>
            <p:cNvPr id="25730" name="Line 46"/>
            <p:cNvSpPr>
              <a:spLocks noChangeShapeType="1"/>
            </p:cNvSpPr>
            <p:nvPr/>
          </p:nvSpPr>
          <p:spPr bwMode="auto">
            <a:xfrm>
              <a:off x="4224" y="2352"/>
              <a:ext cx="336"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1" name="Line 47"/>
            <p:cNvSpPr>
              <a:spLocks noChangeShapeType="1"/>
            </p:cNvSpPr>
            <p:nvPr/>
          </p:nvSpPr>
          <p:spPr bwMode="auto">
            <a:xfrm flipH="1">
              <a:off x="4032" y="1968"/>
              <a:ext cx="0"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2" name="Text Box 48"/>
            <p:cNvSpPr txBox="1">
              <a:spLocks noChangeArrowheads="1"/>
            </p:cNvSpPr>
            <p:nvPr/>
          </p:nvSpPr>
          <p:spPr bwMode="auto">
            <a:xfrm>
              <a:off x="4368" y="2352"/>
              <a:ext cx="1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rPr>
                <a:t>SIP</a:t>
              </a:r>
            </a:p>
          </p:txBody>
        </p:sp>
        <p:grpSp>
          <p:nvGrpSpPr>
            <p:cNvPr id="25733" name="Group 49"/>
            <p:cNvGrpSpPr>
              <a:grpSpLocks/>
            </p:cNvGrpSpPr>
            <p:nvPr/>
          </p:nvGrpSpPr>
          <p:grpSpPr bwMode="auto">
            <a:xfrm>
              <a:off x="4560" y="2160"/>
              <a:ext cx="480" cy="288"/>
              <a:chOff x="2784" y="2112"/>
              <a:chExt cx="480" cy="288"/>
            </a:xfrm>
          </p:grpSpPr>
          <p:sp>
            <p:nvSpPr>
              <p:cNvPr id="25756" name="Rectangle 50"/>
              <p:cNvSpPr>
                <a:spLocks noChangeArrowheads="1"/>
              </p:cNvSpPr>
              <p:nvPr/>
            </p:nvSpPr>
            <p:spPr bwMode="auto">
              <a:xfrm>
                <a:off x="2880" y="2112"/>
                <a:ext cx="384" cy="192"/>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a:latin typeface="Arial Narrow" charset="0"/>
                </a:endParaRPr>
              </a:p>
            </p:txBody>
          </p:sp>
          <p:sp>
            <p:nvSpPr>
              <p:cNvPr id="25757" name="Rectangle 51"/>
              <p:cNvSpPr>
                <a:spLocks noChangeArrowheads="1"/>
              </p:cNvSpPr>
              <p:nvPr/>
            </p:nvSpPr>
            <p:spPr bwMode="auto">
              <a:xfrm>
                <a:off x="2832" y="2160"/>
                <a:ext cx="384" cy="192"/>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endParaRPr lang="en-US" altLang="en-US">
                  <a:latin typeface="Arial Narrow" charset="0"/>
                </a:endParaRPr>
              </a:p>
            </p:txBody>
          </p:sp>
          <p:sp>
            <p:nvSpPr>
              <p:cNvPr id="25758" name="Rectangle 52"/>
              <p:cNvSpPr>
                <a:spLocks noChangeArrowheads="1"/>
              </p:cNvSpPr>
              <p:nvPr/>
            </p:nvSpPr>
            <p:spPr bwMode="auto">
              <a:xfrm>
                <a:off x="2784" y="2208"/>
                <a:ext cx="384" cy="192"/>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latin typeface="Arial Narrow" charset="0"/>
                  </a:rPr>
                  <a:t>AS</a:t>
                </a:r>
              </a:p>
            </p:txBody>
          </p:sp>
        </p:grpSp>
        <p:sp>
          <p:nvSpPr>
            <p:cNvPr id="25734" name="Line 53"/>
            <p:cNvSpPr>
              <a:spLocks noChangeShapeType="1"/>
            </p:cNvSpPr>
            <p:nvPr/>
          </p:nvSpPr>
          <p:spPr bwMode="auto">
            <a:xfrm>
              <a:off x="2496" y="2352"/>
              <a:ext cx="672"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5" name="Line 54"/>
            <p:cNvSpPr>
              <a:spLocks noChangeShapeType="1"/>
            </p:cNvSpPr>
            <p:nvPr/>
          </p:nvSpPr>
          <p:spPr bwMode="auto">
            <a:xfrm flipV="1">
              <a:off x="3936" y="2496"/>
              <a:ext cx="0"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36" name="Text Box 55"/>
            <p:cNvSpPr txBox="1">
              <a:spLocks noChangeArrowheads="1"/>
            </p:cNvSpPr>
            <p:nvPr/>
          </p:nvSpPr>
          <p:spPr bwMode="auto">
            <a:xfrm>
              <a:off x="3984" y="2592"/>
              <a:ext cx="128"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rPr>
                <a:t>SIP</a:t>
              </a:r>
            </a:p>
          </p:txBody>
        </p:sp>
        <p:sp>
          <p:nvSpPr>
            <p:cNvPr id="25737" name="Text Box 56"/>
            <p:cNvSpPr txBox="1">
              <a:spLocks noChangeArrowheads="1"/>
            </p:cNvSpPr>
            <p:nvPr/>
          </p:nvSpPr>
          <p:spPr bwMode="auto">
            <a:xfrm>
              <a:off x="4064" y="2120"/>
              <a:ext cx="2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latin typeface="Arial Narrow" charset="0"/>
                </a:rPr>
                <a:t>Diameter</a:t>
              </a:r>
            </a:p>
          </p:txBody>
        </p:sp>
        <p:sp>
          <p:nvSpPr>
            <p:cNvPr id="25738" name="Rectangle 57"/>
            <p:cNvSpPr>
              <a:spLocks noChangeArrowheads="1"/>
            </p:cNvSpPr>
            <p:nvPr/>
          </p:nvSpPr>
          <p:spPr bwMode="auto">
            <a:xfrm>
              <a:off x="3168" y="2256"/>
              <a:ext cx="384"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I-CSCF</a:t>
              </a:r>
            </a:p>
          </p:txBody>
        </p:sp>
        <p:sp>
          <p:nvSpPr>
            <p:cNvPr id="25739" name="Line 58"/>
            <p:cNvSpPr>
              <a:spLocks noChangeShapeType="1"/>
            </p:cNvSpPr>
            <p:nvPr/>
          </p:nvSpPr>
          <p:spPr bwMode="auto">
            <a:xfrm flipH="1">
              <a:off x="3552" y="1968"/>
              <a:ext cx="288"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0" name="Text Box 59"/>
            <p:cNvSpPr txBox="1">
              <a:spLocks noChangeArrowheads="1"/>
            </p:cNvSpPr>
            <p:nvPr/>
          </p:nvSpPr>
          <p:spPr bwMode="auto">
            <a:xfrm>
              <a:off x="3392" y="2056"/>
              <a:ext cx="265"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10000"/>
                  </a:solidFill>
                  <a:latin typeface="Arial Narrow" charset="0"/>
                </a:rPr>
                <a:t>Diameter</a:t>
              </a:r>
            </a:p>
          </p:txBody>
        </p:sp>
        <p:sp>
          <p:nvSpPr>
            <p:cNvPr id="25741" name="Rectangle 60"/>
            <p:cNvSpPr>
              <a:spLocks noChangeArrowheads="1"/>
            </p:cNvSpPr>
            <p:nvPr/>
          </p:nvSpPr>
          <p:spPr bwMode="auto">
            <a:xfrm>
              <a:off x="2688" y="1728"/>
              <a:ext cx="288" cy="240"/>
            </a:xfrm>
            <a:prstGeom prst="rect">
              <a:avLst/>
            </a:prstGeom>
            <a:solidFill>
              <a:srgbClr val="FFFF99"/>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DNS</a:t>
              </a:r>
            </a:p>
          </p:txBody>
        </p:sp>
        <p:sp>
          <p:nvSpPr>
            <p:cNvPr id="25742" name="Line 61"/>
            <p:cNvSpPr>
              <a:spLocks noChangeShapeType="1"/>
            </p:cNvSpPr>
            <p:nvPr/>
          </p:nvSpPr>
          <p:spPr bwMode="auto">
            <a:xfrm flipV="1">
              <a:off x="2496" y="1968"/>
              <a:ext cx="240" cy="288"/>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43" name="Line 62"/>
            <p:cNvSpPr>
              <a:spLocks noChangeShapeType="1"/>
            </p:cNvSpPr>
            <p:nvPr/>
          </p:nvSpPr>
          <p:spPr bwMode="auto">
            <a:xfrm>
              <a:off x="3552" y="2352"/>
              <a:ext cx="288" cy="0"/>
            </a:xfrm>
            <a:prstGeom prst="line">
              <a:avLst/>
            </a:prstGeom>
            <a:noFill/>
            <a:ln w="12700">
              <a:solidFill>
                <a:srgbClr val="C0C0C0"/>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a:p>
          </p:txBody>
        </p:sp>
        <p:grpSp>
          <p:nvGrpSpPr>
            <p:cNvPr id="25744" name="Group 63"/>
            <p:cNvGrpSpPr>
              <a:grpSpLocks/>
            </p:cNvGrpSpPr>
            <p:nvPr/>
          </p:nvGrpSpPr>
          <p:grpSpPr bwMode="auto">
            <a:xfrm>
              <a:off x="1824" y="3312"/>
              <a:ext cx="618" cy="402"/>
              <a:chOff x="1056" y="3264"/>
              <a:chExt cx="618" cy="402"/>
            </a:xfrm>
          </p:grpSpPr>
          <p:sp>
            <p:nvSpPr>
              <p:cNvPr id="25754" name="Cloud"/>
              <p:cNvSpPr>
                <a:spLocks noChangeAspect="1" noEditPoints="1" noChangeArrowheads="1"/>
              </p:cNvSpPr>
              <p:nvPr/>
            </p:nvSpPr>
            <p:spPr bwMode="auto">
              <a:xfrm>
                <a:off x="1056" y="3264"/>
                <a:ext cx="618" cy="402"/>
              </a:xfrm>
              <a:custGeom>
                <a:avLst/>
                <a:gdLst>
                  <a:gd name="T0" fmla="*/ 0 w 21600"/>
                  <a:gd name="T1" fmla="*/ 4 h 21600"/>
                  <a:gd name="T2" fmla="*/ 9 w 21600"/>
                  <a:gd name="T3" fmla="*/ 7 h 21600"/>
                  <a:gd name="T4" fmla="*/ 18 w 21600"/>
                  <a:gd name="T5" fmla="*/ 4 h 21600"/>
                  <a:gd name="T6" fmla="*/ 9 w 21600"/>
                  <a:gd name="T7" fmla="*/ 0 h 21600"/>
                  <a:gd name="T8" fmla="*/ 0 60000 65536"/>
                  <a:gd name="T9" fmla="*/ 0 60000 65536"/>
                  <a:gd name="T10" fmla="*/ 0 60000 65536"/>
                  <a:gd name="T11" fmla="*/ 0 60000 65536"/>
                  <a:gd name="T12" fmla="*/ 2971 w 21600"/>
                  <a:gd name="T13" fmla="*/ 3278 h 21600"/>
                  <a:gd name="T14" fmla="*/ 17091 w 21600"/>
                  <a:gd name="T15" fmla="*/ 1735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p:spPr>
            <p:txBody>
              <a:bodyPr/>
              <a:lstStyle/>
              <a:p>
                <a:endParaRPr lang="en-US"/>
              </a:p>
            </p:txBody>
          </p:sp>
          <p:sp>
            <p:nvSpPr>
              <p:cNvPr id="25755" name="Text Box 65"/>
              <p:cNvSpPr txBox="1">
                <a:spLocks noChangeArrowheads="1"/>
              </p:cNvSpPr>
              <p:nvPr/>
            </p:nvSpPr>
            <p:spPr bwMode="auto">
              <a:xfrm>
                <a:off x="1200" y="3312"/>
                <a:ext cx="353"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t>Backbone</a:t>
                </a:r>
              </a:p>
              <a:p>
                <a:pPr algn="ctr"/>
                <a:r>
                  <a:rPr lang="en-US" altLang="en-US" sz="1000"/>
                  <a:t>Packet</a:t>
                </a:r>
              </a:p>
              <a:p>
                <a:pPr algn="ctr"/>
                <a:r>
                  <a:rPr lang="en-US" altLang="en-US" sz="1000"/>
                  <a:t>Network</a:t>
                </a:r>
              </a:p>
            </p:txBody>
          </p:sp>
        </p:grpSp>
        <p:grpSp>
          <p:nvGrpSpPr>
            <p:cNvPr id="25745" name="Group 66"/>
            <p:cNvGrpSpPr>
              <a:grpSpLocks/>
            </p:cNvGrpSpPr>
            <p:nvPr/>
          </p:nvGrpSpPr>
          <p:grpSpPr bwMode="auto">
            <a:xfrm>
              <a:off x="1008" y="3408"/>
              <a:ext cx="432" cy="288"/>
              <a:chOff x="1152" y="2784"/>
              <a:chExt cx="432" cy="288"/>
            </a:xfrm>
          </p:grpSpPr>
          <p:sp>
            <p:nvSpPr>
              <p:cNvPr id="25752" name="Cloud"/>
              <p:cNvSpPr>
                <a:spLocks noChangeAspect="1" noEditPoints="1" noChangeArrowheads="1"/>
              </p:cNvSpPr>
              <p:nvPr/>
            </p:nvSpPr>
            <p:spPr bwMode="auto">
              <a:xfrm>
                <a:off x="1152" y="2784"/>
                <a:ext cx="432" cy="288"/>
              </a:xfrm>
              <a:custGeom>
                <a:avLst/>
                <a:gdLst>
                  <a:gd name="T0" fmla="*/ 0 w 21600"/>
                  <a:gd name="T1" fmla="*/ 2 h 21600"/>
                  <a:gd name="T2" fmla="*/ 4 w 21600"/>
                  <a:gd name="T3" fmla="*/ 4 h 21600"/>
                  <a:gd name="T4" fmla="*/ 9 w 21600"/>
                  <a:gd name="T5" fmla="*/ 2 h 21600"/>
                  <a:gd name="T6" fmla="*/ 4 w 21600"/>
                  <a:gd name="T7" fmla="*/ 0 h 21600"/>
                  <a:gd name="T8" fmla="*/ 0 60000 65536"/>
                  <a:gd name="T9" fmla="*/ 0 60000 65536"/>
                  <a:gd name="T10" fmla="*/ 0 60000 65536"/>
                  <a:gd name="T11" fmla="*/ 0 60000 65536"/>
                  <a:gd name="T12" fmla="*/ 3000 w 21600"/>
                  <a:gd name="T13" fmla="*/ 3225 h 21600"/>
                  <a:gd name="T14" fmla="*/ 17100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p:spPr>
            <p:txBody>
              <a:bodyPr/>
              <a:lstStyle/>
              <a:p>
                <a:endParaRPr lang="en-US"/>
              </a:p>
            </p:txBody>
          </p:sp>
          <p:sp>
            <p:nvSpPr>
              <p:cNvPr id="25753" name="Text Box 68"/>
              <p:cNvSpPr txBox="1">
                <a:spLocks noChangeArrowheads="1"/>
              </p:cNvSpPr>
              <p:nvPr/>
            </p:nvSpPr>
            <p:spPr bwMode="auto">
              <a:xfrm>
                <a:off x="1213" y="2872"/>
                <a:ext cx="307" cy="17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RAN</a:t>
                </a:r>
              </a:p>
            </p:txBody>
          </p:sp>
        </p:grpSp>
        <p:grpSp>
          <p:nvGrpSpPr>
            <p:cNvPr id="25746" name="Group 69"/>
            <p:cNvGrpSpPr>
              <a:grpSpLocks/>
            </p:cNvGrpSpPr>
            <p:nvPr/>
          </p:nvGrpSpPr>
          <p:grpSpPr bwMode="auto">
            <a:xfrm>
              <a:off x="3312" y="3312"/>
              <a:ext cx="618" cy="402"/>
              <a:chOff x="1056" y="3264"/>
              <a:chExt cx="618" cy="402"/>
            </a:xfrm>
          </p:grpSpPr>
          <p:sp>
            <p:nvSpPr>
              <p:cNvPr id="25750" name="Cloud"/>
              <p:cNvSpPr>
                <a:spLocks noChangeAspect="1" noEditPoints="1" noChangeArrowheads="1"/>
              </p:cNvSpPr>
              <p:nvPr/>
            </p:nvSpPr>
            <p:spPr bwMode="auto">
              <a:xfrm>
                <a:off x="1056" y="3264"/>
                <a:ext cx="618" cy="402"/>
              </a:xfrm>
              <a:custGeom>
                <a:avLst/>
                <a:gdLst>
                  <a:gd name="T0" fmla="*/ 0 w 21600"/>
                  <a:gd name="T1" fmla="*/ 4 h 21600"/>
                  <a:gd name="T2" fmla="*/ 9 w 21600"/>
                  <a:gd name="T3" fmla="*/ 7 h 21600"/>
                  <a:gd name="T4" fmla="*/ 18 w 21600"/>
                  <a:gd name="T5" fmla="*/ 4 h 21600"/>
                  <a:gd name="T6" fmla="*/ 9 w 21600"/>
                  <a:gd name="T7" fmla="*/ 0 h 21600"/>
                  <a:gd name="T8" fmla="*/ 0 60000 65536"/>
                  <a:gd name="T9" fmla="*/ 0 60000 65536"/>
                  <a:gd name="T10" fmla="*/ 0 60000 65536"/>
                  <a:gd name="T11" fmla="*/ 0 60000 65536"/>
                  <a:gd name="T12" fmla="*/ 2971 w 21600"/>
                  <a:gd name="T13" fmla="*/ 3278 h 21600"/>
                  <a:gd name="T14" fmla="*/ 17091 w 21600"/>
                  <a:gd name="T15" fmla="*/ 1735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p:spPr>
            <p:txBody>
              <a:bodyPr/>
              <a:lstStyle/>
              <a:p>
                <a:endParaRPr lang="en-US"/>
              </a:p>
            </p:txBody>
          </p:sp>
          <p:sp>
            <p:nvSpPr>
              <p:cNvPr id="25751" name="Text Box 71"/>
              <p:cNvSpPr txBox="1">
                <a:spLocks noChangeArrowheads="1"/>
              </p:cNvSpPr>
              <p:nvPr/>
            </p:nvSpPr>
            <p:spPr bwMode="auto">
              <a:xfrm>
                <a:off x="1200" y="3312"/>
                <a:ext cx="353" cy="288"/>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t>Backbone</a:t>
                </a:r>
              </a:p>
              <a:p>
                <a:pPr algn="ctr"/>
                <a:r>
                  <a:rPr lang="en-US" altLang="en-US" sz="1000"/>
                  <a:t>Packet</a:t>
                </a:r>
              </a:p>
              <a:p>
                <a:pPr algn="ctr"/>
                <a:r>
                  <a:rPr lang="en-US" altLang="en-US" sz="1000"/>
                  <a:t>Network</a:t>
                </a:r>
              </a:p>
            </p:txBody>
          </p:sp>
        </p:grpSp>
        <p:grpSp>
          <p:nvGrpSpPr>
            <p:cNvPr id="25747" name="Group 72"/>
            <p:cNvGrpSpPr>
              <a:grpSpLocks/>
            </p:cNvGrpSpPr>
            <p:nvPr/>
          </p:nvGrpSpPr>
          <p:grpSpPr bwMode="auto">
            <a:xfrm>
              <a:off x="4224" y="3408"/>
              <a:ext cx="432" cy="288"/>
              <a:chOff x="1152" y="2784"/>
              <a:chExt cx="432" cy="288"/>
            </a:xfrm>
          </p:grpSpPr>
          <p:sp>
            <p:nvSpPr>
              <p:cNvPr id="25748" name="Cloud"/>
              <p:cNvSpPr>
                <a:spLocks noChangeAspect="1" noEditPoints="1" noChangeArrowheads="1"/>
              </p:cNvSpPr>
              <p:nvPr/>
            </p:nvSpPr>
            <p:spPr bwMode="auto">
              <a:xfrm>
                <a:off x="1152" y="2784"/>
                <a:ext cx="432" cy="288"/>
              </a:xfrm>
              <a:custGeom>
                <a:avLst/>
                <a:gdLst>
                  <a:gd name="T0" fmla="*/ 0 w 21600"/>
                  <a:gd name="T1" fmla="*/ 2 h 21600"/>
                  <a:gd name="T2" fmla="*/ 4 w 21600"/>
                  <a:gd name="T3" fmla="*/ 4 h 21600"/>
                  <a:gd name="T4" fmla="*/ 9 w 21600"/>
                  <a:gd name="T5" fmla="*/ 2 h 21600"/>
                  <a:gd name="T6" fmla="*/ 4 w 21600"/>
                  <a:gd name="T7" fmla="*/ 0 h 21600"/>
                  <a:gd name="T8" fmla="*/ 0 60000 65536"/>
                  <a:gd name="T9" fmla="*/ 0 60000 65536"/>
                  <a:gd name="T10" fmla="*/ 0 60000 65536"/>
                  <a:gd name="T11" fmla="*/ 0 60000 65536"/>
                  <a:gd name="T12" fmla="*/ 3000 w 21600"/>
                  <a:gd name="T13" fmla="*/ 3225 h 21600"/>
                  <a:gd name="T14" fmla="*/ 17100 w 21600"/>
                  <a:gd name="T15" fmla="*/ 17325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bg1"/>
              </a:solidFill>
              <a:ln w="9525">
                <a:solidFill>
                  <a:srgbClr val="000000"/>
                </a:solidFill>
                <a:miter lim="800000"/>
                <a:headEnd/>
                <a:tailEnd/>
              </a:ln>
            </p:spPr>
            <p:txBody>
              <a:bodyPr/>
              <a:lstStyle/>
              <a:p>
                <a:endParaRPr lang="en-US"/>
              </a:p>
            </p:txBody>
          </p:sp>
          <p:sp>
            <p:nvSpPr>
              <p:cNvPr id="25749" name="Text Box 74"/>
              <p:cNvSpPr txBox="1">
                <a:spLocks noChangeArrowheads="1"/>
              </p:cNvSpPr>
              <p:nvPr/>
            </p:nvSpPr>
            <p:spPr bwMode="auto">
              <a:xfrm>
                <a:off x="1213" y="2872"/>
                <a:ext cx="307" cy="174"/>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a:t>RAN</a:t>
                </a:r>
              </a:p>
            </p:txBody>
          </p:sp>
        </p:grpSp>
      </p:grpSp>
      <p:grpSp>
        <p:nvGrpSpPr>
          <p:cNvPr id="12" name="Group 75"/>
          <p:cNvGrpSpPr>
            <a:grpSpLocks/>
          </p:cNvGrpSpPr>
          <p:nvPr/>
        </p:nvGrpSpPr>
        <p:grpSpPr bwMode="auto">
          <a:xfrm>
            <a:off x="2462213" y="1501775"/>
            <a:ext cx="3048000" cy="4495800"/>
            <a:chOff x="384" y="672"/>
            <a:chExt cx="1920" cy="2832"/>
          </a:xfrm>
        </p:grpSpPr>
        <p:sp>
          <p:nvSpPr>
            <p:cNvPr id="25697" name="Rectangle 76"/>
            <p:cNvSpPr>
              <a:spLocks noChangeArrowheads="1"/>
            </p:cNvSpPr>
            <p:nvPr/>
          </p:nvSpPr>
          <p:spPr bwMode="auto">
            <a:xfrm>
              <a:off x="528" y="672"/>
              <a:ext cx="731"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Initiate SIP Invitation</a:t>
              </a:r>
            </a:p>
          </p:txBody>
        </p:sp>
        <p:sp>
          <p:nvSpPr>
            <p:cNvPr id="25698" name="Oval 77"/>
            <p:cNvSpPr>
              <a:spLocks noChangeArrowheads="1"/>
            </p:cNvSpPr>
            <p:nvPr/>
          </p:nvSpPr>
          <p:spPr bwMode="auto">
            <a:xfrm>
              <a:off x="384" y="672"/>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1</a:t>
              </a:r>
            </a:p>
          </p:txBody>
        </p:sp>
        <p:sp>
          <p:nvSpPr>
            <p:cNvPr id="25699" name="Oval 78"/>
            <p:cNvSpPr>
              <a:spLocks noChangeArrowheads="1"/>
            </p:cNvSpPr>
            <p:nvPr/>
          </p:nvSpPr>
          <p:spPr bwMode="auto">
            <a:xfrm>
              <a:off x="816" y="3360"/>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1</a:t>
              </a:r>
            </a:p>
          </p:txBody>
        </p:sp>
        <p:sp>
          <p:nvSpPr>
            <p:cNvPr id="25700" name="Line 79"/>
            <p:cNvSpPr>
              <a:spLocks noChangeShapeType="1"/>
            </p:cNvSpPr>
            <p:nvPr/>
          </p:nvSpPr>
          <p:spPr bwMode="auto">
            <a:xfrm flipH="1">
              <a:off x="2304" y="2496"/>
              <a:ext cx="0" cy="288"/>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1" name="Line 80"/>
            <p:cNvSpPr>
              <a:spLocks noChangeShapeType="1"/>
            </p:cNvSpPr>
            <p:nvPr/>
          </p:nvSpPr>
          <p:spPr bwMode="auto">
            <a:xfrm flipH="1" flipV="1">
              <a:off x="768" y="3504"/>
              <a:ext cx="240" cy="0"/>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2" name="Line 81"/>
            <p:cNvSpPr>
              <a:spLocks noChangeShapeType="1"/>
            </p:cNvSpPr>
            <p:nvPr/>
          </p:nvSpPr>
          <p:spPr bwMode="auto">
            <a:xfrm flipH="1">
              <a:off x="1440" y="3504"/>
              <a:ext cx="384" cy="0"/>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703" name="Line 82"/>
            <p:cNvSpPr>
              <a:spLocks noChangeShapeType="1"/>
            </p:cNvSpPr>
            <p:nvPr/>
          </p:nvSpPr>
          <p:spPr bwMode="auto">
            <a:xfrm flipH="1">
              <a:off x="2208" y="3024"/>
              <a:ext cx="96" cy="288"/>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13" name="Group 83"/>
          <p:cNvGrpSpPr>
            <a:grpSpLocks/>
          </p:cNvGrpSpPr>
          <p:nvPr/>
        </p:nvGrpSpPr>
        <p:grpSpPr bwMode="auto">
          <a:xfrm>
            <a:off x="2462213" y="1730375"/>
            <a:ext cx="3048000" cy="2286000"/>
            <a:chOff x="384" y="816"/>
            <a:chExt cx="1920" cy="1440"/>
          </a:xfrm>
        </p:grpSpPr>
        <p:sp>
          <p:nvSpPr>
            <p:cNvPr id="25693" name="Rectangle 84"/>
            <p:cNvSpPr>
              <a:spLocks noChangeArrowheads="1"/>
            </p:cNvSpPr>
            <p:nvPr/>
          </p:nvSpPr>
          <p:spPr bwMode="auto">
            <a:xfrm>
              <a:off x="528" y="816"/>
              <a:ext cx="13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Retrieve Subscriber Profile (if needed) </a:t>
              </a:r>
            </a:p>
          </p:txBody>
        </p:sp>
        <p:sp>
          <p:nvSpPr>
            <p:cNvPr id="25694" name="Oval 85"/>
            <p:cNvSpPr>
              <a:spLocks noChangeArrowheads="1"/>
            </p:cNvSpPr>
            <p:nvPr/>
          </p:nvSpPr>
          <p:spPr bwMode="auto">
            <a:xfrm>
              <a:off x="384" y="816"/>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2</a:t>
              </a:r>
            </a:p>
          </p:txBody>
        </p:sp>
        <p:sp>
          <p:nvSpPr>
            <p:cNvPr id="25695" name="Line 86"/>
            <p:cNvSpPr>
              <a:spLocks noChangeShapeType="1"/>
            </p:cNvSpPr>
            <p:nvPr/>
          </p:nvSpPr>
          <p:spPr bwMode="auto">
            <a:xfrm flipH="1" flipV="1">
              <a:off x="2304" y="1968"/>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96" name="Oval 87"/>
            <p:cNvSpPr>
              <a:spLocks noChangeArrowheads="1"/>
            </p:cNvSpPr>
            <p:nvPr/>
          </p:nvSpPr>
          <p:spPr bwMode="auto">
            <a:xfrm>
              <a:off x="2160" y="2016"/>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2</a:t>
              </a:r>
            </a:p>
          </p:txBody>
        </p:sp>
      </p:grpSp>
      <p:grpSp>
        <p:nvGrpSpPr>
          <p:cNvPr id="14" name="Group 88"/>
          <p:cNvGrpSpPr>
            <a:grpSpLocks/>
          </p:cNvGrpSpPr>
          <p:nvPr/>
        </p:nvGrpSpPr>
        <p:grpSpPr bwMode="auto">
          <a:xfrm>
            <a:off x="2462213" y="1958975"/>
            <a:ext cx="2743200" cy="2209800"/>
            <a:chOff x="384" y="960"/>
            <a:chExt cx="1728" cy="1392"/>
          </a:xfrm>
        </p:grpSpPr>
        <p:sp>
          <p:nvSpPr>
            <p:cNvPr id="25689" name="Line 89"/>
            <p:cNvSpPr>
              <a:spLocks noChangeShapeType="1"/>
            </p:cNvSpPr>
            <p:nvPr/>
          </p:nvSpPr>
          <p:spPr bwMode="auto">
            <a:xfrm flipV="1">
              <a:off x="1728" y="2352"/>
              <a:ext cx="384"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90" name="Oval 90"/>
            <p:cNvSpPr>
              <a:spLocks noChangeArrowheads="1"/>
            </p:cNvSpPr>
            <p:nvPr/>
          </p:nvSpPr>
          <p:spPr bwMode="auto">
            <a:xfrm>
              <a:off x="1872" y="2232"/>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3</a:t>
              </a:r>
            </a:p>
          </p:txBody>
        </p:sp>
        <p:sp>
          <p:nvSpPr>
            <p:cNvPr id="25691" name="Oval 91"/>
            <p:cNvSpPr>
              <a:spLocks noChangeArrowheads="1"/>
            </p:cNvSpPr>
            <p:nvPr/>
          </p:nvSpPr>
          <p:spPr bwMode="auto">
            <a:xfrm>
              <a:off x="384" y="960"/>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3</a:t>
              </a:r>
            </a:p>
          </p:txBody>
        </p:sp>
        <p:sp>
          <p:nvSpPr>
            <p:cNvPr id="25692" name="Rectangle 92"/>
            <p:cNvSpPr>
              <a:spLocks noChangeArrowheads="1"/>
            </p:cNvSpPr>
            <p:nvPr/>
          </p:nvSpPr>
          <p:spPr bwMode="auto">
            <a:xfrm>
              <a:off x="528" y="960"/>
              <a:ext cx="7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Apply Service Logic</a:t>
              </a:r>
            </a:p>
          </p:txBody>
        </p:sp>
      </p:grpSp>
      <p:grpSp>
        <p:nvGrpSpPr>
          <p:cNvPr id="15" name="Group 93"/>
          <p:cNvGrpSpPr>
            <a:grpSpLocks/>
          </p:cNvGrpSpPr>
          <p:nvPr/>
        </p:nvGrpSpPr>
        <p:grpSpPr bwMode="auto">
          <a:xfrm>
            <a:off x="2462213" y="2187575"/>
            <a:ext cx="4419600" cy="1981200"/>
            <a:chOff x="384" y="1104"/>
            <a:chExt cx="2784" cy="1248"/>
          </a:xfrm>
        </p:grpSpPr>
        <p:sp>
          <p:nvSpPr>
            <p:cNvPr id="25684" name="Rectangle 94"/>
            <p:cNvSpPr>
              <a:spLocks noChangeArrowheads="1"/>
            </p:cNvSpPr>
            <p:nvPr/>
          </p:nvSpPr>
          <p:spPr bwMode="auto">
            <a:xfrm>
              <a:off x="528" y="1104"/>
              <a:ext cx="165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Retrieve Address of CLD Party Home Network</a:t>
              </a:r>
            </a:p>
            <a:p>
              <a:r>
                <a:rPr lang="en-US" altLang="en-US" sz="1000">
                  <a:solidFill>
                    <a:srgbClr val="FF0000"/>
                  </a:solidFill>
                </a:rPr>
                <a:t>and Forward INVITE.</a:t>
              </a:r>
            </a:p>
          </p:txBody>
        </p:sp>
        <p:sp>
          <p:nvSpPr>
            <p:cNvPr id="25685" name="Oval 95"/>
            <p:cNvSpPr>
              <a:spLocks noChangeArrowheads="1"/>
            </p:cNvSpPr>
            <p:nvPr/>
          </p:nvSpPr>
          <p:spPr bwMode="auto">
            <a:xfrm>
              <a:off x="384" y="1104"/>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4</a:t>
              </a:r>
            </a:p>
          </p:txBody>
        </p:sp>
        <p:sp>
          <p:nvSpPr>
            <p:cNvPr id="25686" name="Line 96"/>
            <p:cNvSpPr>
              <a:spLocks noChangeShapeType="1"/>
            </p:cNvSpPr>
            <p:nvPr/>
          </p:nvSpPr>
          <p:spPr bwMode="auto">
            <a:xfrm flipV="1">
              <a:off x="2496" y="1968"/>
              <a:ext cx="24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87" name="Oval 97"/>
            <p:cNvSpPr>
              <a:spLocks noChangeArrowheads="1"/>
            </p:cNvSpPr>
            <p:nvPr/>
          </p:nvSpPr>
          <p:spPr bwMode="auto">
            <a:xfrm>
              <a:off x="2592" y="2160"/>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4</a:t>
              </a:r>
            </a:p>
          </p:txBody>
        </p:sp>
        <p:sp>
          <p:nvSpPr>
            <p:cNvPr id="25688" name="Line 98"/>
            <p:cNvSpPr>
              <a:spLocks noChangeShapeType="1"/>
            </p:cNvSpPr>
            <p:nvPr/>
          </p:nvSpPr>
          <p:spPr bwMode="auto">
            <a:xfrm flipV="1">
              <a:off x="2496" y="2352"/>
              <a:ext cx="672"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6" name="Group 99"/>
          <p:cNvGrpSpPr>
            <a:grpSpLocks/>
          </p:cNvGrpSpPr>
          <p:nvPr/>
        </p:nvGrpSpPr>
        <p:grpSpPr bwMode="auto">
          <a:xfrm>
            <a:off x="2462213" y="2568575"/>
            <a:ext cx="5486400" cy="1600200"/>
            <a:chOff x="384" y="1344"/>
            <a:chExt cx="3456" cy="1008"/>
          </a:xfrm>
        </p:grpSpPr>
        <p:sp>
          <p:nvSpPr>
            <p:cNvPr id="25679" name="Rectangle 100"/>
            <p:cNvSpPr>
              <a:spLocks noChangeArrowheads="1"/>
            </p:cNvSpPr>
            <p:nvPr/>
          </p:nvSpPr>
          <p:spPr bwMode="auto">
            <a:xfrm>
              <a:off x="528" y="1344"/>
              <a:ext cx="186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Identify Registrar of CLD Party and Forward INVITE.</a:t>
              </a:r>
            </a:p>
          </p:txBody>
        </p:sp>
        <p:sp>
          <p:nvSpPr>
            <p:cNvPr id="25680" name="Oval 101"/>
            <p:cNvSpPr>
              <a:spLocks noChangeArrowheads="1"/>
            </p:cNvSpPr>
            <p:nvPr/>
          </p:nvSpPr>
          <p:spPr bwMode="auto">
            <a:xfrm>
              <a:off x="384" y="1344"/>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5</a:t>
              </a:r>
            </a:p>
          </p:txBody>
        </p:sp>
        <p:sp>
          <p:nvSpPr>
            <p:cNvPr id="25681" name="Line 102"/>
            <p:cNvSpPr>
              <a:spLocks noChangeShapeType="1"/>
            </p:cNvSpPr>
            <p:nvPr/>
          </p:nvSpPr>
          <p:spPr bwMode="auto">
            <a:xfrm flipV="1">
              <a:off x="3552" y="1968"/>
              <a:ext cx="288"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82" name="Oval 103"/>
            <p:cNvSpPr>
              <a:spLocks noChangeArrowheads="1"/>
            </p:cNvSpPr>
            <p:nvPr/>
          </p:nvSpPr>
          <p:spPr bwMode="auto">
            <a:xfrm>
              <a:off x="3648" y="2208"/>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5</a:t>
              </a:r>
            </a:p>
          </p:txBody>
        </p:sp>
        <p:sp>
          <p:nvSpPr>
            <p:cNvPr id="25683" name="Line 104"/>
            <p:cNvSpPr>
              <a:spLocks noChangeShapeType="1"/>
            </p:cNvSpPr>
            <p:nvPr/>
          </p:nvSpPr>
          <p:spPr bwMode="auto">
            <a:xfrm flipV="1">
              <a:off x="3552" y="2352"/>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17" name="Group 105"/>
          <p:cNvGrpSpPr>
            <a:grpSpLocks/>
          </p:cNvGrpSpPr>
          <p:nvPr/>
        </p:nvGrpSpPr>
        <p:grpSpPr bwMode="auto">
          <a:xfrm>
            <a:off x="6348414" y="1501775"/>
            <a:ext cx="2427288" cy="2514600"/>
            <a:chOff x="2832" y="672"/>
            <a:chExt cx="1529" cy="1584"/>
          </a:xfrm>
        </p:grpSpPr>
        <p:sp>
          <p:nvSpPr>
            <p:cNvPr id="25675" name="Rectangle 106"/>
            <p:cNvSpPr>
              <a:spLocks noChangeArrowheads="1"/>
            </p:cNvSpPr>
            <p:nvPr/>
          </p:nvSpPr>
          <p:spPr bwMode="auto">
            <a:xfrm>
              <a:off x="2976" y="672"/>
              <a:ext cx="1385"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Retrieve Subscriber Profile (if needed) </a:t>
              </a:r>
            </a:p>
          </p:txBody>
        </p:sp>
        <p:sp>
          <p:nvSpPr>
            <p:cNvPr id="25676" name="Oval 107"/>
            <p:cNvSpPr>
              <a:spLocks noChangeArrowheads="1"/>
            </p:cNvSpPr>
            <p:nvPr/>
          </p:nvSpPr>
          <p:spPr bwMode="auto">
            <a:xfrm>
              <a:off x="2832" y="672"/>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6</a:t>
              </a:r>
            </a:p>
          </p:txBody>
        </p:sp>
        <p:sp>
          <p:nvSpPr>
            <p:cNvPr id="25677" name="Line 108"/>
            <p:cNvSpPr>
              <a:spLocks noChangeShapeType="1"/>
            </p:cNvSpPr>
            <p:nvPr/>
          </p:nvSpPr>
          <p:spPr bwMode="auto">
            <a:xfrm flipH="1" flipV="1">
              <a:off x="4032" y="1968"/>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78" name="Oval 109"/>
            <p:cNvSpPr>
              <a:spLocks noChangeArrowheads="1"/>
            </p:cNvSpPr>
            <p:nvPr/>
          </p:nvSpPr>
          <p:spPr bwMode="auto">
            <a:xfrm>
              <a:off x="3920" y="2056"/>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6</a:t>
              </a:r>
            </a:p>
          </p:txBody>
        </p:sp>
      </p:grpSp>
      <p:grpSp>
        <p:nvGrpSpPr>
          <p:cNvPr id="18" name="Group 110"/>
          <p:cNvGrpSpPr>
            <a:grpSpLocks/>
          </p:cNvGrpSpPr>
          <p:nvPr/>
        </p:nvGrpSpPr>
        <p:grpSpPr bwMode="auto">
          <a:xfrm>
            <a:off x="6348413" y="1730375"/>
            <a:ext cx="2743200" cy="2438400"/>
            <a:chOff x="2832" y="816"/>
            <a:chExt cx="1728" cy="1536"/>
          </a:xfrm>
        </p:grpSpPr>
        <p:sp>
          <p:nvSpPr>
            <p:cNvPr id="25671" name="Line 111"/>
            <p:cNvSpPr>
              <a:spLocks noChangeShapeType="1"/>
            </p:cNvSpPr>
            <p:nvPr/>
          </p:nvSpPr>
          <p:spPr bwMode="auto">
            <a:xfrm flipV="1">
              <a:off x="4224" y="2352"/>
              <a:ext cx="336"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72" name="Oval 112"/>
            <p:cNvSpPr>
              <a:spLocks noChangeArrowheads="1"/>
            </p:cNvSpPr>
            <p:nvPr/>
          </p:nvSpPr>
          <p:spPr bwMode="auto">
            <a:xfrm>
              <a:off x="4352" y="2232"/>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7</a:t>
              </a:r>
            </a:p>
          </p:txBody>
        </p:sp>
        <p:sp>
          <p:nvSpPr>
            <p:cNvPr id="25673" name="Oval 113"/>
            <p:cNvSpPr>
              <a:spLocks noChangeArrowheads="1"/>
            </p:cNvSpPr>
            <p:nvPr/>
          </p:nvSpPr>
          <p:spPr bwMode="auto">
            <a:xfrm>
              <a:off x="2832" y="816"/>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7</a:t>
              </a:r>
            </a:p>
          </p:txBody>
        </p:sp>
        <p:sp>
          <p:nvSpPr>
            <p:cNvPr id="25674" name="Rectangle 114"/>
            <p:cNvSpPr>
              <a:spLocks noChangeArrowheads="1"/>
            </p:cNvSpPr>
            <p:nvPr/>
          </p:nvSpPr>
          <p:spPr bwMode="auto">
            <a:xfrm>
              <a:off x="2976" y="816"/>
              <a:ext cx="706"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Apply Service Logic</a:t>
              </a:r>
            </a:p>
          </p:txBody>
        </p:sp>
      </p:grpSp>
      <p:grpSp>
        <p:nvGrpSpPr>
          <p:cNvPr id="19" name="Group 115"/>
          <p:cNvGrpSpPr>
            <a:grpSpLocks/>
          </p:cNvGrpSpPr>
          <p:nvPr/>
        </p:nvGrpSpPr>
        <p:grpSpPr bwMode="auto">
          <a:xfrm>
            <a:off x="6348413" y="1958975"/>
            <a:ext cx="3352800" cy="4038600"/>
            <a:chOff x="2832" y="960"/>
            <a:chExt cx="2112" cy="2544"/>
          </a:xfrm>
        </p:grpSpPr>
        <p:sp>
          <p:nvSpPr>
            <p:cNvPr id="25664" name="Rectangle 116"/>
            <p:cNvSpPr>
              <a:spLocks noChangeArrowheads="1"/>
            </p:cNvSpPr>
            <p:nvPr/>
          </p:nvSpPr>
          <p:spPr bwMode="auto">
            <a:xfrm>
              <a:off x="2976" y="960"/>
              <a:ext cx="1100"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Forward INVITE to CLD Party</a:t>
              </a:r>
            </a:p>
          </p:txBody>
        </p:sp>
        <p:sp>
          <p:nvSpPr>
            <p:cNvPr id="25665" name="Oval 117"/>
            <p:cNvSpPr>
              <a:spLocks noChangeArrowheads="1"/>
            </p:cNvSpPr>
            <p:nvPr/>
          </p:nvSpPr>
          <p:spPr bwMode="auto">
            <a:xfrm>
              <a:off x="2832" y="960"/>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8</a:t>
              </a:r>
            </a:p>
          </p:txBody>
        </p:sp>
        <p:sp>
          <p:nvSpPr>
            <p:cNvPr id="25666" name="Oval 118"/>
            <p:cNvSpPr>
              <a:spLocks noChangeArrowheads="1"/>
            </p:cNvSpPr>
            <p:nvPr/>
          </p:nvSpPr>
          <p:spPr bwMode="auto">
            <a:xfrm>
              <a:off x="3792" y="2544"/>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8</a:t>
              </a:r>
            </a:p>
          </p:txBody>
        </p:sp>
        <p:sp>
          <p:nvSpPr>
            <p:cNvPr id="25667" name="Line 119"/>
            <p:cNvSpPr>
              <a:spLocks noChangeShapeType="1"/>
            </p:cNvSpPr>
            <p:nvPr/>
          </p:nvSpPr>
          <p:spPr bwMode="auto">
            <a:xfrm flipV="1">
              <a:off x="3936" y="2496"/>
              <a:ext cx="0" cy="288"/>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8" name="Line 120"/>
            <p:cNvSpPr>
              <a:spLocks noChangeShapeType="1"/>
            </p:cNvSpPr>
            <p:nvPr/>
          </p:nvSpPr>
          <p:spPr bwMode="auto">
            <a:xfrm flipH="1" flipV="1">
              <a:off x="3936" y="3504"/>
              <a:ext cx="288" cy="0"/>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69" name="Line 121"/>
            <p:cNvSpPr>
              <a:spLocks noChangeShapeType="1"/>
            </p:cNvSpPr>
            <p:nvPr/>
          </p:nvSpPr>
          <p:spPr bwMode="auto">
            <a:xfrm flipV="1">
              <a:off x="3744" y="3024"/>
              <a:ext cx="0" cy="288"/>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70" name="Line 122"/>
            <p:cNvSpPr>
              <a:spLocks noChangeShapeType="1"/>
            </p:cNvSpPr>
            <p:nvPr/>
          </p:nvSpPr>
          <p:spPr bwMode="auto">
            <a:xfrm flipH="1">
              <a:off x="4656" y="3504"/>
              <a:ext cx="288" cy="0"/>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grpSp>
      <p:grpSp>
        <p:nvGrpSpPr>
          <p:cNvPr id="20" name="Group 123"/>
          <p:cNvGrpSpPr>
            <a:grpSpLocks/>
          </p:cNvGrpSpPr>
          <p:nvPr/>
        </p:nvGrpSpPr>
        <p:grpSpPr bwMode="auto">
          <a:xfrm>
            <a:off x="3071813" y="2416175"/>
            <a:ext cx="6629400" cy="3581400"/>
            <a:chOff x="768" y="1248"/>
            <a:chExt cx="4176" cy="2256"/>
          </a:xfrm>
        </p:grpSpPr>
        <p:sp>
          <p:nvSpPr>
            <p:cNvPr id="25651" name="Rectangle 124"/>
            <p:cNvSpPr>
              <a:spLocks noChangeArrowheads="1"/>
            </p:cNvSpPr>
            <p:nvPr/>
          </p:nvSpPr>
          <p:spPr bwMode="auto">
            <a:xfrm>
              <a:off x="2976" y="1248"/>
              <a:ext cx="612"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Ringing / Alerting</a:t>
              </a:r>
            </a:p>
          </p:txBody>
        </p:sp>
        <p:sp>
          <p:nvSpPr>
            <p:cNvPr id="25652" name="Oval 125"/>
            <p:cNvSpPr>
              <a:spLocks noChangeArrowheads="1"/>
            </p:cNvSpPr>
            <p:nvPr/>
          </p:nvSpPr>
          <p:spPr bwMode="auto">
            <a:xfrm>
              <a:off x="2832" y="1248"/>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10</a:t>
              </a:r>
            </a:p>
          </p:txBody>
        </p:sp>
        <p:sp>
          <p:nvSpPr>
            <p:cNvPr id="25653" name="Line 126"/>
            <p:cNvSpPr>
              <a:spLocks noChangeShapeType="1"/>
            </p:cNvSpPr>
            <p:nvPr/>
          </p:nvSpPr>
          <p:spPr bwMode="auto">
            <a:xfrm flipH="1">
              <a:off x="3936" y="3504"/>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4" name="Oval 127"/>
            <p:cNvSpPr>
              <a:spLocks noChangeArrowheads="1"/>
            </p:cNvSpPr>
            <p:nvPr/>
          </p:nvSpPr>
          <p:spPr bwMode="auto">
            <a:xfrm>
              <a:off x="4800" y="3216"/>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10</a:t>
              </a:r>
            </a:p>
          </p:txBody>
        </p:sp>
        <p:sp>
          <p:nvSpPr>
            <p:cNvPr id="25655" name="Line 128"/>
            <p:cNvSpPr>
              <a:spLocks noChangeShapeType="1"/>
            </p:cNvSpPr>
            <p:nvPr/>
          </p:nvSpPr>
          <p:spPr bwMode="auto">
            <a:xfrm flipH="1">
              <a:off x="4656" y="3504"/>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6" name="Line 129"/>
            <p:cNvSpPr>
              <a:spLocks noChangeShapeType="1"/>
            </p:cNvSpPr>
            <p:nvPr/>
          </p:nvSpPr>
          <p:spPr bwMode="auto">
            <a:xfrm flipV="1">
              <a:off x="3744" y="3024"/>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7" name="Line 130"/>
            <p:cNvSpPr>
              <a:spLocks noChangeShapeType="1"/>
            </p:cNvSpPr>
            <p:nvPr/>
          </p:nvSpPr>
          <p:spPr bwMode="auto">
            <a:xfrm flipV="1">
              <a:off x="3936" y="2496"/>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8" name="Line 131"/>
            <p:cNvSpPr>
              <a:spLocks noChangeShapeType="1"/>
            </p:cNvSpPr>
            <p:nvPr/>
          </p:nvSpPr>
          <p:spPr bwMode="auto">
            <a:xfrm>
              <a:off x="2304" y="2496"/>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59" name="Line 132"/>
            <p:cNvSpPr>
              <a:spLocks noChangeShapeType="1"/>
            </p:cNvSpPr>
            <p:nvPr/>
          </p:nvSpPr>
          <p:spPr bwMode="auto">
            <a:xfrm flipV="1">
              <a:off x="2496" y="2352"/>
              <a:ext cx="672"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60" name="Line 133"/>
            <p:cNvSpPr>
              <a:spLocks noChangeShapeType="1"/>
            </p:cNvSpPr>
            <p:nvPr/>
          </p:nvSpPr>
          <p:spPr bwMode="auto">
            <a:xfrm flipH="1">
              <a:off x="2208" y="3024"/>
              <a:ext cx="96"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61" name="Line 134"/>
            <p:cNvSpPr>
              <a:spLocks noChangeShapeType="1"/>
            </p:cNvSpPr>
            <p:nvPr/>
          </p:nvSpPr>
          <p:spPr bwMode="auto">
            <a:xfrm flipH="1">
              <a:off x="1440" y="3504"/>
              <a:ext cx="384"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62" name="Line 135"/>
            <p:cNvSpPr>
              <a:spLocks noChangeShapeType="1"/>
            </p:cNvSpPr>
            <p:nvPr/>
          </p:nvSpPr>
          <p:spPr bwMode="auto">
            <a:xfrm flipH="1">
              <a:off x="768" y="3504"/>
              <a:ext cx="240"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63" name="Line 136"/>
            <p:cNvSpPr>
              <a:spLocks noChangeShapeType="1"/>
            </p:cNvSpPr>
            <p:nvPr/>
          </p:nvSpPr>
          <p:spPr bwMode="auto">
            <a:xfrm flipV="1">
              <a:off x="3552" y="2352"/>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163977" name="Rectangle 137"/>
          <p:cNvSpPr>
            <a:spLocks noChangeArrowheads="1"/>
          </p:cNvSpPr>
          <p:nvPr/>
        </p:nvSpPr>
        <p:spPr bwMode="gray">
          <a:xfrm>
            <a:off x="2017713" y="868363"/>
            <a:ext cx="8686800" cy="544512"/>
          </a:xfrm>
          <a:prstGeom prst="rect">
            <a:avLst/>
          </a:prstGeom>
          <a:noFill/>
          <a:ln w="9525">
            <a:noFill/>
            <a:miter lim="800000"/>
            <a:headEnd/>
            <a:tailEnd/>
          </a:ln>
          <a:effectLst/>
        </p:spPr>
        <p:txBody>
          <a:bodyPr anchor="ctr"/>
          <a:lstStyle/>
          <a:p>
            <a:pPr algn="ctr">
              <a:defRPr/>
            </a:pPr>
            <a:r>
              <a:rPr lang="en-US" sz="2000">
                <a:effectLst>
                  <a:outerShdw blurRad="38100" dist="38100" dir="2700000" algn="tl">
                    <a:srgbClr val="C0C0C0"/>
                  </a:outerShdw>
                </a:effectLst>
                <a:latin typeface="Times New Roman" pitchFamily="18" charset="0"/>
              </a:rPr>
              <a:t>IMS Subscriber to IMS Subscriber</a:t>
            </a:r>
            <a:r>
              <a:rPr lang="en-US" sz="2400">
                <a:effectLst>
                  <a:outerShdw blurRad="38100" dist="38100" dir="2700000" algn="tl">
                    <a:srgbClr val="C0C0C0"/>
                  </a:outerShdw>
                </a:effectLst>
                <a:latin typeface="Times New Roman" pitchFamily="18" charset="0"/>
              </a:rPr>
              <a:t> </a:t>
            </a:r>
            <a:br>
              <a:rPr lang="en-US" sz="2400">
                <a:effectLst>
                  <a:outerShdw blurRad="38100" dist="38100" dir="2700000" algn="tl">
                    <a:srgbClr val="C0C0C0"/>
                  </a:outerShdw>
                </a:effectLst>
                <a:latin typeface="Times New Roman" pitchFamily="18" charset="0"/>
              </a:rPr>
            </a:br>
            <a:r>
              <a:rPr lang="en-US" sz="1600">
                <a:effectLst>
                  <a:outerShdw blurRad="38100" dist="38100" dir="2700000" algn="tl">
                    <a:srgbClr val="C0C0C0"/>
                  </a:outerShdw>
                </a:effectLst>
                <a:latin typeface="Times New Roman" pitchFamily="18" charset="0"/>
              </a:rPr>
              <a:t>high level call flow</a:t>
            </a:r>
          </a:p>
        </p:txBody>
      </p:sp>
      <p:grpSp>
        <p:nvGrpSpPr>
          <p:cNvPr id="21" name="Group 138"/>
          <p:cNvGrpSpPr>
            <a:grpSpLocks/>
          </p:cNvGrpSpPr>
          <p:nvPr/>
        </p:nvGrpSpPr>
        <p:grpSpPr bwMode="auto">
          <a:xfrm>
            <a:off x="3071813" y="2187575"/>
            <a:ext cx="6629400" cy="3810000"/>
            <a:chOff x="768" y="1104"/>
            <a:chExt cx="4176" cy="2400"/>
          </a:xfrm>
        </p:grpSpPr>
        <p:sp>
          <p:nvSpPr>
            <p:cNvPr id="25638" name="Rectangle 139"/>
            <p:cNvSpPr>
              <a:spLocks noChangeArrowheads="1"/>
            </p:cNvSpPr>
            <p:nvPr/>
          </p:nvSpPr>
          <p:spPr bwMode="auto">
            <a:xfrm>
              <a:off x="2976" y="1104"/>
              <a:ext cx="1738"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SDP Negotiation / Resource Reservation Control</a:t>
              </a:r>
            </a:p>
          </p:txBody>
        </p:sp>
        <p:sp>
          <p:nvSpPr>
            <p:cNvPr id="25639" name="Oval 140"/>
            <p:cNvSpPr>
              <a:spLocks noChangeArrowheads="1"/>
            </p:cNvSpPr>
            <p:nvPr/>
          </p:nvSpPr>
          <p:spPr bwMode="auto">
            <a:xfrm>
              <a:off x="2832" y="1104"/>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9</a:t>
              </a:r>
            </a:p>
          </p:txBody>
        </p:sp>
        <p:sp>
          <p:nvSpPr>
            <p:cNvPr id="25640" name="Line 141"/>
            <p:cNvSpPr>
              <a:spLocks noChangeShapeType="1"/>
            </p:cNvSpPr>
            <p:nvPr/>
          </p:nvSpPr>
          <p:spPr bwMode="auto">
            <a:xfrm flipH="1">
              <a:off x="1440" y="3504"/>
              <a:ext cx="384"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1" name="Line 142"/>
            <p:cNvSpPr>
              <a:spLocks noChangeShapeType="1"/>
            </p:cNvSpPr>
            <p:nvPr/>
          </p:nvSpPr>
          <p:spPr bwMode="auto">
            <a:xfrm flipH="1">
              <a:off x="2208" y="3024"/>
              <a:ext cx="96"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2" name="Oval 143"/>
            <p:cNvSpPr>
              <a:spLocks noChangeArrowheads="1"/>
            </p:cNvSpPr>
            <p:nvPr/>
          </p:nvSpPr>
          <p:spPr bwMode="auto">
            <a:xfrm>
              <a:off x="4800" y="3360"/>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9</a:t>
              </a:r>
            </a:p>
          </p:txBody>
        </p:sp>
        <p:sp>
          <p:nvSpPr>
            <p:cNvPr id="25643" name="Line 144"/>
            <p:cNvSpPr>
              <a:spLocks noChangeShapeType="1"/>
            </p:cNvSpPr>
            <p:nvPr/>
          </p:nvSpPr>
          <p:spPr bwMode="auto">
            <a:xfrm flipH="1" flipV="1">
              <a:off x="768" y="3504"/>
              <a:ext cx="240"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4" name="Line 145"/>
            <p:cNvSpPr>
              <a:spLocks noChangeShapeType="1"/>
            </p:cNvSpPr>
            <p:nvPr/>
          </p:nvSpPr>
          <p:spPr bwMode="auto">
            <a:xfrm flipH="1">
              <a:off x="2304" y="2496"/>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5" name="Line 146"/>
            <p:cNvSpPr>
              <a:spLocks noChangeShapeType="1"/>
            </p:cNvSpPr>
            <p:nvPr/>
          </p:nvSpPr>
          <p:spPr bwMode="auto">
            <a:xfrm flipH="1">
              <a:off x="2496" y="2352"/>
              <a:ext cx="672"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6" name="Line 147"/>
            <p:cNvSpPr>
              <a:spLocks noChangeShapeType="1"/>
            </p:cNvSpPr>
            <p:nvPr/>
          </p:nvSpPr>
          <p:spPr bwMode="auto">
            <a:xfrm flipH="1">
              <a:off x="3936" y="2496"/>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7" name="Line 148"/>
            <p:cNvSpPr>
              <a:spLocks noChangeShapeType="1"/>
            </p:cNvSpPr>
            <p:nvPr/>
          </p:nvSpPr>
          <p:spPr bwMode="auto">
            <a:xfrm flipH="1">
              <a:off x="3936" y="3504"/>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8" name="Line 149"/>
            <p:cNvSpPr>
              <a:spLocks noChangeShapeType="1"/>
            </p:cNvSpPr>
            <p:nvPr/>
          </p:nvSpPr>
          <p:spPr bwMode="auto">
            <a:xfrm flipH="1">
              <a:off x="3744" y="3024"/>
              <a:ext cx="0" cy="288"/>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49" name="Line 150"/>
            <p:cNvSpPr>
              <a:spLocks noChangeShapeType="1"/>
            </p:cNvSpPr>
            <p:nvPr/>
          </p:nvSpPr>
          <p:spPr bwMode="auto">
            <a:xfrm flipH="1">
              <a:off x="4656" y="3504"/>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50" name="Line 151"/>
            <p:cNvSpPr>
              <a:spLocks noChangeShapeType="1"/>
            </p:cNvSpPr>
            <p:nvPr/>
          </p:nvSpPr>
          <p:spPr bwMode="auto">
            <a:xfrm flipH="1">
              <a:off x="3552" y="2352"/>
              <a:ext cx="288" cy="0"/>
            </a:xfrm>
            <a:prstGeom prst="line">
              <a:avLst/>
            </a:prstGeom>
            <a:noFill/>
            <a:ln w="12700">
              <a:solidFill>
                <a:srgbClr val="FF0000"/>
              </a:solidFill>
              <a:prstDash val="dash"/>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22" name="Group 152"/>
          <p:cNvGrpSpPr>
            <a:grpSpLocks/>
          </p:cNvGrpSpPr>
          <p:nvPr/>
        </p:nvGrpSpPr>
        <p:grpSpPr bwMode="auto">
          <a:xfrm>
            <a:off x="3071814" y="2644776"/>
            <a:ext cx="6657975" cy="3490913"/>
            <a:chOff x="768" y="1392"/>
            <a:chExt cx="4194" cy="2199"/>
          </a:xfrm>
        </p:grpSpPr>
        <p:sp>
          <p:nvSpPr>
            <p:cNvPr id="25618" name="Line 153"/>
            <p:cNvSpPr>
              <a:spLocks noChangeShapeType="1"/>
            </p:cNvSpPr>
            <p:nvPr/>
          </p:nvSpPr>
          <p:spPr bwMode="auto">
            <a:xfrm>
              <a:off x="2418" y="3591"/>
              <a:ext cx="912" cy="0"/>
            </a:xfrm>
            <a:prstGeom prst="line">
              <a:avLst/>
            </a:prstGeom>
            <a:noFill/>
            <a:ln w="127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9" name="Line 154"/>
            <p:cNvSpPr>
              <a:spLocks noChangeShapeType="1"/>
            </p:cNvSpPr>
            <p:nvPr/>
          </p:nvSpPr>
          <p:spPr bwMode="auto">
            <a:xfrm>
              <a:off x="1458" y="3591"/>
              <a:ext cx="384" cy="0"/>
            </a:xfrm>
            <a:prstGeom prst="line">
              <a:avLst/>
            </a:prstGeom>
            <a:noFill/>
            <a:ln w="127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0" name="Line 155"/>
            <p:cNvSpPr>
              <a:spLocks noChangeShapeType="1"/>
            </p:cNvSpPr>
            <p:nvPr/>
          </p:nvSpPr>
          <p:spPr bwMode="auto">
            <a:xfrm flipH="1">
              <a:off x="786" y="3591"/>
              <a:ext cx="240" cy="0"/>
            </a:xfrm>
            <a:prstGeom prst="line">
              <a:avLst/>
            </a:prstGeom>
            <a:noFill/>
            <a:ln w="127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1" name="Text Box 156"/>
            <p:cNvSpPr txBox="1">
              <a:spLocks noChangeArrowheads="1"/>
            </p:cNvSpPr>
            <p:nvPr/>
          </p:nvSpPr>
          <p:spPr bwMode="auto">
            <a:xfrm>
              <a:off x="2610" y="3495"/>
              <a:ext cx="439" cy="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0000FF"/>
                  </a:solidFill>
                </a:rPr>
                <a:t>RTP Stream</a:t>
              </a:r>
            </a:p>
          </p:txBody>
        </p:sp>
        <p:sp>
          <p:nvSpPr>
            <p:cNvPr id="25622" name="Line 157"/>
            <p:cNvSpPr>
              <a:spLocks noChangeShapeType="1"/>
            </p:cNvSpPr>
            <p:nvPr/>
          </p:nvSpPr>
          <p:spPr bwMode="auto">
            <a:xfrm>
              <a:off x="3906" y="3591"/>
              <a:ext cx="336" cy="0"/>
            </a:xfrm>
            <a:prstGeom prst="line">
              <a:avLst/>
            </a:prstGeom>
            <a:noFill/>
            <a:ln w="127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3" name="Line 158"/>
            <p:cNvSpPr>
              <a:spLocks noChangeShapeType="1"/>
            </p:cNvSpPr>
            <p:nvPr/>
          </p:nvSpPr>
          <p:spPr bwMode="auto">
            <a:xfrm>
              <a:off x="4674" y="3591"/>
              <a:ext cx="288" cy="0"/>
            </a:xfrm>
            <a:prstGeom prst="line">
              <a:avLst/>
            </a:prstGeom>
            <a:noFill/>
            <a:ln w="12700">
              <a:solidFill>
                <a:srgbClr val="0000FF"/>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grpSp>
          <p:nvGrpSpPr>
            <p:cNvPr id="25624" name="Group 159"/>
            <p:cNvGrpSpPr>
              <a:grpSpLocks/>
            </p:cNvGrpSpPr>
            <p:nvPr/>
          </p:nvGrpSpPr>
          <p:grpSpPr bwMode="auto">
            <a:xfrm>
              <a:off x="768" y="1392"/>
              <a:ext cx="4176" cy="2112"/>
              <a:chOff x="768" y="1392"/>
              <a:chExt cx="4176" cy="2112"/>
            </a:xfrm>
          </p:grpSpPr>
          <p:sp>
            <p:nvSpPr>
              <p:cNvPr id="25625" name="Rectangle 160"/>
              <p:cNvSpPr>
                <a:spLocks noChangeArrowheads="1"/>
              </p:cNvSpPr>
              <p:nvPr/>
            </p:nvSpPr>
            <p:spPr bwMode="auto">
              <a:xfrm>
                <a:off x="2976" y="1392"/>
                <a:ext cx="634" cy="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5875">
                    <a:solidFill>
                      <a:srgbClr val="000000"/>
                    </a:solidFill>
                    <a:prstDash val="lgDashDot"/>
                    <a:miter lim="800000"/>
                    <a:headEnd/>
                    <a:tailEnd/>
                  </a14:hiddenLine>
                </a:ext>
              </a:extLst>
            </p:spPr>
            <p:txBody>
              <a:bodyPr wrap="none" lIns="0" tIns="0" rIns="0" bIns="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000">
                    <a:solidFill>
                      <a:srgbClr val="FF0000"/>
                    </a:solidFill>
                  </a:rPr>
                  <a:t>Answer / Connect</a:t>
                </a:r>
              </a:p>
            </p:txBody>
          </p:sp>
          <p:sp>
            <p:nvSpPr>
              <p:cNvPr id="25626" name="Oval 161"/>
              <p:cNvSpPr>
                <a:spLocks noChangeArrowheads="1"/>
              </p:cNvSpPr>
              <p:nvPr/>
            </p:nvSpPr>
            <p:spPr bwMode="auto">
              <a:xfrm>
                <a:off x="2832" y="1392"/>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11</a:t>
                </a:r>
              </a:p>
            </p:txBody>
          </p:sp>
          <p:sp>
            <p:nvSpPr>
              <p:cNvPr id="25627" name="Oval 162"/>
              <p:cNvSpPr>
                <a:spLocks noChangeArrowheads="1"/>
              </p:cNvSpPr>
              <p:nvPr/>
            </p:nvSpPr>
            <p:spPr bwMode="auto">
              <a:xfrm>
                <a:off x="4800" y="3072"/>
                <a:ext cx="96" cy="96"/>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0" tIns="0" rIns="0" bIns="0"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sz="1000">
                    <a:solidFill>
                      <a:srgbClr val="FF0000"/>
                    </a:solidFill>
                  </a:rPr>
                  <a:t>11</a:t>
                </a:r>
              </a:p>
            </p:txBody>
          </p:sp>
          <p:sp>
            <p:nvSpPr>
              <p:cNvPr id="25628" name="Line 163"/>
              <p:cNvSpPr>
                <a:spLocks noChangeShapeType="1"/>
              </p:cNvSpPr>
              <p:nvPr/>
            </p:nvSpPr>
            <p:spPr bwMode="auto">
              <a:xfrm flipH="1">
                <a:off x="4656" y="3504"/>
                <a:ext cx="288" cy="0"/>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29" name="Line 164"/>
              <p:cNvSpPr>
                <a:spLocks noChangeShapeType="1"/>
              </p:cNvSpPr>
              <p:nvPr/>
            </p:nvSpPr>
            <p:spPr bwMode="auto">
              <a:xfrm flipH="1">
                <a:off x="3936" y="3504"/>
                <a:ext cx="288" cy="0"/>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30" name="Line 165"/>
              <p:cNvSpPr>
                <a:spLocks noChangeShapeType="1"/>
              </p:cNvSpPr>
              <p:nvPr/>
            </p:nvSpPr>
            <p:spPr bwMode="auto">
              <a:xfrm flipV="1">
                <a:off x="3744" y="3024"/>
                <a:ext cx="0" cy="288"/>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1" name="Line 166"/>
              <p:cNvSpPr>
                <a:spLocks noChangeShapeType="1"/>
              </p:cNvSpPr>
              <p:nvPr/>
            </p:nvSpPr>
            <p:spPr bwMode="auto">
              <a:xfrm flipV="1">
                <a:off x="3936" y="2496"/>
                <a:ext cx="0" cy="288"/>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2" name="Line 167"/>
              <p:cNvSpPr>
                <a:spLocks noChangeShapeType="1"/>
              </p:cNvSpPr>
              <p:nvPr/>
            </p:nvSpPr>
            <p:spPr bwMode="auto">
              <a:xfrm>
                <a:off x="2304" y="2496"/>
                <a:ext cx="0" cy="288"/>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3" name="Line 168"/>
              <p:cNvSpPr>
                <a:spLocks noChangeShapeType="1"/>
              </p:cNvSpPr>
              <p:nvPr/>
            </p:nvSpPr>
            <p:spPr bwMode="auto">
              <a:xfrm flipV="1">
                <a:off x="2496" y="2352"/>
                <a:ext cx="672" cy="0"/>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4" name="Line 169"/>
              <p:cNvSpPr>
                <a:spLocks noChangeShapeType="1"/>
              </p:cNvSpPr>
              <p:nvPr/>
            </p:nvSpPr>
            <p:spPr bwMode="auto">
              <a:xfrm flipH="1">
                <a:off x="2208" y="3024"/>
                <a:ext cx="96" cy="288"/>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5" name="Line 170"/>
              <p:cNvSpPr>
                <a:spLocks noChangeShapeType="1"/>
              </p:cNvSpPr>
              <p:nvPr/>
            </p:nvSpPr>
            <p:spPr bwMode="auto">
              <a:xfrm flipH="1">
                <a:off x="1440" y="3504"/>
                <a:ext cx="384" cy="0"/>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5636" name="Line 171"/>
              <p:cNvSpPr>
                <a:spLocks noChangeShapeType="1"/>
              </p:cNvSpPr>
              <p:nvPr/>
            </p:nvSpPr>
            <p:spPr bwMode="auto">
              <a:xfrm>
                <a:off x="768" y="3504"/>
                <a:ext cx="240" cy="0"/>
              </a:xfrm>
              <a:prstGeom prst="line">
                <a:avLst/>
              </a:prstGeom>
              <a:noFill/>
              <a:ln w="12700">
                <a:solidFill>
                  <a:srgbClr val="FF0000"/>
                </a:solidFill>
                <a:prstDash val="dash"/>
                <a:round/>
                <a:headEnd type="triangle"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25637" name="Line 172"/>
              <p:cNvSpPr>
                <a:spLocks noChangeShapeType="1"/>
              </p:cNvSpPr>
              <p:nvPr/>
            </p:nvSpPr>
            <p:spPr bwMode="auto">
              <a:xfrm flipH="1" flipV="1">
                <a:off x="3552" y="2352"/>
                <a:ext cx="288" cy="0"/>
              </a:xfrm>
              <a:prstGeom prst="line">
                <a:avLst/>
              </a:prstGeom>
              <a:noFill/>
              <a:ln w="127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grpSp>
      <p:sp>
        <p:nvSpPr>
          <p:cNvPr id="175" name="Rectangle 2"/>
          <p:cNvSpPr txBox="1">
            <a:spLocks noChangeArrowheads="1"/>
          </p:cNvSpPr>
          <p:nvPr/>
        </p:nvSpPr>
        <p:spPr>
          <a:xfrm>
            <a:off x="2238375" y="285750"/>
            <a:ext cx="8072438" cy="850900"/>
          </a:xfrm>
          <a:prstGeom prst="rect">
            <a:avLst/>
          </a:prstGeom>
          <a:noFill/>
          <a:ln/>
        </p:spPr>
        <p:txBody>
          <a:bodyPr/>
          <a:lstStyle/>
          <a:p>
            <a:pPr>
              <a:defRPr/>
            </a:pPr>
            <a:r>
              <a:rPr lang="sk-SK" sz="2400" kern="0" dirty="0">
                <a:solidFill>
                  <a:srgbClr val="E10074"/>
                </a:solidFill>
                <a:latin typeface="+mj-lt"/>
                <a:ea typeface="+mj-ea"/>
                <a:cs typeface="+mj-cs"/>
              </a:rPr>
              <a:t>Architektúra NGN, SSW a IMS</a:t>
            </a:r>
          </a:p>
        </p:txBody>
      </p:sp>
    </p:spTree>
    <p:extLst>
      <p:ext uri="{BB962C8B-B14F-4D97-AF65-F5344CB8AC3E}">
        <p14:creationId xmlns:p14="http://schemas.microsoft.com/office/powerpoint/2010/main" val="53112872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subTnLst>
                                    <p:animClr clrSpc="rgb" dir="cw">
                                      <p:cBhvr override="childStyle">
                                        <p:cTn dur="1" fill="hold" display="0" masterRel="nextClick" afterEffect="1"/>
                                        <p:tgtEl>
                                          <p:spTgt spid="12"/>
                                        </p:tgtEl>
                                        <p:attrNameLst>
                                          <p:attrName>ppt_c</p:attrName>
                                        </p:attrNameLst>
                                      </p:cBhvr>
                                      <p:to>
                                        <a:srgbClr val="D1D1D1"/>
                                      </p:to>
                                    </p:animClr>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3"/>
                                        </p:tgtEl>
                                        <p:attrNameLst>
                                          <p:attrName>style.visibility</p:attrName>
                                        </p:attrNameLst>
                                      </p:cBhvr>
                                      <p:to>
                                        <p:strVal val="visible"/>
                                      </p:to>
                                    </p:set>
                                  </p:childTnLst>
                                  <p:subTnLst>
                                    <p:animClr clrSpc="rgb" dir="cw">
                                      <p:cBhvr override="childStyle">
                                        <p:cTn dur="1" fill="hold" display="0" masterRel="nextClick" afterEffect="1"/>
                                        <p:tgtEl>
                                          <p:spTgt spid="13"/>
                                        </p:tgtEl>
                                        <p:attrNameLst>
                                          <p:attrName>ppt_c</p:attrName>
                                        </p:attrNameLst>
                                      </p:cBhvr>
                                      <p:to>
                                        <a:srgbClr val="D1D1D1"/>
                                      </p:to>
                                    </p:animClr>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4"/>
                                        </p:tgtEl>
                                        <p:attrNameLst>
                                          <p:attrName>style.visibility</p:attrName>
                                        </p:attrNameLst>
                                      </p:cBhvr>
                                      <p:to>
                                        <p:strVal val="visible"/>
                                      </p:to>
                                    </p:set>
                                  </p:childTnLst>
                                  <p:subTnLst>
                                    <p:animClr clrSpc="rgb" dir="cw">
                                      <p:cBhvr override="childStyle">
                                        <p:cTn dur="1" fill="hold" display="0" masterRel="nextClick" afterEffect="1"/>
                                        <p:tgtEl>
                                          <p:spTgt spid="14"/>
                                        </p:tgtEl>
                                        <p:attrNameLst>
                                          <p:attrName>ppt_c</p:attrName>
                                        </p:attrNameLst>
                                      </p:cBhvr>
                                      <p:to>
                                        <a:srgbClr val="D1D1D1"/>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
                                        </p:tgtEl>
                                        <p:attrNameLst>
                                          <p:attrName>style.visibility</p:attrName>
                                        </p:attrNameLst>
                                      </p:cBhvr>
                                      <p:to>
                                        <p:strVal val="visible"/>
                                      </p:to>
                                    </p:set>
                                  </p:childTnLst>
                                  <p:subTnLst>
                                    <p:animClr clrSpc="rgb" dir="cw">
                                      <p:cBhvr override="childStyle">
                                        <p:cTn dur="1" fill="hold" display="0" masterRel="nextClick" afterEffect="1"/>
                                        <p:tgtEl>
                                          <p:spTgt spid="15"/>
                                        </p:tgtEl>
                                        <p:attrNameLst>
                                          <p:attrName>ppt_c</p:attrName>
                                        </p:attrNameLst>
                                      </p:cBhvr>
                                      <p:to>
                                        <a:srgbClr val="D1D1D1"/>
                                      </p:to>
                                    </p:animClr>
                                  </p:sub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
                                        </p:tgtEl>
                                        <p:attrNameLst>
                                          <p:attrName>style.visibility</p:attrName>
                                        </p:attrNameLst>
                                      </p:cBhvr>
                                      <p:to>
                                        <p:strVal val="visible"/>
                                      </p:to>
                                    </p:set>
                                  </p:childTnLst>
                                  <p:subTnLst>
                                    <p:animClr clrSpc="rgb" dir="cw">
                                      <p:cBhvr override="childStyle">
                                        <p:cTn dur="1" fill="hold" display="0" masterRel="nextClick" afterEffect="1"/>
                                        <p:tgtEl>
                                          <p:spTgt spid="16"/>
                                        </p:tgtEl>
                                        <p:attrNameLst>
                                          <p:attrName>ppt_c</p:attrName>
                                        </p:attrNameLst>
                                      </p:cBhvr>
                                      <p:to>
                                        <a:srgbClr val="D1D1D1"/>
                                      </p:to>
                                    </p:animClr>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7"/>
                                        </p:tgtEl>
                                        <p:attrNameLst>
                                          <p:attrName>style.visibility</p:attrName>
                                        </p:attrNameLst>
                                      </p:cBhvr>
                                      <p:to>
                                        <p:strVal val="visible"/>
                                      </p:to>
                                    </p:set>
                                  </p:childTnLst>
                                  <p:subTnLst>
                                    <p:animClr clrSpc="rgb" dir="cw">
                                      <p:cBhvr override="childStyle">
                                        <p:cTn dur="1" fill="hold" display="0" masterRel="nextClick" afterEffect="1"/>
                                        <p:tgtEl>
                                          <p:spTgt spid="17"/>
                                        </p:tgtEl>
                                        <p:attrNameLst>
                                          <p:attrName>ppt_c</p:attrName>
                                        </p:attrNameLst>
                                      </p:cBhvr>
                                      <p:to>
                                        <a:srgbClr val="D1D1D1"/>
                                      </p:to>
                                    </p:animClr>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8"/>
                                        </p:tgtEl>
                                        <p:attrNameLst>
                                          <p:attrName>style.visibility</p:attrName>
                                        </p:attrNameLst>
                                      </p:cBhvr>
                                      <p:to>
                                        <p:strVal val="visible"/>
                                      </p:to>
                                    </p:set>
                                  </p:childTnLst>
                                  <p:subTnLst>
                                    <p:animClr clrSpc="rgb" dir="cw">
                                      <p:cBhvr override="childStyle">
                                        <p:cTn dur="1" fill="hold" display="0" masterRel="nextClick" afterEffect="1"/>
                                        <p:tgtEl>
                                          <p:spTgt spid="18"/>
                                        </p:tgtEl>
                                        <p:attrNameLst>
                                          <p:attrName>ppt_c</p:attrName>
                                        </p:attrNameLst>
                                      </p:cBhvr>
                                      <p:to>
                                        <a:srgbClr val="D1D1D1"/>
                                      </p:to>
                                    </p:animClr>
                                  </p:sub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9"/>
                                        </p:tgtEl>
                                        <p:attrNameLst>
                                          <p:attrName>style.visibility</p:attrName>
                                        </p:attrNameLst>
                                      </p:cBhvr>
                                      <p:to>
                                        <p:strVal val="visible"/>
                                      </p:to>
                                    </p:set>
                                  </p:childTnLst>
                                  <p:subTnLst>
                                    <p:animClr clrSpc="rgb" dir="cw">
                                      <p:cBhvr override="childStyle">
                                        <p:cTn dur="1" fill="hold" display="0" masterRel="nextClick" afterEffect="1"/>
                                        <p:tgtEl>
                                          <p:spTgt spid="19"/>
                                        </p:tgtEl>
                                        <p:attrNameLst>
                                          <p:attrName>ppt_c</p:attrName>
                                        </p:attrNameLst>
                                      </p:cBhvr>
                                      <p:to>
                                        <a:srgbClr val="D1D1D1"/>
                                      </p:to>
                                    </p:animClr>
                                  </p:sub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1"/>
                                        </p:tgtEl>
                                        <p:attrNameLst>
                                          <p:attrName>style.visibility</p:attrName>
                                        </p:attrNameLst>
                                      </p:cBhvr>
                                      <p:to>
                                        <p:strVal val="visible"/>
                                      </p:to>
                                    </p:set>
                                  </p:childTnLst>
                                  <p:subTnLst>
                                    <p:animClr clrSpc="rgb" dir="cw">
                                      <p:cBhvr override="childStyle">
                                        <p:cTn dur="1" fill="hold" display="0" masterRel="nextClick" afterEffect="1"/>
                                        <p:tgtEl>
                                          <p:spTgt spid="21"/>
                                        </p:tgtEl>
                                        <p:attrNameLst>
                                          <p:attrName>ppt_c</p:attrName>
                                        </p:attrNameLst>
                                      </p:cBhvr>
                                      <p:to>
                                        <a:srgbClr val="D1D1D1"/>
                                      </p:to>
                                    </p:animClr>
                                  </p:sub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20"/>
                                        </p:tgtEl>
                                        <p:attrNameLst>
                                          <p:attrName>style.visibility</p:attrName>
                                        </p:attrNameLst>
                                      </p:cBhvr>
                                      <p:to>
                                        <p:strVal val="visible"/>
                                      </p:to>
                                    </p:set>
                                  </p:childTnLst>
                                  <p:subTnLst>
                                    <p:animClr clrSpc="rgb" dir="cw">
                                      <p:cBhvr override="childStyle">
                                        <p:cTn dur="1" fill="hold" display="0" masterRel="nextClick" afterEffect="1"/>
                                        <p:tgtEl>
                                          <p:spTgt spid="20"/>
                                        </p:tgtEl>
                                        <p:attrNameLst>
                                          <p:attrName>ppt_c</p:attrName>
                                        </p:attrNameLst>
                                      </p:cBhvr>
                                      <p:to>
                                        <a:srgbClr val="D1D1D1"/>
                                      </p:to>
                                    </p:animClr>
                                  </p:sub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t>Hovor 1</a:t>
            </a:r>
          </a:p>
        </p:txBody>
      </p:sp>
      <p:sp>
        <p:nvSpPr>
          <p:cNvPr id="26627" name="Rectangle 3"/>
          <p:cNvSpPr>
            <a:spLocks noGrp="1" noChangeArrowheads="1"/>
          </p:cNvSpPr>
          <p:nvPr>
            <p:ph type="body" idx="1"/>
          </p:nvPr>
        </p:nvSpPr>
        <p:spPr/>
        <p:txBody>
          <a:bodyPr/>
          <a:lstStyle/>
          <a:p>
            <a:pPr eaLnBrk="1" hangingPunct="1"/>
            <a:endParaRPr lang="sk-SK" altLang="en-US"/>
          </a:p>
        </p:txBody>
      </p:sp>
      <p:pic>
        <p:nvPicPr>
          <p:cNvPr id="2662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89154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7385113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Pohľad</a:t>
            </a:r>
            <a:r>
              <a:rPr lang="en-US" dirty="0" smtClean="0"/>
              <a:t> </a:t>
            </a:r>
            <a:r>
              <a:rPr lang="en-US" dirty="0" err="1" smtClean="0"/>
              <a:t>na</a:t>
            </a:r>
            <a:r>
              <a:rPr lang="en-US" dirty="0" smtClean="0"/>
              <a:t> </a:t>
            </a:r>
            <a:r>
              <a:rPr lang="en-US" dirty="0" err="1" smtClean="0"/>
              <a:t>služby</a:t>
            </a:r>
            <a:endParaRPr lang="en-US" dirty="0"/>
          </a:p>
        </p:txBody>
      </p:sp>
      <p:sp>
        <p:nvSpPr>
          <p:cNvPr id="4" name="Text Box 6"/>
          <p:cNvSpPr txBox="1">
            <a:spLocks noChangeArrowheads="1"/>
          </p:cNvSpPr>
          <p:nvPr/>
        </p:nvSpPr>
        <p:spPr bwMode="auto">
          <a:xfrm>
            <a:off x="838200" y="1395412"/>
            <a:ext cx="9620250" cy="41465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72000" tIns="72000" rIns="72000" bIns="72000">
            <a:spAutoFit/>
          </a:bodyPr>
          <a:lstStyle/>
          <a:p>
            <a:pPr algn="l">
              <a:spcBef>
                <a:spcPct val="50000"/>
              </a:spcBef>
            </a:pPr>
            <a:r>
              <a:rPr lang="sk-SK" altLang="en-US" sz="2000" b="0" i="1" u="sng" dirty="0" err="1"/>
              <a:t>Customers</a:t>
            </a:r>
            <a:r>
              <a:rPr lang="sk-SK" altLang="en-US" sz="2000" b="0" i="1" u="sng" dirty="0"/>
              <a:t> are </a:t>
            </a:r>
            <a:r>
              <a:rPr lang="sk-SK" altLang="en-US" sz="2000" b="0" i="1" u="sng" dirty="0" err="1"/>
              <a:t>people</a:t>
            </a:r>
            <a:r>
              <a:rPr lang="sk-SK" altLang="en-US" sz="2000" b="0" i="1" u="sng" dirty="0"/>
              <a:t> – </a:t>
            </a:r>
            <a:r>
              <a:rPr lang="sk-SK" altLang="en-US" sz="2000" b="0" i="1" u="sng" dirty="0" err="1"/>
              <a:t>they</a:t>
            </a:r>
            <a:r>
              <a:rPr lang="sk-SK" altLang="en-US" sz="2000" b="0" i="1" u="sng" dirty="0"/>
              <a:t> </a:t>
            </a:r>
            <a:r>
              <a:rPr lang="sk-SK" altLang="en-US" sz="2000" b="0" i="1" u="sng" dirty="0" err="1"/>
              <a:t>want</a:t>
            </a:r>
            <a:r>
              <a:rPr lang="sk-SK" altLang="en-US" sz="2000" b="0" i="1" u="sng" dirty="0"/>
              <a:t> </a:t>
            </a:r>
            <a:r>
              <a:rPr lang="sk-SK" altLang="en-US" sz="2000" b="0" i="1" u="sng" dirty="0" err="1"/>
              <a:t>it</a:t>
            </a:r>
            <a:r>
              <a:rPr lang="sk-SK" altLang="en-US" sz="2000" b="0" i="1" u="sng" dirty="0"/>
              <a:t> </a:t>
            </a:r>
            <a:r>
              <a:rPr lang="sk-SK" altLang="en-US" sz="2000" b="0" i="1" u="sng" dirty="0" err="1"/>
              <a:t>all</a:t>
            </a:r>
            <a:r>
              <a:rPr lang="sk-SK" altLang="en-US" sz="2000" b="0" i="1" u="sng" dirty="0"/>
              <a:t>, </a:t>
            </a:r>
            <a:r>
              <a:rPr lang="sk-SK" altLang="en-US" sz="2000" b="0" i="1" u="sng" dirty="0" err="1"/>
              <a:t>now</a:t>
            </a:r>
            <a:r>
              <a:rPr lang="en-US" altLang="en-US" sz="2000" b="0" i="1" u="sng" dirty="0"/>
              <a:t>!</a:t>
            </a:r>
            <a:endParaRPr lang="sk-SK" altLang="en-US" sz="2000" b="0" i="1" u="sng" dirty="0"/>
          </a:p>
          <a:p>
            <a:pPr lvl="1" algn="l">
              <a:spcBef>
                <a:spcPct val="50000"/>
              </a:spcBef>
              <a:buFontTx/>
              <a:buChar char="•"/>
            </a:pPr>
            <a:r>
              <a:rPr lang="en-US" altLang="en-US" sz="1600" b="0" dirty="0"/>
              <a:t> A</a:t>
            </a:r>
            <a:r>
              <a:rPr lang="sk-SK" altLang="en-US" sz="1600" b="0" dirty="0" err="1"/>
              <a:t>ny</a:t>
            </a:r>
            <a:r>
              <a:rPr lang="sk-SK" altLang="en-US" sz="1600" b="0" dirty="0"/>
              <a:t> </a:t>
            </a:r>
            <a:r>
              <a:rPr lang="en-US" altLang="en-US" sz="1600" b="0" dirty="0"/>
              <a:t>&amp; all media (voice, video, data, web …)</a:t>
            </a:r>
          </a:p>
          <a:p>
            <a:pPr lvl="1" algn="l">
              <a:spcBef>
                <a:spcPct val="50000"/>
              </a:spcBef>
              <a:buFontTx/>
              <a:buChar char="•"/>
            </a:pPr>
            <a:r>
              <a:rPr lang="en-US" altLang="en-US" sz="1600" b="0" dirty="0"/>
              <a:t> Any &amp; all terminal (phone, PDA, laptop, cell phone …)</a:t>
            </a:r>
          </a:p>
          <a:p>
            <a:pPr lvl="1" algn="l">
              <a:spcBef>
                <a:spcPct val="50000"/>
              </a:spcBef>
              <a:buFontTx/>
              <a:buChar char="•"/>
            </a:pPr>
            <a:r>
              <a:rPr lang="en-US" altLang="en-US" sz="1600" b="0" dirty="0"/>
              <a:t> Any &amp; all network (POTS, ISDN, IP, </a:t>
            </a:r>
            <a:r>
              <a:rPr lang="en-US" altLang="en-US" sz="1600" b="0" dirty="0" err="1"/>
              <a:t>WiFi</a:t>
            </a:r>
            <a:r>
              <a:rPr lang="en-US" altLang="en-US" sz="1600" b="0" dirty="0"/>
              <a:t>, GPRS, UMTS …)</a:t>
            </a:r>
          </a:p>
          <a:p>
            <a:pPr lvl="1" algn="l">
              <a:spcBef>
                <a:spcPct val="50000"/>
              </a:spcBef>
              <a:buFontTx/>
              <a:buChar char="•"/>
            </a:pPr>
            <a:r>
              <a:rPr lang="en-US" altLang="en-US" sz="1600" b="0" dirty="0"/>
              <a:t> Any &amp; all time</a:t>
            </a:r>
          </a:p>
          <a:p>
            <a:pPr lvl="1" algn="l">
              <a:spcBef>
                <a:spcPct val="50000"/>
              </a:spcBef>
              <a:buFontTx/>
              <a:buChar char="•"/>
            </a:pPr>
            <a:r>
              <a:rPr lang="en-US" altLang="en-US" sz="1600" b="0" dirty="0"/>
              <a:t> Any &amp; all places</a:t>
            </a:r>
          </a:p>
          <a:p>
            <a:pPr lvl="1" algn="l">
              <a:spcBef>
                <a:spcPct val="50000"/>
              </a:spcBef>
              <a:buFontTx/>
              <a:buChar char="•"/>
            </a:pPr>
            <a:r>
              <a:rPr lang="en-US" altLang="en-US" sz="1600" b="0" dirty="0"/>
              <a:t> 1 to 1 or 1 to many</a:t>
            </a:r>
          </a:p>
          <a:p>
            <a:pPr lvl="1" algn="l">
              <a:spcBef>
                <a:spcPct val="50000"/>
              </a:spcBef>
              <a:buFontTx/>
              <a:buChar char="•"/>
            </a:pPr>
            <a:r>
              <a:rPr lang="en-US" altLang="en-US" sz="1600" b="0" dirty="0"/>
              <a:t> Mixing synch &amp; </a:t>
            </a:r>
            <a:r>
              <a:rPr lang="en-US" altLang="en-US" sz="1600" b="0" dirty="0" err="1"/>
              <a:t>asynch</a:t>
            </a:r>
            <a:endParaRPr lang="en-US" altLang="en-US" sz="1600" b="0" dirty="0"/>
          </a:p>
          <a:p>
            <a:pPr lvl="1" algn="l">
              <a:spcBef>
                <a:spcPct val="50000"/>
              </a:spcBef>
              <a:buFontTx/>
              <a:buChar char="•"/>
            </a:pPr>
            <a:r>
              <a:rPr lang="en-US" altLang="en-US" sz="1600" b="0" dirty="0"/>
              <a:t> Security</a:t>
            </a:r>
          </a:p>
          <a:p>
            <a:pPr lvl="1" algn="l">
              <a:spcBef>
                <a:spcPct val="50000"/>
              </a:spcBef>
              <a:buFontTx/>
              <a:buChar char="•"/>
            </a:pPr>
            <a:r>
              <a:rPr lang="en-US" altLang="en-US" sz="1600" b="0" dirty="0"/>
              <a:t> Quality</a:t>
            </a:r>
          </a:p>
          <a:p>
            <a:pPr lvl="1" algn="l">
              <a:spcBef>
                <a:spcPct val="50000"/>
              </a:spcBef>
              <a:buFontTx/>
              <a:buChar char="•"/>
            </a:pPr>
            <a:r>
              <a:rPr lang="en-US" altLang="en-US" sz="1600" b="0" dirty="0"/>
              <a:t> affordable</a:t>
            </a:r>
            <a:endParaRPr lang="sk-SK" altLang="en-US" sz="1600" b="0" dirty="0"/>
          </a:p>
        </p:txBody>
      </p:sp>
    </p:spTree>
    <p:extLst>
      <p:ext uri="{BB962C8B-B14F-4D97-AF65-F5344CB8AC3E}">
        <p14:creationId xmlns:p14="http://schemas.microsoft.com/office/powerpoint/2010/main" val="2021451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t>Hovor 2</a:t>
            </a:r>
          </a:p>
        </p:txBody>
      </p:sp>
      <p:sp>
        <p:nvSpPr>
          <p:cNvPr id="27651" name="Rectangle 3"/>
          <p:cNvSpPr>
            <a:spLocks noGrp="1" noChangeArrowheads="1"/>
          </p:cNvSpPr>
          <p:nvPr>
            <p:ph type="body" idx="1"/>
          </p:nvPr>
        </p:nvSpPr>
        <p:spPr/>
        <p:txBody>
          <a:bodyPr/>
          <a:lstStyle/>
          <a:p>
            <a:pPr eaLnBrk="1" hangingPunct="1"/>
            <a:endParaRPr lang="sk-SK" altLang="en-US"/>
          </a:p>
        </p:txBody>
      </p:sp>
      <p:pic>
        <p:nvPicPr>
          <p:cNvPr id="276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524000"/>
            <a:ext cx="8915400" cy="3563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276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6726" y="2089150"/>
            <a:ext cx="8932863" cy="3182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4981113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altLang="en-US"/>
              <a:t>Filtering</a:t>
            </a:r>
            <a:endParaRPr lang="sk-SK" altLang="en-US"/>
          </a:p>
        </p:txBody>
      </p:sp>
      <p:sp>
        <p:nvSpPr>
          <p:cNvPr id="28675" name="Rectangle 3"/>
          <p:cNvSpPr>
            <a:spLocks noGrp="1" noChangeArrowheads="1"/>
          </p:cNvSpPr>
          <p:nvPr>
            <p:ph type="body" idx="1"/>
          </p:nvPr>
        </p:nvSpPr>
        <p:spPr/>
        <p:txBody>
          <a:bodyPr/>
          <a:lstStyle/>
          <a:p>
            <a:pPr eaLnBrk="1" hangingPunct="1"/>
            <a:r>
              <a:rPr lang="en-US" altLang="en-US"/>
              <a:t>Only initial SIP requests</a:t>
            </a:r>
          </a:p>
          <a:p>
            <a:pPr eaLnBrk="1" hangingPunct="1"/>
            <a:r>
              <a:rPr lang="en-US" altLang="en-US"/>
              <a:t>Initial filter criteria (iFC) retrieved from HSS </a:t>
            </a:r>
          </a:p>
          <a:p>
            <a:pPr eaLnBrk="1" hangingPunct="1">
              <a:buFontTx/>
              <a:buNone/>
            </a:pPr>
            <a:r>
              <a:rPr lang="en-US" altLang="en-US"/>
              <a:t>	during registration</a:t>
            </a:r>
          </a:p>
          <a:p>
            <a:pPr eaLnBrk="1" hangingPunct="1"/>
            <a:r>
              <a:rPr lang="en-US" altLang="en-US"/>
              <a:t>Subsequent filter criteria (sFC) provided by application server (beyond 3GPP R8)</a:t>
            </a:r>
          </a:p>
          <a:p>
            <a:pPr lvl="1" eaLnBrk="1" hangingPunct="1"/>
            <a:r>
              <a:rPr lang="en-US" altLang="en-US"/>
              <a:t>Allow dynamic definition of trigger points during application runtime</a:t>
            </a:r>
            <a:endParaRPr lang="sk-SK" altLang="en-US"/>
          </a:p>
        </p:txBody>
      </p:sp>
    </p:spTree>
    <p:extLst>
      <p:ext uri="{BB962C8B-B14F-4D97-AF65-F5344CB8AC3E}">
        <p14:creationId xmlns:p14="http://schemas.microsoft.com/office/powerpoint/2010/main" val="86561519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a:t>Example: Presence call flow</a:t>
            </a:r>
            <a:endParaRPr lang="sk-SK" altLang="en-US"/>
          </a:p>
        </p:txBody>
      </p:sp>
      <p:sp>
        <p:nvSpPr>
          <p:cNvPr id="9224" name="Rectangle 8"/>
          <p:cNvSpPr>
            <a:spLocks noGrp="1" noChangeArrowheads="1"/>
          </p:cNvSpPr>
          <p:nvPr>
            <p:ph type="body" sz="half" idx="2"/>
          </p:nvPr>
        </p:nvSpPr>
        <p:spPr/>
        <p:txBody>
          <a:bodyPr>
            <a:normAutofit lnSpcReduction="10000"/>
          </a:bodyPr>
          <a:lstStyle/>
          <a:p>
            <a:pPr eaLnBrk="1" hangingPunct="1">
              <a:lnSpc>
                <a:spcPct val="90000"/>
              </a:lnSpc>
            </a:pPr>
            <a:r>
              <a:rPr lang="en-US" altLang="en-US"/>
              <a:t>Service profile</a:t>
            </a:r>
          </a:p>
          <a:p>
            <a:pPr lvl="1" eaLnBrk="1" hangingPunct="1">
              <a:lnSpc>
                <a:spcPct val="90000"/>
              </a:lnSpc>
            </a:pPr>
            <a:r>
              <a:rPr lang="en-US" altLang="en-US"/>
              <a:t>assigned to users that want to use presence</a:t>
            </a:r>
          </a:p>
          <a:p>
            <a:pPr eaLnBrk="1" hangingPunct="1">
              <a:lnSpc>
                <a:spcPct val="90000"/>
              </a:lnSpc>
            </a:pPr>
            <a:r>
              <a:rPr lang="en-US" altLang="en-US"/>
              <a:t>IFC</a:t>
            </a:r>
          </a:p>
          <a:p>
            <a:pPr lvl="1" eaLnBrk="1" hangingPunct="1">
              <a:lnSpc>
                <a:spcPct val="90000"/>
              </a:lnSpc>
            </a:pPr>
            <a:r>
              <a:rPr lang="en-US" altLang="en-US"/>
              <a:t>AS: Presence Server</a:t>
            </a:r>
          </a:p>
          <a:p>
            <a:pPr lvl="1" eaLnBrk="1" hangingPunct="1">
              <a:lnSpc>
                <a:spcPct val="90000"/>
              </a:lnSpc>
            </a:pPr>
            <a:r>
              <a:rPr lang="en-US" altLang="en-US"/>
              <a:t>TP: CNF (&amp;)</a:t>
            </a:r>
          </a:p>
          <a:p>
            <a:pPr lvl="2" eaLnBrk="1" hangingPunct="1">
              <a:lnSpc>
                <a:spcPct val="90000"/>
              </a:lnSpc>
            </a:pPr>
            <a:r>
              <a:rPr lang="en-US" altLang="en-US"/>
              <a:t>Method </a:t>
            </a:r>
            <a:r>
              <a:rPr lang="en-US" altLang="en-US" i="1"/>
              <a:t>and</a:t>
            </a:r>
          </a:p>
          <a:p>
            <a:pPr lvl="3" eaLnBrk="1" hangingPunct="1">
              <a:lnSpc>
                <a:spcPct val="90000"/>
              </a:lnSpc>
            </a:pPr>
            <a:r>
              <a:rPr lang="en-US" altLang="en-US"/>
              <a:t>PUBLISH </a:t>
            </a:r>
            <a:r>
              <a:rPr lang="en-US" altLang="en-US" i="1"/>
              <a:t>or</a:t>
            </a:r>
          </a:p>
          <a:p>
            <a:pPr lvl="3" eaLnBrk="1" hangingPunct="1">
              <a:lnSpc>
                <a:spcPct val="90000"/>
              </a:lnSpc>
            </a:pPr>
            <a:r>
              <a:rPr lang="en-US" altLang="en-US"/>
              <a:t>SUBSCRIBE</a:t>
            </a:r>
          </a:p>
          <a:p>
            <a:pPr lvl="2" eaLnBrk="1" hangingPunct="1">
              <a:lnSpc>
                <a:spcPct val="90000"/>
              </a:lnSpc>
            </a:pPr>
            <a:r>
              <a:rPr lang="en-US" altLang="en-US"/>
              <a:t>Event</a:t>
            </a:r>
          </a:p>
          <a:p>
            <a:pPr lvl="3" eaLnBrk="1" hangingPunct="1">
              <a:lnSpc>
                <a:spcPct val="90000"/>
              </a:lnSpc>
            </a:pPr>
            <a:r>
              <a:rPr lang="en-US" altLang="en-US"/>
              <a:t>Header: Event</a:t>
            </a:r>
          </a:p>
          <a:p>
            <a:pPr lvl="3" eaLnBrk="1" hangingPunct="1">
              <a:lnSpc>
                <a:spcPct val="90000"/>
              </a:lnSpc>
            </a:pPr>
            <a:r>
              <a:rPr lang="en-US" altLang="en-US"/>
              <a:t>Content: .*presence.*</a:t>
            </a:r>
            <a:endParaRPr lang="sk-SK" altLang="en-US"/>
          </a:p>
        </p:txBody>
      </p:sp>
      <p:sp>
        <p:nvSpPr>
          <p:cNvPr id="9220" name="Rectangle 4"/>
          <p:cNvSpPr>
            <a:spLocks noChangeArrowheads="1"/>
          </p:cNvSpPr>
          <p:nvPr/>
        </p:nvSpPr>
        <p:spPr bwMode="auto">
          <a:xfrm>
            <a:off x="2855913" y="4076700"/>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P-CSCF</a:t>
            </a:r>
            <a:endParaRPr lang="sk-SK" altLang="en-US"/>
          </a:p>
        </p:txBody>
      </p:sp>
      <p:sp>
        <p:nvSpPr>
          <p:cNvPr id="9221" name="Rectangle 5"/>
          <p:cNvSpPr>
            <a:spLocks noChangeArrowheads="1"/>
          </p:cNvSpPr>
          <p:nvPr/>
        </p:nvSpPr>
        <p:spPr bwMode="auto">
          <a:xfrm>
            <a:off x="5016500" y="2492375"/>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Presence</a:t>
            </a:r>
          </a:p>
          <a:p>
            <a:pPr algn="ctr" eaLnBrk="1" hangingPunct="1"/>
            <a:r>
              <a:rPr lang="en-US" altLang="en-US"/>
              <a:t>Server</a:t>
            </a:r>
            <a:endParaRPr lang="sk-SK" altLang="en-US"/>
          </a:p>
        </p:txBody>
      </p:sp>
      <p:sp>
        <p:nvSpPr>
          <p:cNvPr id="9222" name="Rectangle 6"/>
          <p:cNvSpPr>
            <a:spLocks noChangeArrowheads="1"/>
          </p:cNvSpPr>
          <p:nvPr/>
        </p:nvSpPr>
        <p:spPr bwMode="auto">
          <a:xfrm>
            <a:off x="5016500" y="4076700"/>
            <a:ext cx="914400" cy="914400"/>
          </a:xfrm>
          <a:prstGeom prst="rect">
            <a:avLst/>
          </a:prstGeom>
          <a:solidFill>
            <a:schemeClr val="accent1"/>
          </a:solidFill>
          <a:ln w="9525">
            <a:solidFill>
              <a:schemeClr val="tx1"/>
            </a:solidFill>
            <a:miter lim="800000"/>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latin typeface="Tele-GroteskEEBlack" charset="0"/>
              </a:rPr>
              <a:t>S-CSCF</a:t>
            </a:r>
            <a:endParaRPr lang="sk-SK" altLang="en-US">
              <a:latin typeface="Tele-GroteskEEBlack" charset="0"/>
            </a:endParaRPr>
          </a:p>
        </p:txBody>
      </p:sp>
      <p:sp>
        <p:nvSpPr>
          <p:cNvPr id="9225" name="Line 9"/>
          <p:cNvSpPr>
            <a:spLocks noChangeShapeType="1"/>
          </p:cNvSpPr>
          <p:nvPr/>
        </p:nvSpPr>
        <p:spPr bwMode="auto">
          <a:xfrm>
            <a:off x="1992313" y="42926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6" name="Line 10"/>
          <p:cNvSpPr>
            <a:spLocks noChangeShapeType="1"/>
          </p:cNvSpPr>
          <p:nvPr/>
        </p:nvSpPr>
        <p:spPr bwMode="auto">
          <a:xfrm>
            <a:off x="3792538" y="429260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7" name="Line 11"/>
          <p:cNvSpPr>
            <a:spLocks noChangeShapeType="1"/>
          </p:cNvSpPr>
          <p:nvPr/>
        </p:nvSpPr>
        <p:spPr bwMode="auto">
          <a:xfrm flipV="1">
            <a:off x="5160963" y="3427414"/>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8" name="Line 12"/>
          <p:cNvSpPr>
            <a:spLocks noChangeShapeType="1"/>
          </p:cNvSpPr>
          <p:nvPr/>
        </p:nvSpPr>
        <p:spPr bwMode="auto">
          <a:xfrm>
            <a:off x="5376863" y="3427414"/>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29" name="Line 13"/>
          <p:cNvSpPr>
            <a:spLocks noChangeShapeType="1"/>
          </p:cNvSpPr>
          <p:nvPr/>
        </p:nvSpPr>
        <p:spPr bwMode="auto">
          <a:xfrm>
            <a:off x="5592763" y="3427414"/>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0" name="Line 14"/>
          <p:cNvSpPr>
            <a:spLocks noChangeShapeType="1"/>
          </p:cNvSpPr>
          <p:nvPr/>
        </p:nvSpPr>
        <p:spPr bwMode="auto">
          <a:xfrm flipV="1">
            <a:off x="5808663" y="3427414"/>
            <a:ext cx="0" cy="64928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1" name="Line 15"/>
          <p:cNvSpPr>
            <a:spLocks noChangeShapeType="1"/>
          </p:cNvSpPr>
          <p:nvPr/>
        </p:nvSpPr>
        <p:spPr bwMode="auto">
          <a:xfrm flipH="1">
            <a:off x="3792538" y="450850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3" name="Line 17"/>
          <p:cNvSpPr>
            <a:spLocks noChangeShapeType="1"/>
          </p:cNvSpPr>
          <p:nvPr/>
        </p:nvSpPr>
        <p:spPr bwMode="auto">
          <a:xfrm>
            <a:off x="3792538" y="494030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4" name="Line 18"/>
          <p:cNvSpPr>
            <a:spLocks noChangeShapeType="1"/>
          </p:cNvSpPr>
          <p:nvPr/>
        </p:nvSpPr>
        <p:spPr bwMode="auto">
          <a:xfrm flipH="1">
            <a:off x="3792538" y="4724400"/>
            <a:ext cx="12239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5" name="Line 19"/>
          <p:cNvSpPr>
            <a:spLocks noChangeShapeType="1"/>
          </p:cNvSpPr>
          <p:nvPr/>
        </p:nvSpPr>
        <p:spPr bwMode="auto">
          <a:xfrm flipH="1">
            <a:off x="1992313" y="45085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6" name="Line 20"/>
          <p:cNvSpPr>
            <a:spLocks noChangeShapeType="1"/>
          </p:cNvSpPr>
          <p:nvPr/>
        </p:nvSpPr>
        <p:spPr bwMode="auto">
          <a:xfrm flipH="1">
            <a:off x="1992313" y="47244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7" name="Line 21"/>
          <p:cNvSpPr>
            <a:spLocks noChangeShapeType="1"/>
          </p:cNvSpPr>
          <p:nvPr/>
        </p:nvSpPr>
        <p:spPr bwMode="auto">
          <a:xfrm>
            <a:off x="1992313" y="4940300"/>
            <a:ext cx="8636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238" name="Text Box 22"/>
          <p:cNvSpPr txBox="1">
            <a:spLocks noChangeArrowheads="1"/>
          </p:cNvSpPr>
          <p:nvPr/>
        </p:nvSpPr>
        <p:spPr bwMode="auto">
          <a:xfrm>
            <a:off x="1920875" y="4076701"/>
            <a:ext cx="1072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SUBSCRIBE</a:t>
            </a:r>
            <a:endParaRPr lang="sk-SK" altLang="en-US" sz="1200"/>
          </a:p>
        </p:txBody>
      </p:sp>
      <p:sp>
        <p:nvSpPr>
          <p:cNvPr id="9239" name="Text Box 23"/>
          <p:cNvSpPr txBox="1">
            <a:spLocks noChangeArrowheads="1"/>
          </p:cNvSpPr>
          <p:nvPr/>
        </p:nvSpPr>
        <p:spPr bwMode="auto">
          <a:xfrm>
            <a:off x="2063750" y="4292601"/>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200 OK</a:t>
            </a:r>
            <a:endParaRPr lang="sk-SK" altLang="en-US" sz="1200"/>
          </a:p>
        </p:txBody>
      </p:sp>
      <p:sp>
        <p:nvSpPr>
          <p:cNvPr id="9240" name="Text Box 24"/>
          <p:cNvSpPr txBox="1">
            <a:spLocks noChangeArrowheads="1"/>
          </p:cNvSpPr>
          <p:nvPr/>
        </p:nvSpPr>
        <p:spPr bwMode="auto">
          <a:xfrm>
            <a:off x="2063750" y="4724401"/>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200 OK</a:t>
            </a:r>
            <a:endParaRPr lang="sk-SK" altLang="en-US" sz="1200"/>
          </a:p>
        </p:txBody>
      </p:sp>
      <p:sp>
        <p:nvSpPr>
          <p:cNvPr id="9241" name="Text Box 25"/>
          <p:cNvSpPr txBox="1">
            <a:spLocks noChangeArrowheads="1"/>
          </p:cNvSpPr>
          <p:nvPr/>
        </p:nvSpPr>
        <p:spPr bwMode="auto">
          <a:xfrm>
            <a:off x="2063750" y="4508501"/>
            <a:ext cx="7505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NOTIFY</a:t>
            </a:r>
            <a:endParaRPr lang="sk-SK" altLang="en-US" sz="1200"/>
          </a:p>
        </p:txBody>
      </p:sp>
      <p:sp>
        <p:nvSpPr>
          <p:cNvPr id="9242" name="Text Box 26"/>
          <p:cNvSpPr txBox="1">
            <a:spLocks noChangeArrowheads="1"/>
          </p:cNvSpPr>
          <p:nvPr/>
        </p:nvSpPr>
        <p:spPr bwMode="auto">
          <a:xfrm>
            <a:off x="3938588" y="4076701"/>
            <a:ext cx="1072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SUBSCRIBE</a:t>
            </a:r>
            <a:endParaRPr lang="sk-SK" altLang="en-US" sz="1200"/>
          </a:p>
        </p:txBody>
      </p:sp>
      <p:sp>
        <p:nvSpPr>
          <p:cNvPr id="9243" name="Text Box 27"/>
          <p:cNvSpPr txBox="1">
            <a:spLocks noChangeArrowheads="1"/>
          </p:cNvSpPr>
          <p:nvPr/>
        </p:nvSpPr>
        <p:spPr bwMode="auto">
          <a:xfrm>
            <a:off x="4081463" y="4292601"/>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200 OK</a:t>
            </a:r>
            <a:endParaRPr lang="sk-SK" altLang="en-US" sz="1200"/>
          </a:p>
        </p:txBody>
      </p:sp>
      <p:sp>
        <p:nvSpPr>
          <p:cNvPr id="9244" name="Text Box 28"/>
          <p:cNvSpPr txBox="1">
            <a:spLocks noChangeArrowheads="1"/>
          </p:cNvSpPr>
          <p:nvPr/>
        </p:nvSpPr>
        <p:spPr bwMode="auto">
          <a:xfrm>
            <a:off x="4081463" y="4724401"/>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200 OK</a:t>
            </a:r>
            <a:endParaRPr lang="sk-SK" altLang="en-US" sz="1200"/>
          </a:p>
        </p:txBody>
      </p:sp>
      <p:sp>
        <p:nvSpPr>
          <p:cNvPr id="9245" name="Text Box 29"/>
          <p:cNvSpPr txBox="1">
            <a:spLocks noChangeArrowheads="1"/>
          </p:cNvSpPr>
          <p:nvPr/>
        </p:nvSpPr>
        <p:spPr bwMode="auto">
          <a:xfrm>
            <a:off x="4081463" y="4508501"/>
            <a:ext cx="7505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NOTIFY</a:t>
            </a:r>
            <a:endParaRPr lang="sk-SK" altLang="en-US" sz="1200"/>
          </a:p>
        </p:txBody>
      </p:sp>
      <p:sp>
        <p:nvSpPr>
          <p:cNvPr id="9246" name="Text Box 30"/>
          <p:cNvSpPr txBox="1">
            <a:spLocks noChangeArrowheads="1"/>
          </p:cNvSpPr>
          <p:nvPr/>
        </p:nvSpPr>
        <p:spPr bwMode="auto">
          <a:xfrm rot="-5400000">
            <a:off x="4472992" y="3581808"/>
            <a:ext cx="107273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SUBSCRIBE</a:t>
            </a:r>
            <a:endParaRPr lang="sk-SK" altLang="en-US" sz="1200"/>
          </a:p>
        </p:txBody>
      </p:sp>
      <p:sp>
        <p:nvSpPr>
          <p:cNvPr id="9247" name="Text Box 31"/>
          <p:cNvSpPr txBox="1">
            <a:spLocks noChangeArrowheads="1"/>
          </p:cNvSpPr>
          <p:nvPr/>
        </p:nvSpPr>
        <p:spPr bwMode="auto">
          <a:xfrm rot="-5400000">
            <a:off x="4945461" y="3594508"/>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200 OK</a:t>
            </a:r>
            <a:endParaRPr lang="sk-SK" altLang="en-US" sz="1200"/>
          </a:p>
        </p:txBody>
      </p:sp>
      <p:sp>
        <p:nvSpPr>
          <p:cNvPr id="9248" name="Text Box 32"/>
          <p:cNvSpPr txBox="1">
            <a:spLocks noChangeArrowheads="1"/>
          </p:cNvSpPr>
          <p:nvPr/>
        </p:nvSpPr>
        <p:spPr bwMode="auto">
          <a:xfrm rot="-5400000">
            <a:off x="5377261" y="3594508"/>
            <a:ext cx="70564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200 OK</a:t>
            </a:r>
            <a:endParaRPr lang="sk-SK" altLang="en-US" sz="1200"/>
          </a:p>
        </p:txBody>
      </p:sp>
      <p:sp>
        <p:nvSpPr>
          <p:cNvPr id="9249" name="Text Box 33"/>
          <p:cNvSpPr txBox="1">
            <a:spLocks noChangeArrowheads="1"/>
          </p:cNvSpPr>
          <p:nvPr/>
        </p:nvSpPr>
        <p:spPr bwMode="auto">
          <a:xfrm rot="-5400000">
            <a:off x="5138919" y="3598476"/>
            <a:ext cx="75052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200"/>
              <a:t>NOTIFY</a:t>
            </a:r>
            <a:endParaRPr lang="sk-SK" altLang="en-US" sz="1200"/>
          </a:p>
        </p:txBody>
      </p:sp>
      <p:sp>
        <p:nvSpPr>
          <p:cNvPr id="9250" name="Oval 34"/>
          <p:cNvSpPr>
            <a:spLocks noChangeArrowheads="1"/>
          </p:cNvSpPr>
          <p:nvPr/>
        </p:nvSpPr>
        <p:spPr bwMode="auto">
          <a:xfrm>
            <a:off x="1631951" y="4149725"/>
            <a:ext cx="360363" cy="863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tLang="en-US"/>
              <a:t>UE</a:t>
            </a:r>
            <a:endParaRPr lang="sk-SK" altLang="en-US"/>
          </a:p>
        </p:txBody>
      </p:sp>
    </p:spTree>
    <p:extLst>
      <p:ext uri="{BB962C8B-B14F-4D97-AF65-F5344CB8AC3E}">
        <p14:creationId xmlns:p14="http://schemas.microsoft.com/office/powerpoint/2010/main" val="13404248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925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2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2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2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22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224">
                                            <p:txEl>
                                              <p:pRg st="0" end="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224">
                                            <p:txEl>
                                              <p:pRg st="1" end="1"/>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9224">
                                            <p:txEl>
                                              <p:pRg st="2" end="2"/>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224">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2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224">
                                            <p:txEl>
                                              <p:pRg st="4" end="4"/>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2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246"/>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224">
                                            <p:txEl>
                                              <p:pRg st="5" end="5"/>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224">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224">
                                            <p:txEl>
                                              <p:pRg st="7" end="7"/>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224">
                                            <p:txEl>
                                              <p:pRg st="8" end="8"/>
                                            </p:txEl>
                                          </p:spTgt>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224">
                                            <p:txEl>
                                              <p:pRg st="9" end="9"/>
                                            </p:tx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224">
                                            <p:txEl>
                                              <p:pRg st="10" end="10"/>
                                            </p:txEl>
                                          </p:spTgt>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923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2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9234"/>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23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23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23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24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924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924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924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924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239"/>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9247"/>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924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9248"/>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923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22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92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build="p"/>
      <p:bldP spid="9220" grpId="0" animBg="1"/>
      <p:bldP spid="9221" grpId="0" animBg="1"/>
      <p:bldP spid="9222" grpId="0" animBg="1"/>
      <p:bldP spid="9225" grpId="0" animBg="1"/>
      <p:bldP spid="9226" grpId="0" animBg="1"/>
      <p:bldP spid="9227" grpId="0" animBg="1"/>
      <p:bldP spid="9228" grpId="0" animBg="1"/>
      <p:bldP spid="9229" grpId="0" animBg="1"/>
      <p:bldP spid="9230" grpId="0" animBg="1"/>
      <p:bldP spid="9231" grpId="0" animBg="1"/>
      <p:bldP spid="9233" grpId="0" animBg="1"/>
      <p:bldP spid="9234" grpId="0" animBg="1"/>
      <p:bldP spid="9235" grpId="0" animBg="1"/>
      <p:bldP spid="9236" grpId="0" animBg="1"/>
      <p:bldP spid="9237" grpId="0" animBg="1"/>
      <p:bldP spid="9238" grpId="0"/>
      <p:bldP spid="9239" grpId="0"/>
      <p:bldP spid="9240" grpId="0"/>
      <p:bldP spid="9241" grpId="0"/>
      <p:bldP spid="9242" grpId="0"/>
      <p:bldP spid="9243" grpId="0"/>
      <p:bldP spid="9244" grpId="0"/>
      <p:bldP spid="9245" grpId="0"/>
      <p:bldP spid="9246" grpId="0"/>
      <p:bldP spid="9247" grpId="0"/>
      <p:bldP spid="9248" grpId="0"/>
      <p:bldP spid="9249" grpId="0"/>
      <p:bldP spid="925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Text Box 2"/>
          <p:cNvSpPr txBox="1">
            <a:spLocks noChangeArrowheads="1"/>
          </p:cNvSpPr>
          <p:nvPr/>
        </p:nvSpPr>
        <p:spPr bwMode="auto">
          <a:xfrm>
            <a:off x="1774826" y="1066771"/>
            <a:ext cx="4860561"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eaLnBrk="0" hangingPunct="0"/>
            <a:r>
              <a:rPr lang="sk-SK" altLang="en-US" sz="2000"/>
              <a:t>-</a:t>
            </a:r>
            <a:r>
              <a:rPr lang="sk-SK" altLang="en-US" sz="2000" u="sng"/>
              <a:t> „</a:t>
            </a:r>
            <a:r>
              <a:rPr lang="en-US" altLang="en-US" sz="2000" u="sng"/>
              <a:t>Classical</a:t>
            </a:r>
            <a:r>
              <a:rPr lang="sk-SK" altLang="en-US" sz="2000" u="sng"/>
              <a:t>“ </a:t>
            </a:r>
            <a:r>
              <a:rPr lang="en-US" altLang="en-US" sz="2000" u="sng"/>
              <a:t>public telephony network</a:t>
            </a:r>
            <a:r>
              <a:rPr lang="sk-SK" altLang="en-US" sz="2000" u="sng"/>
              <a:t> - PSTN</a:t>
            </a:r>
            <a:endParaRPr lang="cs-CZ" altLang="en-US" sz="2000" u="sng"/>
          </a:p>
        </p:txBody>
      </p:sp>
      <p:sp>
        <p:nvSpPr>
          <p:cNvPr id="206851" name="Rectangle 3"/>
          <p:cNvSpPr>
            <a:spLocks noGrp="1" noChangeArrowheads="1"/>
          </p:cNvSpPr>
          <p:nvPr>
            <p:ph type="title"/>
          </p:nvPr>
        </p:nvSpPr>
        <p:spPr>
          <a:xfrm>
            <a:off x="1703388" y="3611564"/>
            <a:ext cx="8077200" cy="549275"/>
          </a:xfrm>
          <a:noFill/>
          <a:ln/>
        </p:spPr>
        <p:txBody>
          <a:bodyPr vert="horz" lIns="0" tIns="0" rIns="0" bIns="0" rtlCol="0" anchor="ctr">
            <a:normAutofit/>
          </a:bodyPr>
          <a:lstStyle/>
          <a:p>
            <a:pPr algn="l"/>
            <a:r>
              <a:rPr lang="sk-SK" altLang="en-US" sz="1000"/>
              <a:t>-</a:t>
            </a:r>
            <a:r>
              <a:rPr lang="sk-SK" altLang="en-US" sz="1000" u="sng"/>
              <a:t> </a:t>
            </a:r>
            <a:r>
              <a:rPr lang="en-US" altLang="en-US" sz="1000" u="sng"/>
              <a:t>Internet</a:t>
            </a:r>
          </a:p>
        </p:txBody>
      </p:sp>
      <p:sp>
        <p:nvSpPr>
          <p:cNvPr id="206852" name="Line 4"/>
          <p:cNvSpPr>
            <a:spLocks noChangeShapeType="1"/>
          </p:cNvSpPr>
          <p:nvPr/>
        </p:nvSpPr>
        <p:spPr bwMode="auto">
          <a:xfrm>
            <a:off x="4286250" y="5395913"/>
            <a:ext cx="3733800" cy="0"/>
          </a:xfrm>
          <a:prstGeom prst="line">
            <a:avLst/>
          </a:prstGeom>
          <a:noFill/>
          <a:ln w="127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06853" name="Group 5"/>
          <p:cNvGrpSpPr>
            <a:grpSpLocks/>
          </p:cNvGrpSpPr>
          <p:nvPr/>
        </p:nvGrpSpPr>
        <p:grpSpPr bwMode="auto">
          <a:xfrm>
            <a:off x="3143250" y="5103814"/>
            <a:ext cx="1143000" cy="511175"/>
            <a:chOff x="624" y="2784"/>
            <a:chExt cx="720" cy="336"/>
          </a:xfrm>
        </p:grpSpPr>
        <p:sp>
          <p:nvSpPr>
            <p:cNvPr id="206854" name="AutoShape 6"/>
            <p:cNvSpPr>
              <a:spLocks noChangeArrowheads="1"/>
            </p:cNvSpPr>
            <p:nvPr/>
          </p:nvSpPr>
          <p:spPr bwMode="auto">
            <a:xfrm>
              <a:off x="624" y="2784"/>
              <a:ext cx="720" cy="33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55" name="Text Box 7"/>
            <p:cNvSpPr txBox="1">
              <a:spLocks noChangeArrowheads="1"/>
            </p:cNvSpPr>
            <p:nvPr/>
          </p:nvSpPr>
          <p:spPr bwMode="auto">
            <a:xfrm>
              <a:off x="648" y="2827"/>
              <a:ext cx="672"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latin typeface="Tahoma" charset="0"/>
                </a:rPr>
                <a:t>User</a:t>
              </a:r>
            </a:p>
          </p:txBody>
        </p:sp>
      </p:grpSp>
      <p:grpSp>
        <p:nvGrpSpPr>
          <p:cNvPr id="206856" name="Group 8"/>
          <p:cNvGrpSpPr>
            <a:grpSpLocks/>
          </p:cNvGrpSpPr>
          <p:nvPr/>
        </p:nvGrpSpPr>
        <p:grpSpPr bwMode="auto">
          <a:xfrm>
            <a:off x="8020050" y="5103814"/>
            <a:ext cx="1143000" cy="511175"/>
            <a:chOff x="624" y="2784"/>
            <a:chExt cx="720" cy="336"/>
          </a:xfrm>
        </p:grpSpPr>
        <p:sp>
          <p:nvSpPr>
            <p:cNvPr id="206857" name="AutoShape 9"/>
            <p:cNvSpPr>
              <a:spLocks noChangeArrowheads="1"/>
            </p:cNvSpPr>
            <p:nvPr/>
          </p:nvSpPr>
          <p:spPr bwMode="auto">
            <a:xfrm>
              <a:off x="624" y="2784"/>
              <a:ext cx="720" cy="33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58" name="Text Box 10"/>
            <p:cNvSpPr txBox="1">
              <a:spLocks noChangeArrowheads="1"/>
            </p:cNvSpPr>
            <p:nvPr/>
          </p:nvSpPr>
          <p:spPr bwMode="auto">
            <a:xfrm>
              <a:off x="648" y="2827"/>
              <a:ext cx="672" cy="2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latin typeface="Tahoma" charset="0"/>
                </a:rPr>
                <a:t>User</a:t>
              </a:r>
            </a:p>
          </p:txBody>
        </p:sp>
      </p:grpSp>
      <p:sp>
        <p:nvSpPr>
          <p:cNvPr id="206859" name="Rectangle 11"/>
          <p:cNvSpPr>
            <a:spLocks noChangeArrowheads="1"/>
          </p:cNvSpPr>
          <p:nvPr/>
        </p:nvSpPr>
        <p:spPr bwMode="auto">
          <a:xfrm>
            <a:off x="5162550" y="3933826"/>
            <a:ext cx="914400" cy="52546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1600"/>
              <a:t>Selected</a:t>
            </a:r>
          </a:p>
          <a:p>
            <a:pPr algn="ctr"/>
            <a:r>
              <a:rPr lang="en-US" altLang="en-US" sz="1600"/>
              <a:t>server</a:t>
            </a:r>
            <a:endParaRPr lang="sk-SK" altLang="en-US" sz="1600"/>
          </a:p>
        </p:txBody>
      </p:sp>
      <p:sp>
        <p:nvSpPr>
          <p:cNvPr id="206860" name="Rectangle 12"/>
          <p:cNvSpPr>
            <a:spLocks noChangeArrowheads="1"/>
          </p:cNvSpPr>
          <p:nvPr/>
        </p:nvSpPr>
        <p:spPr bwMode="auto">
          <a:xfrm>
            <a:off x="6343650" y="3933826"/>
            <a:ext cx="914400" cy="525463"/>
          </a:xfrm>
          <a:prstGeom prst="rect">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ltLang="en-US" sz="1600"/>
              <a:t>Selected</a:t>
            </a:r>
          </a:p>
          <a:p>
            <a:pPr algn="ctr"/>
            <a:r>
              <a:rPr lang="en-US" altLang="en-US" sz="1600"/>
              <a:t>server</a:t>
            </a:r>
            <a:endParaRPr lang="sk-SK" altLang="en-US" sz="1600"/>
          </a:p>
        </p:txBody>
      </p:sp>
      <p:sp>
        <p:nvSpPr>
          <p:cNvPr id="206861" name="Line 13"/>
          <p:cNvSpPr>
            <a:spLocks noChangeShapeType="1"/>
          </p:cNvSpPr>
          <p:nvPr/>
        </p:nvSpPr>
        <p:spPr bwMode="auto">
          <a:xfrm flipV="1">
            <a:off x="4286250" y="4459289"/>
            <a:ext cx="1295400" cy="790575"/>
          </a:xfrm>
          <a:prstGeom prst="line">
            <a:avLst/>
          </a:prstGeom>
          <a:noFill/>
          <a:ln w="12700">
            <a:solidFill>
              <a:schemeClr val="tx1"/>
            </a:solidFill>
            <a:prstDash val="lg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862" name="AutoShape 14"/>
          <p:cNvSpPr>
            <a:spLocks noChangeArrowheads="1"/>
          </p:cNvSpPr>
          <p:nvPr/>
        </p:nvSpPr>
        <p:spPr bwMode="auto">
          <a:xfrm>
            <a:off x="4743450" y="4737100"/>
            <a:ext cx="2857500" cy="1462088"/>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63" name="Text Box 15"/>
          <p:cNvSpPr txBox="1">
            <a:spLocks noChangeArrowheads="1"/>
          </p:cNvSpPr>
          <p:nvPr/>
        </p:nvSpPr>
        <p:spPr bwMode="auto">
          <a:xfrm>
            <a:off x="4895850" y="4459288"/>
            <a:ext cx="2590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200000"/>
              </a:lnSpc>
              <a:spcBef>
                <a:spcPct val="50000"/>
              </a:spcBef>
            </a:pPr>
            <a:r>
              <a:rPr lang="en-US" altLang="en-US" sz="2400">
                <a:latin typeface="Tahoma" charset="0"/>
              </a:rPr>
              <a:t>Internet</a:t>
            </a:r>
          </a:p>
          <a:p>
            <a:pPr algn="ctr">
              <a:lnSpc>
                <a:spcPct val="200000"/>
              </a:lnSpc>
              <a:spcBef>
                <a:spcPct val="50000"/>
              </a:spcBef>
            </a:pPr>
            <a:r>
              <a:rPr lang="en-US" altLang="en-US" sz="2400">
                <a:latin typeface="Tahoma" charset="0"/>
              </a:rPr>
              <a:t>“Dumb</a:t>
            </a:r>
            <a:r>
              <a:rPr lang="sk-SK" altLang="en-US" sz="2400">
                <a:latin typeface="Tahoma" charset="0"/>
              </a:rPr>
              <a:t> </a:t>
            </a:r>
            <a:r>
              <a:rPr lang="en-US" altLang="en-US" sz="2400">
                <a:latin typeface="Tahoma" charset="0"/>
              </a:rPr>
              <a:t>net”</a:t>
            </a:r>
          </a:p>
        </p:txBody>
      </p:sp>
      <p:grpSp>
        <p:nvGrpSpPr>
          <p:cNvPr id="206864" name="Group 16"/>
          <p:cNvGrpSpPr>
            <a:grpSpLocks/>
          </p:cNvGrpSpPr>
          <p:nvPr/>
        </p:nvGrpSpPr>
        <p:grpSpPr bwMode="auto">
          <a:xfrm>
            <a:off x="4972050" y="4992689"/>
            <a:ext cx="533400" cy="320675"/>
            <a:chOff x="1728" y="1632"/>
            <a:chExt cx="336" cy="211"/>
          </a:xfrm>
        </p:grpSpPr>
        <p:sp>
          <p:nvSpPr>
            <p:cNvPr id="206865" name="Oval 17"/>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66" name="Text Box 18"/>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R</a:t>
              </a:r>
            </a:p>
          </p:txBody>
        </p:sp>
      </p:grpSp>
      <p:grpSp>
        <p:nvGrpSpPr>
          <p:cNvPr id="206867" name="Group 19"/>
          <p:cNvGrpSpPr>
            <a:grpSpLocks/>
          </p:cNvGrpSpPr>
          <p:nvPr/>
        </p:nvGrpSpPr>
        <p:grpSpPr bwMode="auto">
          <a:xfrm>
            <a:off x="5581650" y="5357814"/>
            <a:ext cx="533400" cy="320675"/>
            <a:chOff x="1728" y="1632"/>
            <a:chExt cx="336" cy="211"/>
          </a:xfrm>
        </p:grpSpPr>
        <p:sp>
          <p:nvSpPr>
            <p:cNvPr id="206868" name="Oval 20"/>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69" name="Text Box 21"/>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R</a:t>
              </a:r>
            </a:p>
          </p:txBody>
        </p:sp>
      </p:grpSp>
      <p:grpSp>
        <p:nvGrpSpPr>
          <p:cNvPr id="206870" name="Group 22"/>
          <p:cNvGrpSpPr>
            <a:grpSpLocks/>
          </p:cNvGrpSpPr>
          <p:nvPr/>
        </p:nvGrpSpPr>
        <p:grpSpPr bwMode="auto">
          <a:xfrm>
            <a:off x="6877050" y="4992689"/>
            <a:ext cx="533400" cy="320675"/>
            <a:chOff x="1728" y="1632"/>
            <a:chExt cx="336" cy="211"/>
          </a:xfrm>
        </p:grpSpPr>
        <p:sp>
          <p:nvSpPr>
            <p:cNvPr id="206871" name="Oval 23"/>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72" name="Text Box 24"/>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R</a:t>
              </a:r>
            </a:p>
          </p:txBody>
        </p:sp>
      </p:grpSp>
      <p:grpSp>
        <p:nvGrpSpPr>
          <p:cNvPr id="206873" name="Group 25"/>
          <p:cNvGrpSpPr>
            <a:grpSpLocks/>
          </p:cNvGrpSpPr>
          <p:nvPr/>
        </p:nvGrpSpPr>
        <p:grpSpPr bwMode="auto">
          <a:xfrm>
            <a:off x="6343650" y="5221289"/>
            <a:ext cx="533400" cy="320675"/>
            <a:chOff x="1728" y="1632"/>
            <a:chExt cx="336" cy="211"/>
          </a:xfrm>
        </p:grpSpPr>
        <p:sp>
          <p:nvSpPr>
            <p:cNvPr id="206874" name="Oval 26"/>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75" name="Text Box 27"/>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R</a:t>
              </a:r>
            </a:p>
          </p:txBody>
        </p:sp>
      </p:grpSp>
      <p:sp>
        <p:nvSpPr>
          <p:cNvPr id="206876" name="Line 28"/>
          <p:cNvSpPr>
            <a:spLocks noChangeShapeType="1"/>
          </p:cNvSpPr>
          <p:nvPr/>
        </p:nvSpPr>
        <p:spPr bwMode="auto">
          <a:xfrm flipV="1">
            <a:off x="1774825" y="3573463"/>
            <a:ext cx="8648700" cy="4762"/>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06877" name="Group 29"/>
          <p:cNvGrpSpPr>
            <a:grpSpLocks/>
          </p:cNvGrpSpPr>
          <p:nvPr/>
        </p:nvGrpSpPr>
        <p:grpSpPr bwMode="auto">
          <a:xfrm>
            <a:off x="2208213" y="1628775"/>
            <a:ext cx="7772400" cy="1663700"/>
            <a:chOff x="432" y="2496"/>
            <a:chExt cx="4896" cy="1093"/>
          </a:xfrm>
        </p:grpSpPr>
        <p:sp>
          <p:nvSpPr>
            <p:cNvPr id="206878" name="AutoShape 30"/>
            <p:cNvSpPr>
              <a:spLocks noChangeArrowheads="1"/>
            </p:cNvSpPr>
            <p:nvPr/>
          </p:nvSpPr>
          <p:spPr bwMode="auto">
            <a:xfrm>
              <a:off x="1344" y="2496"/>
              <a:ext cx="864" cy="960"/>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6879" name="Group 31"/>
            <p:cNvGrpSpPr>
              <a:grpSpLocks/>
            </p:cNvGrpSpPr>
            <p:nvPr/>
          </p:nvGrpSpPr>
          <p:grpSpPr bwMode="auto">
            <a:xfrm>
              <a:off x="1344" y="2597"/>
              <a:ext cx="864" cy="300"/>
              <a:chOff x="1248" y="2832"/>
              <a:chExt cx="864" cy="300"/>
            </a:xfrm>
          </p:grpSpPr>
          <p:sp>
            <p:nvSpPr>
              <p:cNvPr id="206880" name="Rectangle 32"/>
              <p:cNvSpPr>
                <a:spLocks noChangeArrowheads="1"/>
              </p:cNvSpPr>
              <p:nvPr/>
            </p:nvSpPr>
            <p:spPr bwMode="auto">
              <a:xfrm>
                <a:off x="1392" y="2832"/>
                <a:ext cx="576" cy="288"/>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81" name="Text Box 33"/>
              <p:cNvSpPr txBox="1">
                <a:spLocks noChangeArrowheads="1"/>
              </p:cNvSpPr>
              <p:nvPr/>
            </p:nvSpPr>
            <p:spPr bwMode="auto">
              <a:xfrm>
                <a:off x="1248" y="2893"/>
                <a:ext cx="86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30000"/>
                  </a:lnSpc>
                  <a:spcBef>
                    <a:spcPct val="50000"/>
                  </a:spcBef>
                </a:pPr>
                <a:r>
                  <a:rPr lang="en-US" altLang="en-US" sz="1600">
                    <a:latin typeface="Tahoma" charset="0"/>
                  </a:rPr>
                  <a:t>Central</a:t>
                </a:r>
              </a:p>
              <a:p>
                <a:pPr algn="ctr">
                  <a:lnSpc>
                    <a:spcPct val="30000"/>
                  </a:lnSpc>
                  <a:spcBef>
                    <a:spcPct val="50000"/>
                  </a:spcBef>
                </a:pPr>
                <a:r>
                  <a:rPr lang="en-US" altLang="en-US" sz="1600">
                    <a:latin typeface="Tahoma" charset="0"/>
                  </a:rPr>
                  <a:t>Control</a:t>
                </a:r>
              </a:p>
            </p:txBody>
          </p:sp>
        </p:grpSp>
        <p:grpSp>
          <p:nvGrpSpPr>
            <p:cNvPr id="206882" name="Group 34"/>
            <p:cNvGrpSpPr>
              <a:grpSpLocks/>
            </p:cNvGrpSpPr>
            <p:nvPr/>
          </p:nvGrpSpPr>
          <p:grpSpPr bwMode="auto">
            <a:xfrm>
              <a:off x="432" y="3024"/>
              <a:ext cx="720" cy="336"/>
              <a:chOff x="624" y="2784"/>
              <a:chExt cx="720" cy="336"/>
            </a:xfrm>
          </p:grpSpPr>
          <p:sp>
            <p:nvSpPr>
              <p:cNvPr id="206883" name="AutoShape 35"/>
              <p:cNvSpPr>
                <a:spLocks noChangeArrowheads="1"/>
              </p:cNvSpPr>
              <p:nvPr/>
            </p:nvSpPr>
            <p:spPr bwMode="auto">
              <a:xfrm>
                <a:off x="624" y="2784"/>
                <a:ext cx="720" cy="33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84" name="Text Box 36"/>
              <p:cNvSpPr txBox="1">
                <a:spLocks noChangeArrowheads="1"/>
              </p:cNvSpPr>
              <p:nvPr/>
            </p:nvSpPr>
            <p:spPr bwMode="auto">
              <a:xfrm>
                <a:off x="648" y="2826"/>
                <a:ext cx="67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latin typeface="Tahoma" charset="0"/>
                  </a:rPr>
                  <a:t>User</a:t>
                </a:r>
              </a:p>
            </p:txBody>
          </p:sp>
        </p:grpSp>
        <p:sp>
          <p:nvSpPr>
            <p:cNvPr id="206885" name="AutoShape 37"/>
            <p:cNvSpPr>
              <a:spLocks noChangeArrowheads="1"/>
            </p:cNvSpPr>
            <p:nvPr/>
          </p:nvSpPr>
          <p:spPr bwMode="auto">
            <a:xfrm>
              <a:off x="2448" y="2496"/>
              <a:ext cx="864" cy="960"/>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86" name="AutoShape 38"/>
            <p:cNvSpPr>
              <a:spLocks noChangeArrowheads="1"/>
            </p:cNvSpPr>
            <p:nvPr/>
          </p:nvSpPr>
          <p:spPr bwMode="auto">
            <a:xfrm>
              <a:off x="3552" y="2496"/>
              <a:ext cx="864" cy="960"/>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06887" name="Group 39"/>
            <p:cNvGrpSpPr>
              <a:grpSpLocks/>
            </p:cNvGrpSpPr>
            <p:nvPr/>
          </p:nvGrpSpPr>
          <p:grpSpPr bwMode="auto">
            <a:xfrm>
              <a:off x="4608" y="3024"/>
              <a:ext cx="720" cy="336"/>
              <a:chOff x="624" y="2784"/>
              <a:chExt cx="720" cy="336"/>
            </a:xfrm>
          </p:grpSpPr>
          <p:sp>
            <p:nvSpPr>
              <p:cNvPr id="206888" name="AutoShape 40"/>
              <p:cNvSpPr>
                <a:spLocks noChangeArrowheads="1"/>
              </p:cNvSpPr>
              <p:nvPr/>
            </p:nvSpPr>
            <p:spPr bwMode="auto">
              <a:xfrm>
                <a:off x="624" y="2784"/>
                <a:ext cx="720" cy="336"/>
              </a:xfrm>
              <a:prstGeom prst="roundRect">
                <a:avLst>
                  <a:gd name="adj" fmla="val 16667"/>
                </a:avLst>
              </a:prstGeom>
              <a:solidFill>
                <a:schemeClr val="accent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89" name="Text Box 41"/>
              <p:cNvSpPr txBox="1">
                <a:spLocks noChangeArrowheads="1"/>
              </p:cNvSpPr>
              <p:nvPr/>
            </p:nvSpPr>
            <p:spPr bwMode="auto">
              <a:xfrm>
                <a:off x="648" y="2826"/>
                <a:ext cx="672"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a:latin typeface="Tahoma" charset="0"/>
                  </a:rPr>
                  <a:t>User</a:t>
                </a:r>
              </a:p>
            </p:txBody>
          </p:sp>
        </p:grpSp>
        <p:grpSp>
          <p:nvGrpSpPr>
            <p:cNvPr id="206890" name="Group 42"/>
            <p:cNvGrpSpPr>
              <a:grpSpLocks/>
            </p:cNvGrpSpPr>
            <p:nvPr/>
          </p:nvGrpSpPr>
          <p:grpSpPr bwMode="auto">
            <a:xfrm>
              <a:off x="3552" y="2592"/>
              <a:ext cx="864" cy="300"/>
              <a:chOff x="1248" y="2832"/>
              <a:chExt cx="864" cy="300"/>
            </a:xfrm>
          </p:grpSpPr>
          <p:sp>
            <p:nvSpPr>
              <p:cNvPr id="206891" name="Rectangle 43"/>
              <p:cNvSpPr>
                <a:spLocks noChangeArrowheads="1"/>
              </p:cNvSpPr>
              <p:nvPr/>
            </p:nvSpPr>
            <p:spPr bwMode="auto">
              <a:xfrm>
                <a:off x="1392" y="2832"/>
                <a:ext cx="576" cy="288"/>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92" name="Text Box 44"/>
              <p:cNvSpPr txBox="1">
                <a:spLocks noChangeArrowheads="1"/>
              </p:cNvSpPr>
              <p:nvPr/>
            </p:nvSpPr>
            <p:spPr bwMode="auto">
              <a:xfrm>
                <a:off x="1248" y="2893"/>
                <a:ext cx="86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30000"/>
                  </a:lnSpc>
                  <a:spcBef>
                    <a:spcPct val="50000"/>
                  </a:spcBef>
                </a:pPr>
                <a:r>
                  <a:rPr lang="en-US" altLang="en-US" sz="1600">
                    <a:latin typeface="Tahoma" charset="0"/>
                  </a:rPr>
                  <a:t>Central</a:t>
                </a:r>
              </a:p>
              <a:p>
                <a:pPr algn="ctr">
                  <a:lnSpc>
                    <a:spcPct val="30000"/>
                  </a:lnSpc>
                  <a:spcBef>
                    <a:spcPct val="50000"/>
                  </a:spcBef>
                </a:pPr>
                <a:r>
                  <a:rPr lang="en-US" altLang="en-US" sz="1600">
                    <a:latin typeface="Tahoma" charset="0"/>
                  </a:rPr>
                  <a:t>Control</a:t>
                </a:r>
              </a:p>
            </p:txBody>
          </p:sp>
        </p:grpSp>
        <p:grpSp>
          <p:nvGrpSpPr>
            <p:cNvPr id="206893" name="Group 45"/>
            <p:cNvGrpSpPr>
              <a:grpSpLocks/>
            </p:cNvGrpSpPr>
            <p:nvPr/>
          </p:nvGrpSpPr>
          <p:grpSpPr bwMode="auto">
            <a:xfrm>
              <a:off x="2448" y="2592"/>
              <a:ext cx="864" cy="300"/>
              <a:chOff x="1248" y="2832"/>
              <a:chExt cx="864" cy="300"/>
            </a:xfrm>
          </p:grpSpPr>
          <p:sp>
            <p:nvSpPr>
              <p:cNvPr id="206894" name="Rectangle 46"/>
              <p:cNvSpPr>
                <a:spLocks noChangeArrowheads="1"/>
              </p:cNvSpPr>
              <p:nvPr/>
            </p:nvSpPr>
            <p:spPr bwMode="auto">
              <a:xfrm>
                <a:off x="1392" y="2832"/>
                <a:ext cx="576" cy="288"/>
              </a:xfrm>
              <a:prstGeom prst="rect">
                <a:avLst/>
              </a:prstGeom>
              <a:solidFill>
                <a:schemeClr val="bg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895" name="Text Box 47"/>
              <p:cNvSpPr txBox="1">
                <a:spLocks noChangeArrowheads="1"/>
              </p:cNvSpPr>
              <p:nvPr/>
            </p:nvSpPr>
            <p:spPr bwMode="auto">
              <a:xfrm>
                <a:off x="1248" y="2893"/>
                <a:ext cx="864" cy="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lnSpc>
                    <a:spcPct val="30000"/>
                  </a:lnSpc>
                  <a:spcBef>
                    <a:spcPct val="50000"/>
                  </a:spcBef>
                </a:pPr>
                <a:r>
                  <a:rPr lang="en-US" altLang="en-US" sz="1600">
                    <a:latin typeface="Tahoma" charset="0"/>
                  </a:rPr>
                  <a:t>Central</a:t>
                </a:r>
              </a:p>
              <a:p>
                <a:pPr algn="ctr">
                  <a:lnSpc>
                    <a:spcPct val="30000"/>
                  </a:lnSpc>
                  <a:spcBef>
                    <a:spcPct val="50000"/>
                  </a:spcBef>
                </a:pPr>
                <a:r>
                  <a:rPr lang="en-US" altLang="en-US" sz="1600">
                    <a:latin typeface="Tahoma" charset="0"/>
                  </a:rPr>
                  <a:t>Control</a:t>
                </a:r>
              </a:p>
            </p:txBody>
          </p:sp>
        </p:grpSp>
        <p:sp>
          <p:nvSpPr>
            <p:cNvPr id="206896" name="Line 48"/>
            <p:cNvSpPr>
              <a:spLocks noChangeShapeType="1"/>
            </p:cNvSpPr>
            <p:nvPr/>
          </p:nvSpPr>
          <p:spPr bwMode="auto">
            <a:xfrm>
              <a:off x="1152" y="3264"/>
              <a:ext cx="345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897" name="Line 49"/>
            <p:cNvSpPr>
              <a:spLocks noChangeShapeType="1"/>
            </p:cNvSpPr>
            <p:nvPr/>
          </p:nvSpPr>
          <p:spPr bwMode="auto">
            <a:xfrm>
              <a:off x="1248" y="3024"/>
              <a:ext cx="0" cy="432"/>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898" name="Line 50"/>
            <p:cNvSpPr>
              <a:spLocks noChangeShapeType="1"/>
            </p:cNvSpPr>
            <p:nvPr/>
          </p:nvSpPr>
          <p:spPr bwMode="auto">
            <a:xfrm>
              <a:off x="2304" y="3024"/>
              <a:ext cx="0" cy="432"/>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899" name="Line 51"/>
            <p:cNvSpPr>
              <a:spLocks noChangeShapeType="1"/>
            </p:cNvSpPr>
            <p:nvPr/>
          </p:nvSpPr>
          <p:spPr bwMode="auto">
            <a:xfrm>
              <a:off x="3408" y="3024"/>
              <a:ext cx="0" cy="432"/>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0" name="Line 52"/>
            <p:cNvSpPr>
              <a:spLocks noChangeShapeType="1"/>
            </p:cNvSpPr>
            <p:nvPr/>
          </p:nvSpPr>
          <p:spPr bwMode="auto">
            <a:xfrm>
              <a:off x="4512" y="3024"/>
              <a:ext cx="0" cy="432"/>
            </a:xfrm>
            <a:prstGeom prst="line">
              <a:avLst/>
            </a:prstGeom>
            <a:noFill/>
            <a:ln w="12700">
              <a:solidFill>
                <a:schemeClr val="tx1"/>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1" name="Line 53"/>
            <p:cNvSpPr>
              <a:spLocks noChangeShapeType="1"/>
            </p:cNvSpPr>
            <p:nvPr/>
          </p:nvSpPr>
          <p:spPr bwMode="auto">
            <a:xfrm>
              <a:off x="1152" y="3120"/>
              <a:ext cx="336"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2" name="Line 54"/>
            <p:cNvSpPr>
              <a:spLocks noChangeShapeType="1"/>
            </p:cNvSpPr>
            <p:nvPr/>
          </p:nvSpPr>
          <p:spPr bwMode="auto">
            <a:xfrm flipV="1">
              <a:off x="1488" y="2885"/>
              <a:ext cx="96" cy="23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3" name="Line 55"/>
            <p:cNvSpPr>
              <a:spLocks noChangeShapeType="1"/>
            </p:cNvSpPr>
            <p:nvPr/>
          </p:nvSpPr>
          <p:spPr bwMode="auto">
            <a:xfrm flipH="1">
              <a:off x="1584" y="2885"/>
              <a:ext cx="96" cy="264"/>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4" name="Line 56"/>
            <p:cNvSpPr>
              <a:spLocks noChangeShapeType="1"/>
            </p:cNvSpPr>
            <p:nvPr/>
          </p:nvSpPr>
          <p:spPr bwMode="auto">
            <a:xfrm>
              <a:off x="1872" y="2885"/>
              <a:ext cx="96" cy="264"/>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5" name="Line 57"/>
            <p:cNvSpPr>
              <a:spLocks noChangeShapeType="1"/>
            </p:cNvSpPr>
            <p:nvPr/>
          </p:nvSpPr>
          <p:spPr bwMode="auto">
            <a:xfrm>
              <a:off x="2064" y="3120"/>
              <a:ext cx="5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6" name="Line 58"/>
            <p:cNvSpPr>
              <a:spLocks noChangeShapeType="1"/>
            </p:cNvSpPr>
            <p:nvPr/>
          </p:nvSpPr>
          <p:spPr bwMode="auto">
            <a:xfrm>
              <a:off x="3168" y="3120"/>
              <a:ext cx="528"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7" name="Line 59"/>
            <p:cNvSpPr>
              <a:spLocks noChangeShapeType="1"/>
            </p:cNvSpPr>
            <p:nvPr/>
          </p:nvSpPr>
          <p:spPr bwMode="auto">
            <a:xfrm>
              <a:off x="4272" y="3120"/>
              <a:ext cx="336" cy="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8" name="Line 60"/>
            <p:cNvSpPr>
              <a:spLocks noChangeShapeType="1"/>
            </p:cNvSpPr>
            <p:nvPr/>
          </p:nvSpPr>
          <p:spPr bwMode="auto">
            <a:xfrm flipH="1" flipV="1">
              <a:off x="1968" y="2885"/>
              <a:ext cx="96" cy="23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09" name="Line 61"/>
            <p:cNvSpPr>
              <a:spLocks noChangeShapeType="1"/>
            </p:cNvSpPr>
            <p:nvPr/>
          </p:nvSpPr>
          <p:spPr bwMode="auto">
            <a:xfrm flipV="1">
              <a:off x="2592" y="2885"/>
              <a:ext cx="96" cy="23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0" name="Line 62"/>
            <p:cNvSpPr>
              <a:spLocks noChangeShapeType="1"/>
            </p:cNvSpPr>
            <p:nvPr/>
          </p:nvSpPr>
          <p:spPr bwMode="auto">
            <a:xfrm flipH="1">
              <a:off x="2688" y="2880"/>
              <a:ext cx="96" cy="28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1" name="Line 63"/>
            <p:cNvSpPr>
              <a:spLocks noChangeShapeType="1"/>
            </p:cNvSpPr>
            <p:nvPr/>
          </p:nvSpPr>
          <p:spPr bwMode="auto">
            <a:xfrm>
              <a:off x="2976" y="2880"/>
              <a:ext cx="96" cy="288"/>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2" name="Line 64"/>
            <p:cNvSpPr>
              <a:spLocks noChangeShapeType="1"/>
            </p:cNvSpPr>
            <p:nvPr/>
          </p:nvSpPr>
          <p:spPr bwMode="auto">
            <a:xfrm flipH="1">
              <a:off x="3792" y="2885"/>
              <a:ext cx="96" cy="273"/>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3" name="Line 65"/>
            <p:cNvSpPr>
              <a:spLocks noChangeShapeType="1"/>
            </p:cNvSpPr>
            <p:nvPr/>
          </p:nvSpPr>
          <p:spPr bwMode="auto">
            <a:xfrm>
              <a:off x="4080" y="2885"/>
              <a:ext cx="96" cy="264"/>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4" name="Line 66"/>
            <p:cNvSpPr>
              <a:spLocks noChangeShapeType="1"/>
            </p:cNvSpPr>
            <p:nvPr/>
          </p:nvSpPr>
          <p:spPr bwMode="auto">
            <a:xfrm>
              <a:off x="3072" y="2880"/>
              <a:ext cx="96"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5" name="Line 67"/>
            <p:cNvSpPr>
              <a:spLocks noChangeShapeType="1"/>
            </p:cNvSpPr>
            <p:nvPr/>
          </p:nvSpPr>
          <p:spPr bwMode="auto">
            <a:xfrm flipV="1">
              <a:off x="3696" y="2875"/>
              <a:ext cx="96" cy="245"/>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06916" name="Line 68"/>
            <p:cNvSpPr>
              <a:spLocks noChangeShapeType="1"/>
            </p:cNvSpPr>
            <p:nvPr/>
          </p:nvSpPr>
          <p:spPr bwMode="auto">
            <a:xfrm>
              <a:off x="4176" y="2880"/>
              <a:ext cx="96" cy="24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nvGrpSpPr>
            <p:cNvPr id="206917" name="Group 69"/>
            <p:cNvGrpSpPr>
              <a:grpSpLocks/>
            </p:cNvGrpSpPr>
            <p:nvPr/>
          </p:nvGrpSpPr>
          <p:grpSpPr bwMode="auto">
            <a:xfrm>
              <a:off x="1392" y="3139"/>
              <a:ext cx="336" cy="211"/>
              <a:chOff x="1728" y="1632"/>
              <a:chExt cx="336" cy="211"/>
            </a:xfrm>
          </p:grpSpPr>
          <p:sp>
            <p:nvSpPr>
              <p:cNvPr id="206918" name="Oval 70"/>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19" name="Text Box 71"/>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SW</a:t>
                </a:r>
              </a:p>
            </p:txBody>
          </p:sp>
        </p:grpSp>
        <p:grpSp>
          <p:nvGrpSpPr>
            <p:cNvPr id="206920" name="Group 72"/>
            <p:cNvGrpSpPr>
              <a:grpSpLocks/>
            </p:cNvGrpSpPr>
            <p:nvPr/>
          </p:nvGrpSpPr>
          <p:grpSpPr bwMode="auto">
            <a:xfrm>
              <a:off x="1800" y="3139"/>
              <a:ext cx="336" cy="211"/>
              <a:chOff x="1728" y="1632"/>
              <a:chExt cx="336" cy="211"/>
            </a:xfrm>
          </p:grpSpPr>
          <p:sp>
            <p:nvSpPr>
              <p:cNvPr id="206921" name="Oval 73"/>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22" name="Text Box 74"/>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SW</a:t>
                </a:r>
              </a:p>
            </p:txBody>
          </p:sp>
        </p:grpSp>
        <p:grpSp>
          <p:nvGrpSpPr>
            <p:cNvPr id="206923" name="Group 75"/>
            <p:cNvGrpSpPr>
              <a:grpSpLocks/>
            </p:cNvGrpSpPr>
            <p:nvPr/>
          </p:nvGrpSpPr>
          <p:grpSpPr bwMode="auto">
            <a:xfrm>
              <a:off x="2904" y="3158"/>
              <a:ext cx="336" cy="211"/>
              <a:chOff x="1728" y="1632"/>
              <a:chExt cx="336" cy="211"/>
            </a:xfrm>
          </p:grpSpPr>
          <p:sp>
            <p:nvSpPr>
              <p:cNvPr id="206924" name="Oval 76"/>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25" name="Text Box 77"/>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SW</a:t>
                </a:r>
              </a:p>
            </p:txBody>
          </p:sp>
        </p:grpSp>
        <p:grpSp>
          <p:nvGrpSpPr>
            <p:cNvPr id="206926" name="Group 78"/>
            <p:cNvGrpSpPr>
              <a:grpSpLocks/>
            </p:cNvGrpSpPr>
            <p:nvPr/>
          </p:nvGrpSpPr>
          <p:grpSpPr bwMode="auto">
            <a:xfrm>
              <a:off x="2472" y="3158"/>
              <a:ext cx="336" cy="211"/>
              <a:chOff x="1728" y="1632"/>
              <a:chExt cx="336" cy="211"/>
            </a:xfrm>
          </p:grpSpPr>
          <p:sp>
            <p:nvSpPr>
              <p:cNvPr id="206927" name="Oval 79"/>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28" name="Text Box 80"/>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SW</a:t>
                </a:r>
              </a:p>
            </p:txBody>
          </p:sp>
        </p:grpSp>
        <p:grpSp>
          <p:nvGrpSpPr>
            <p:cNvPr id="206929" name="Group 81"/>
            <p:cNvGrpSpPr>
              <a:grpSpLocks/>
            </p:cNvGrpSpPr>
            <p:nvPr/>
          </p:nvGrpSpPr>
          <p:grpSpPr bwMode="auto">
            <a:xfrm>
              <a:off x="3576" y="3149"/>
              <a:ext cx="336" cy="211"/>
              <a:chOff x="1728" y="1632"/>
              <a:chExt cx="336" cy="211"/>
            </a:xfrm>
          </p:grpSpPr>
          <p:sp>
            <p:nvSpPr>
              <p:cNvPr id="206930" name="Oval 82"/>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31" name="Text Box 83"/>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SW</a:t>
                </a:r>
              </a:p>
            </p:txBody>
          </p:sp>
        </p:grpSp>
        <p:grpSp>
          <p:nvGrpSpPr>
            <p:cNvPr id="206932" name="Group 84"/>
            <p:cNvGrpSpPr>
              <a:grpSpLocks/>
            </p:cNvGrpSpPr>
            <p:nvPr/>
          </p:nvGrpSpPr>
          <p:grpSpPr bwMode="auto">
            <a:xfrm>
              <a:off x="4008" y="3149"/>
              <a:ext cx="336" cy="211"/>
              <a:chOff x="1728" y="1632"/>
              <a:chExt cx="336" cy="211"/>
            </a:xfrm>
          </p:grpSpPr>
          <p:sp>
            <p:nvSpPr>
              <p:cNvPr id="206933" name="Oval 85"/>
              <p:cNvSpPr>
                <a:spLocks noChangeArrowheads="1"/>
              </p:cNvSpPr>
              <p:nvPr/>
            </p:nvSpPr>
            <p:spPr bwMode="auto">
              <a:xfrm>
                <a:off x="1800" y="1632"/>
                <a:ext cx="192" cy="211"/>
              </a:xfrm>
              <a:prstGeom prst="ellipse">
                <a:avLst/>
              </a:prstGeom>
              <a:solidFill>
                <a:schemeClr val="bg1"/>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6934" name="Text Box 86"/>
              <p:cNvSpPr txBox="1">
                <a:spLocks noChangeArrowheads="1"/>
              </p:cNvSpPr>
              <p:nvPr/>
            </p:nvSpPr>
            <p:spPr bwMode="auto">
              <a:xfrm>
                <a:off x="1728" y="1651"/>
                <a:ext cx="336"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SW</a:t>
                </a:r>
              </a:p>
            </p:txBody>
          </p:sp>
        </p:grpSp>
        <p:sp>
          <p:nvSpPr>
            <p:cNvPr id="206935" name="Text Box 87"/>
            <p:cNvSpPr txBox="1">
              <a:spLocks noChangeArrowheads="1"/>
            </p:cNvSpPr>
            <p:nvPr/>
          </p:nvSpPr>
          <p:spPr bwMode="auto">
            <a:xfrm>
              <a:off x="1056" y="3407"/>
              <a:ext cx="36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UNI</a:t>
              </a:r>
            </a:p>
          </p:txBody>
        </p:sp>
        <p:sp>
          <p:nvSpPr>
            <p:cNvPr id="206936" name="Text Box 88"/>
            <p:cNvSpPr txBox="1">
              <a:spLocks noChangeArrowheads="1"/>
            </p:cNvSpPr>
            <p:nvPr/>
          </p:nvSpPr>
          <p:spPr bwMode="auto">
            <a:xfrm>
              <a:off x="2136" y="3407"/>
              <a:ext cx="36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NNI</a:t>
              </a:r>
            </a:p>
          </p:txBody>
        </p:sp>
        <p:sp>
          <p:nvSpPr>
            <p:cNvPr id="206937" name="Text Box 89"/>
            <p:cNvSpPr txBox="1">
              <a:spLocks noChangeArrowheads="1"/>
            </p:cNvSpPr>
            <p:nvPr/>
          </p:nvSpPr>
          <p:spPr bwMode="auto">
            <a:xfrm>
              <a:off x="3216" y="3407"/>
              <a:ext cx="36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NNI</a:t>
              </a:r>
            </a:p>
          </p:txBody>
        </p:sp>
        <p:sp>
          <p:nvSpPr>
            <p:cNvPr id="206938" name="Text Box 90"/>
            <p:cNvSpPr txBox="1">
              <a:spLocks noChangeArrowheads="1"/>
            </p:cNvSpPr>
            <p:nvPr/>
          </p:nvSpPr>
          <p:spPr bwMode="auto">
            <a:xfrm>
              <a:off x="4296" y="3408"/>
              <a:ext cx="360" cy="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ltLang="en-US" sz="1200">
                  <a:latin typeface="Tahoma" charset="0"/>
                </a:rPr>
                <a:t>UNI</a:t>
              </a:r>
            </a:p>
          </p:txBody>
        </p:sp>
      </p:grpSp>
      <p:sp>
        <p:nvSpPr>
          <p:cNvPr id="206939" name="Text Box 91"/>
          <p:cNvSpPr txBox="1">
            <a:spLocks noChangeArrowheads="1"/>
          </p:cNvSpPr>
          <p:nvPr/>
        </p:nvSpPr>
        <p:spPr bwMode="auto">
          <a:xfrm>
            <a:off x="3143250" y="565121"/>
            <a:ext cx="2061398" cy="400110"/>
          </a:xfrm>
          <a:prstGeom prst="rect">
            <a:avLst/>
          </a:prstGeom>
          <a:noFill/>
          <a:ln>
            <a:noFill/>
          </a:ln>
          <a:effectLst/>
          <a:extLst>
            <a:ext uri="{909E8E84-426E-40DD-AFC4-6F175D3DCCD1}">
              <a14:hiddenFill xmlns:a14="http://schemas.microsoft.com/office/drawing/2010/main">
                <a:solidFill>
                  <a:srgbClr val="0000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l" eaLnBrk="0" hangingPunct="0"/>
            <a:r>
              <a:rPr lang="en-US" altLang="en-US" sz="2000" dirty="0"/>
              <a:t>Different worlds</a:t>
            </a:r>
            <a:r>
              <a:rPr lang="sk-SK" altLang="en-US" sz="2000" dirty="0"/>
              <a:t>...</a:t>
            </a:r>
            <a:endParaRPr lang="cs-CZ" altLang="en-US" sz="2000" dirty="0"/>
          </a:p>
        </p:txBody>
      </p:sp>
      <p:sp>
        <p:nvSpPr>
          <p:cNvPr id="206940" name="Text Box 92"/>
          <p:cNvSpPr txBox="1">
            <a:spLocks noChangeArrowheads="1"/>
          </p:cNvSpPr>
          <p:nvPr/>
        </p:nvSpPr>
        <p:spPr bwMode="auto">
          <a:xfrm>
            <a:off x="7588250" y="1196975"/>
            <a:ext cx="25451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en-US" altLang="en-US" i="1" dirty="0" err="1"/>
              <a:t>QoS</a:t>
            </a:r>
            <a:r>
              <a:rPr lang="en-US" altLang="en-US" i="1" dirty="0"/>
              <a:t> is supported natively</a:t>
            </a:r>
            <a:endParaRPr lang="sk-SK" altLang="en-US" i="1" dirty="0"/>
          </a:p>
        </p:txBody>
      </p:sp>
      <p:sp>
        <p:nvSpPr>
          <p:cNvPr id="206941" name="Text Box 93"/>
          <p:cNvSpPr txBox="1">
            <a:spLocks noChangeArrowheads="1"/>
          </p:cNvSpPr>
          <p:nvPr/>
        </p:nvSpPr>
        <p:spPr bwMode="auto">
          <a:xfrm>
            <a:off x="7824788" y="3933826"/>
            <a:ext cx="238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l"/>
            <a:r>
              <a:rPr lang="sk-SK" altLang="en-US" i="1" dirty="0"/>
              <a:t>Internet = „</a:t>
            </a:r>
            <a:r>
              <a:rPr lang="sk-SK" altLang="en-US" i="1" dirty="0" err="1"/>
              <a:t>best</a:t>
            </a:r>
            <a:r>
              <a:rPr lang="sk-SK" altLang="en-US" i="1" dirty="0"/>
              <a:t> </a:t>
            </a:r>
            <a:r>
              <a:rPr lang="sk-SK" altLang="en-US" i="1" dirty="0" err="1"/>
              <a:t>effort</a:t>
            </a:r>
            <a:r>
              <a:rPr lang="sk-SK" altLang="en-US" i="1" dirty="0"/>
              <a:t>“</a:t>
            </a:r>
          </a:p>
        </p:txBody>
      </p:sp>
      <p:sp>
        <p:nvSpPr>
          <p:cNvPr id="206942" name="Rectangle 94"/>
          <p:cNvSpPr>
            <a:spLocks noGrp="1" noChangeArrowheads="1"/>
          </p:cNvSpPr>
          <p:nvPr>
            <p:ph type="body" idx="1"/>
          </p:nvPr>
        </p:nvSpPr>
        <p:spPr>
          <a:xfrm rot="20719042">
            <a:off x="6816725" y="4949825"/>
            <a:ext cx="3671888" cy="1081088"/>
          </a:xfrm>
          <a:solidFill>
            <a:schemeClr val="folHlink"/>
          </a:solidFill>
          <a:ln w="28575" cap="flat">
            <a:solidFill>
              <a:schemeClr val="tx1"/>
            </a:solidFill>
            <a:miter lim="800000"/>
            <a:headEnd/>
            <a:tailEnd/>
          </a:ln>
          <a:extLs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normAutofit lnSpcReduction="10000"/>
          </a:bodyPr>
          <a:lstStyle/>
          <a:p>
            <a:pPr marL="284163" indent="-284163">
              <a:lnSpc>
                <a:spcPct val="80000"/>
              </a:lnSpc>
            </a:pPr>
            <a:r>
              <a:rPr lang="sk-SK" altLang="en-US" sz="1400">
                <a:solidFill>
                  <a:schemeClr val="bg1"/>
                </a:solidFill>
              </a:rPr>
              <a:t>Pushing the value outside the network</a:t>
            </a:r>
          </a:p>
          <a:p>
            <a:pPr marL="284163" indent="-284163">
              <a:lnSpc>
                <a:spcPct val="80000"/>
              </a:lnSpc>
              <a:buNone/>
            </a:pPr>
            <a:r>
              <a:rPr lang="sk-SK" altLang="en-US" sz="1400">
                <a:solidFill>
                  <a:schemeClr val="bg1"/>
                </a:solidFill>
              </a:rPr>
              <a:t>...</a:t>
            </a:r>
          </a:p>
          <a:p>
            <a:pPr marL="284163" indent="-284163">
              <a:lnSpc>
                <a:spcPct val="80000"/>
              </a:lnSpc>
            </a:pPr>
            <a:r>
              <a:rPr lang="sk-SK" altLang="en-US" sz="1400">
                <a:solidFill>
                  <a:schemeClr val="bg1"/>
                </a:solidFill>
              </a:rPr>
              <a:t>How to remain in the value chain?</a:t>
            </a:r>
          </a:p>
          <a:p>
            <a:pPr marL="284163" indent="-284163">
              <a:lnSpc>
                <a:spcPct val="80000"/>
              </a:lnSpc>
              <a:buNone/>
            </a:pPr>
            <a:r>
              <a:rPr lang="sk-SK" altLang="en-US" sz="1400">
                <a:solidFill>
                  <a:schemeClr val="bg1"/>
                </a:solidFill>
              </a:rPr>
              <a:t>... Strong innovanitess in strategy</a:t>
            </a:r>
          </a:p>
          <a:p>
            <a:pPr marL="284163" indent="-284163">
              <a:lnSpc>
                <a:spcPct val="80000"/>
              </a:lnSpc>
              <a:buNone/>
            </a:pPr>
            <a:endParaRPr lang="en-US" altLang="en-US" sz="900">
              <a:solidFill>
                <a:schemeClr val="bg1"/>
              </a:solidFill>
            </a:endParaRPr>
          </a:p>
        </p:txBody>
      </p:sp>
    </p:spTree>
    <p:extLst>
      <p:ext uri="{BB962C8B-B14F-4D97-AF65-F5344CB8AC3E}">
        <p14:creationId xmlns:p14="http://schemas.microsoft.com/office/powerpoint/2010/main" val="600111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6942">
                                            <p:bg/>
                                          </p:spTgt>
                                        </p:tgtEl>
                                        <p:attrNameLst>
                                          <p:attrName>style.visibility</p:attrName>
                                        </p:attrNameLst>
                                      </p:cBhvr>
                                      <p:to>
                                        <p:strVal val="visible"/>
                                      </p:to>
                                    </p:set>
                                    <p:anim calcmode="lin" valueType="num">
                                      <p:cBhvr additive="base">
                                        <p:cTn id="7" dur="500" fill="hold"/>
                                        <p:tgtEl>
                                          <p:spTgt spid="206942">
                                            <p:bg/>
                                          </p:spTgt>
                                        </p:tgtEl>
                                        <p:attrNameLst>
                                          <p:attrName>ppt_x</p:attrName>
                                        </p:attrNameLst>
                                      </p:cBhvr>
                                      <p:tavLst>
                                        <p:tav tm="0">
                                          <p:val>
                                            <p:strVal val="#ppt_x"/>
                                          </p:val>
                                        </p:tav>
                                        <p:tav tm="100000">
                                          <p:val>
                                            <p:strVal val="#ppt_x"/>
                                          </p:val>
                                        </p:tav>
                                      </p:tavLst>
                                    </p:anim>
                                    <p:anim calcmode="lin" valueType="num">
                                      <p:cBhvr additive="base">
                                        <p:cTn id="8" dur="500" fill="hold"/>
                                        <p:tgtEl>
                                          <p:spTgt spid="206942">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06942">
                                            <p:txEl>
                                              <p:pRg st="0" end="0"/>
                                            </p:txEl>
                                          </p:spTgt>
                                        </p:tgtEl>
                                        <p:attrNameLst>
                                          <p:attrName>style.visibility</p:attrName>
                                        </p:attrNameLst>
                                      </p:cBhvr>
                                      <p:to>
                                        <p:strVal val="visible"/>
                                      </p:to>
                                    </p:set>
                                    <p:anim calcmode="lin" valueType="num">
                                      <p:cBhvr additive="base">
                                        <p:cTn id="11" dur="500" fill="hold"/>
                                        <p:tgtEl>
                                          <p:spTgt spid="206942">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6942">
                                            <p:txEl>
                                              <p:pRg st="0" end="0"/>
                                            </p:txEl>
                                          </p:spTgt>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206942">
                                            <p:txEl>
                                              <p:pRg st="1" end="1"/>
                                            </p:txEl>
                                          </p:spTgt>
                                        </p:tgtEl>
                                        <p:attrNameLst>
                                          <p:attrName>style.visibility</p:attrName>
                                        </p:attrNameLst>
                                      </p:cBhvr>
                                      <p:to>
                                        <p:strVal val="visible"/>
                                      </p:to>
                                    </p:set>
                                    <p:anim calcmode="lin" valueType="num">
                                      <p:cBhvr additive="base">
                                        <p:cTn id="16" dur="2000" fill="hold"/>
                                        <p:tgtEl>
                                          <p:spTgt spid="206942">
                                            <p:txEl>
                                              <p:pRg st="1" end="1"/>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06942">
                                            <p:txEl>
                                              <p:pRg st="1" end="1"/>
                                            </p:txEl>
                                          </p:spTgt>
                                        </p:tgtEl>
                                        <p:attrNameLst>
                                          <p:attrName>ppt_y</p:attrName>
                                        </p:attrNameLst>
                                      </p:cBhvr>
                                      <p:tavLst>
                                        <p:tav tm="0">
                                          <p:val>
                                            <p:strVal val="1+#ppt_h/2"/>
                                          </p:val>
                                        </p:tav>
                                        <p:tav tm="100000">
                                          <p:val>
                                            <p:strVal val="#ppt_y"/>
                                          </p:val>
                                        </p:tav>
                                      </p:tavLst>
                                    </p:anim>
                                  </p:childTnLst>
                                </p:cTn>
                              </p:par>
                            </p:childTnLst>
                          </p:cTn>
                        </p:par>
                        <p:par>
                          <p:cTn id="18" fill="hold" nodeType="afterGroup">
                            <p:stCondLst>
                              <p:cond delay="2500"/>
                            </p:stCondLst>
                            <p:childTnLst>
                              <p:par>
                                <p:cTn id="19" presetID="2" presetClass="entr" presetSubtype="4" fill="hold" grpId="0" nodeType="afterEffect">
                                  <p:stCondLst>
                                    <p:cond delay="0"/>
                                  </p:stCondLst>
                                  <p:childTnLst>
                                    <p:set>
                                      <p:cBhvr>
                                        <p:cTn id="20" dur="1" fill="hold">
                                          <p:stCondLst>
                                            <p:cond delay="0"/>
                                          </p:stCondLst>
                                        </p:cTn>
                                        <p:tgtEl>
                                          <p:spTgt spid="206942">
                                            <p:txEl>
                                              <p:pRg st="2" end="2"/>
                                            </p:txEl>
                                          </p:spTgt>
                                        </p:tgtEl>
                                        <p:attrNameLst>
                                          <p:attrName>style.visibility</p:attrName>
                                        </p:attrNameLst>
                                      </p:cBhvr>
                                      <p:to>
                                        <p:strVal val="visible"/>
                                      </p:to>
                                    </p:set>
                                    <p:anim calcmode="lin" valueType="num">
                                      <p:cBhvr additive="base">
                                        <p:cTn id="21" dur="2000" fill="hold"/>
                                        <p:tgtEl>
                                          <p:spTgt spid="206942">
                                            <p:txEl>
                                              <p:pRg st="2" end="2"/>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206942">
                                            <p:txEl>
                                              <p:pRg st="2" end="2"/>
                                            </p:txEl>
                                          </p:spTgt>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4500"/>
                            </p:stCondLst>
                            <p:childTnLst>
                              <p:par>
                                <p:cTn id="24" presetID="2" presetClass="entr" presetSubtype="4" fill="hold" grpId="0" nodeType="afterEffect">
                                  <p:stCondLst>
                                    <p:cond delay="0"/>
                                  </p:stCondLst>
                                  <p:childTnLst>
                                    <p:set>
                                      <p:cBhvr>
                                        <p:cTn id="25" dur="1" fill="hold">
                                          <p:stCondLst>
                                            <p:cond delay="0"/>
                                          </p:stCondLst>
                                        </p:cTn>
                                        <p:tgtEl>
                                          <p:spTgt spid="206942">
                                            <p:txEl>
                                              <p:pRg st="3" end="3"/>
                                            </p:txEl>
                                          </p:spTgt>
                                        </p:tgtEl>
                                        <p:attrNameLst>
                                          <p:attrName>style.visibility</p:attrName>
                                        </p:attrNameLst>
                                      </p:cBhvr>
                                      <p:to>
                                        <p:strVal val="visible"/>
                                      </p:to>
                                    </p:set>
                                    <p:anim calcmode="lin" valueType="num">
                                      <p:cBhvr additive="base">
                                        <p:cTn id="26" dur="2000" fill="hold"/>
                                        <p:tgtEl>
                                          <p:spTgt spid="206942">
                                            <p:txEl>
                                              <p:pRg st="3" end="3"/>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0694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42"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 Box 2"/>
          <p:cNvSpPr txBox="1">
            <a:spLocks noChangeArrowheads="1"/>
          </p:cNvSpPr>
          <p:nvPr/>
        </p:nvSpPr>
        <p:spPr bwMode="auto">
          <a:xfrm>
            <a:off x="1703389" y="1341438"/>
            <a:ext cx="871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lgn="just">
              <a:spcBef>
                <a:spcPct val="50000"/>
              </a:spcBef>
            </a:pPr>
            <a:r>
              <a:rPr lang="sk-SK" altLang="en-US" sz="2400"/>
              <a:t>NGN – softswitch architektúra </a:t>
            </a:r>
          </a:p>
        </p:txBody>
      </p:sp>
      <p:sp>
        <p:nvSpPr>
          <p:cNvPr id="163843" name="Text Box 3"/>
          <p:cNvSpPr txBox="1">
            <a:spLocks noChangeArrowheads="1"/>
          </p:cNvSpPr>
          <p:nvPr/>
        </p:nvSpPr>
        <p:spPr bwMode="auto">
          <a:xfrm>
            <a:off x="1992313" y="2347913"/>
            <a:ext cx="3168650" cy="3960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eaLnBrk="0" hangingPunct="0">
              <a:lnSpc>
                <a:spcPct val="95000"/>
              </a:lnSpc>
              <a:spcBef>
                <a:spcPct val="35000"/>
              </a:spcBef>
              <a:buClr>
                <a:schemeClr val="accent2"/>
              </a:buClr>
              <a:buSzPct val="100000"/>
              <a:buFont typeface="Helvetica" charset="0"/>
              <a:buChar char="•"/>
            </a:pPr>
            <a:r>
              <a:rPr lang="sk-SK" altLang="en-US"/>
              <a:t>oddelenie vrstvy služieb od riadiacej a transportnej vrstvy </a:t>
            </a:r>
          </a:p>
          <a:p>
            <a:pPr eaLnBrk="0" hangingPunct="0">
              <a:lnSpc>
                <a:spcPct val="95000"/>
              </a:lnSpc>
              <a:spcBef>
                <a:spcPct val="35000"/>
              </a:spcBef>
              <a:buClr>
                <a:schemeClr val="accent2"/>
              </a:buClr>
              <a:buSzPct val="100000"/>
              <a:buFont typeface="Helvetica" charset="0"/>
              <a:buChar char="•"/>
            </a:pPr>
            <a:r>
              <a:rPr lang="sk-SK" altLang="en-US"/>
              <a:t>paketový prenos dát</a:t>
            </a:r>
          </a:p>
          <a:p>
            <a:pPr eaLnBrk="0" hangingPunct="0">
              <a:lnSpc>
                <a:spcPct val="95000"/>
              </a:lnSpc>
              <a:spcBef>
                <a:spcPct val="35000"/>
              </a:spcBef>
              <a:buClr>
                <a:schemeClr val="accent2"/>
              </a:buClr>
              <a:buSzPct val="100000"/>
              <a:buFont typeface="Helvetica" charset="0"/>
              <a:buChar char="•"/>
            </a:pPr>
            <a:r>
              <a:rPr lang="sk-SK" altLang="en-US"/>
              <a:t>otvorené a normalizované rozhrania medzi jednotlivými vrstvami</a:t>
            </a:r>
          </a:p>
          <a:p>
            <a:pPr eaLnBrk="0" hangingPunct="0">
              <a:lnSpc>
                <a:spcPct val="95000"/>
              </a:lnSpc>
              <a:spcBef>
                <a:spcPct val="35000"/>
              </a:spcBef>
              <a:buClr>
                <a:schemeClr val="accent2"/>
              </a:buClr>
              <a:buSzPct val="100000"/>
              <a:buFont typeface="Helvetica" charset="0"/>
              <a:buChar char="•"/>
            </a:pPr>
            <a:r>
              <a:rPr lang="sk-SK" altLang="en-US"/>
              <a:t>podpora viacnásobných aplikácií cez rôzne prístupové siete a koncové zariadenia</a:t>
            </a:r>
          </a:p>
          <a:p>
            <a:pPr lvl="1" eaLnBrk="0" hangingPunct="0">
              <a:lnSpc>
                <a:spcPct val="95000"/>
              </a:lnSpc>
              <a:spcBef>
                <a:spcPct val="35000"/>
              </a:spcBef>
              <a:buClr>
                <a:schemeClr val="accent2"/>
              </a:buClr>
              <a:buSzPct val="100000"/>
              <a:buFont typeface="Helvetica" charset="0"/>
              <a:buNone/>
            </a:pPr>
            <a:endParaRPr lang="sk-SK" altLang="en-US"/>
          </a:p>
          <a:p>
            <a:pPr eaLnBrk="0" hangingPunct="0">
              <a:lnSpc>
                <a:spcPct val="95000"/>
              </a:lnSpc>
              <a:spcBef>
                <a:spcPct val="35000"/>
              </a:spcBef>
              <a:buClr>
                <a:schemeClr val="accent2"/>
              </a:buClr>
              <a:buSzPct val="100000"/>
              <a:buFont typeface="Helvetica" charset="0"/>
              <a:buChar char="•"/>
            </a:pPr>
            <a:endParaRPr lang="sk-SK" altLang="en-US"/>
          </a:p>
        </p:txBody>
      </p:sp>
      <p:graphicFrame>
        <p:nvGraphicFramePr>
          <p:cNvPr id="163844" name="Object 4"/>
          <p:cNvGraphicFramePr>
            <a:graphicFrameLocks noChangeAspect="1"/>
          </p:cNvGraphicFramePr>
          <p:nvPr/>
        </p:nvGraphicFramePr>
        <p:xfrm>
          <a:off x="5232400" y="1844676"/>
          <a:ext cx="5253038" cy="3941763"/>
        </p:xfrm>
        <a:graphic>
          <a:graphicData uri="http://schemas.openxmlformats.org/presentationml/2006/ole">
            <mc:AlternateContent xmlns:mc="http://schemas.openxmlformats.org/markup-compatibility/2006">
              <mc:Choice xmlns:v="urn:schemas-microsoft-com:vml" Requires="v">
                <p:oleObj spid="_x0000_s8194" name="Diapositive" r:id="rId4" imgW="3865680" imgH="2900520" progId="PowerPoint.Slide.8">
                  <p:embed/>
                </p:oleObj>
              </mc:Choice>
              <mc:Fallback>
                <p:oleObj name="Diapositive" r:id="rId4" imgW="3865680" imgH="2900520" progId="PowerPoint.Slid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32400" y="1844676"/>
                        <a:ext cx="5253038" cy="394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3845" name="Text Box 5"/>
          <p:cNvSpPr txBox="1">
            <a:spLocks noChangeArrowheads="1"/>
          </p:cNvSpPr>
          <p:nvPr/>
        </p:nvSpPr>
        <p:spPr bwMode="auto">
          <a:xfrm>
            <a:off x="8616950" y="6381750"/>
            <a:ext cx="16573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spcBef>
                <a:spcPct val="50000"/>
              </a:spcBef>
            </a:pPr>
            <a:r>
              <a:rPr lang="sk-SK" altLang="en-US" sz="700"/>
              <a:t>IETF</a:t>
            </a:r>
          </a:p>
        </p:txBody>
      </p:sp>
    </p:spTree>
    <p:extLst>
      <p:ext uri="{BB962C8B-B14F-4D97-AF65-F5344CB8AC3E}">
        <p14:creationId xmlns:p14="http://schemas.microsoft.com/office/powerpoint/2010/main" val="6836370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1703389" y="1341438"/>
            <a:ext cx="871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lgn="just">
              <a:spcBef>
                <a:spcPct val="50000"/>
              </a:spcBef>
            </a:pPr>
            <a:r>
              <a:rPr lang="sk-SK" altLang="en-US" sz="2400"/>
              <a:t>NGN – softswitch architektúra - implikácie</a:t>
            </a:r>
          </a:p>
        </p:txBody>
      </p:sp>
      <p:pic>
        <p:nvPicPr>
          <p:cNvPr id="5837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5914" y="1916114"/>
            <a:ext cx="6105525" cy="447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58377" name="Text Box 9"/>
          <p:cNvSpPr txBox="1">
            <a:spLocks noChangeArrowheads="1"/>
          </p:cNvSpPr>
          <p:nvPr/>
        </p:nvSpPr>
        <p:spPr bwMode="auto">
          <a:xfrm>
            <a:off x="8616950" y="6381750"/>
            <a:ext cx="1657350" cy="198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p>
            <a:pPr>
              <a:spcBef>
                <a:spcPct val="50000"/>
              </a:spcBef>
            </a:pPr>
            <a:r>
              <a:rPr lang="sk-SK" altLang="en-US" sz="700"/>
              <a:t>Telefonica DE</a:t>
            </a:r>
          </a:p>
        </p:txBody>
      </p:sp>
    </p:spTree>
    <p:extLst>
      <p:ext uri="{BB962C8B-B14F-4D97-AF65-F5344CB8AC3E}">
        <p14:creationId xmlns:p14="http://schemas.microsoft.com/office/powerpoint/2010/main" val="7411278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xfrm>
            <a:off x="2927351" y="909639"/>
            <a:ext cx="7705725" cy="719137"/>
          </a:xfrm>
        </p:spPr>
        <p:txBody>
          <a:bodyPr/>
          <a:lstStyle/>
          <a:p>
            <a:pPr algn="l"/>
            <a:r>
              <a:rPr lang="sk-SK" altLang="en-US" sz="2000" dirty="0"/>
              <a:t>Charakteristiky NGN, ktoré by mala spĺňať:</a:t>
            </a:r>
            <a:br>
              <a:rPr lang="sk-SK" altLang="en-US" sz="2000" dirty="0"/>
            </a:br>
            <a:endParaRPr lang="sk-SK" altLang="en-US" sz="2000" dirty="0"/>
          </a:p>
        </p:txBody>
      </p:sp>
      <p:sp>
        <p:nvSpPr>
          <p:cNvPr id="208899" name="Rectangle 3"/>
          <p:cNvSpPr>
            <a:spLocks noGrp="1" noChangeArrowheads="1"/>
          </p:cNvSpPr>
          <p:nvPr>
            <p:ph type="body" idx="1"/>
          </p:nvPr>
        </p:nvSpPr>
        <p:spPr>
          <a:xfrm>
            <a:off x="1981200" y="1485900"/>
            <a:ext cx="8229600" cy="4967288"/>
          </a:xfrm>
        </p:spPr>
        <p:txBody>
          <a:bodyPr/>
          <a:lstStyle/>
          <a:p>
            <a:pPr>
              <a:lnSpc>
                <a:spcPct val="80000"/>
              </a:lnSpc>
            </a:pPr>
            <a:r>
              <a:rPr lang="sk-SK" altLang="en-US" sz="1600" dirty="0"/>
              <a:t>Oddelenie riadiacich funkcií od prenosových vlastností. Oddelenie poskytovania služieb od siete a zabezpečenie prístupu cez otvorené rozhrania a tým flexibilnú, otvorenú a distribuovanú architektúru. </a:t>
            </a:r>
          </a:p>
          <a:p>
            <a:pPr>
              <a:lnSpc>
                <a:spcPct val="80000"/>
              </a:lnSpc>
            </a:pPr>
            <a:r>
              <a:rPr lang="sk-SK" altLang="en-US" sz="1600" dirty="0"/>
              <a:t>Vysokokapacitný paketový prenos v rámci prenosovej infraštruktúry, avšak s možnosťou pripojiť existujúce i budúce siete (či už siete s prepínaním paketov, siete s prepínaním okruhov, spojovo, či nespojovo orientované, pevné aj mobilné)</a:t>
            </a:r>
          </a:p>
          <a:p>
            <a:pPr>
              <a:lnSpc>
                <a:spcPct val="80000"/>
              </a:lnSpc>
            </a:pPr>
            <a:r>
              <a:rPr lang="sk-SK" altLang="en-US" sz="1600" dirty="0"/>
              <a:t>Podporu pre široké spektrum služieb a aplikácií s použitím mechanizmov založených na modulárnej  a flexibilnej štruktúre stavebných blokov elementárnych služieb </a:t>
            </a:r>
          </a:p>
          <a:p>
            <a:pPr>
              <a:lnSpc>
                <a:spcPct val="80000"/>
              </a:lnSpc>
            </a:pPr>
            <a:r>
              <a:rPr lang="sk-SK" altLang="en-US" sz="1600" dirty="0"/>
              <a:t>Konvergované služby medzi pevnými a mobilnými sieťami</a:t>
            </a:r>
            <a:r>
              <a:rPr lang="sk-SK" altLang="en-US" sz="1600" b="1" dirty="0"/>
              <a:t> </a:t>
            </a:r>
            <a:r>
              <a:rPr lang="sk-SK" altLang="en-US" sz="1600" dirty="0"/>
              <a:t>(taktiež konvergenciu hlasu, dát a videa). Rôzne kategórie služieb s potrebou rozdielnych </a:t>
            </a:r>
            <a:r>
              <a:rPr lang="sk-SK" altLang="en-US" sz="1600" dirty="0" err="1"/>
              <a:t>QoS</a:t>
            </a:r>
            <a:r>
              <a:rPr lang="sk-SK" altLang="en-US" sz="1600" dirty="0"/>
              <a:t> a tried služieb (</a:t>
            </a:r>
            <a:r>
              <a:rPr lang="sk-SK" altLang="en-US" sz="1600" dirty="0" err="1"/>
              <a:t>CoS</a:t>
            </a:r>
            <a:r>
              <a:rPr lang="sk-SK" altLang="en-US" sz="1600" dirty="0"/>
              <a:t>)</a:t>
            </a:r>
          </a:p>
          <a:p>
            <a:pPr>
              <a:lnSpc>
                <a:spcPct val="80000"/>
              </a:lnSpc>
            </a:pPr>
            <a:r>
              <a:rPr lang="sk-SK" altLang="en-US" sz="1600" dirty="0"/>
              <a:t>Nezávislosť evolúcie služieb od používanej transportnej infraštruktúry</a:t>
            </a:r>
          </a:p>
          <a:p>
            <a:pPr>
              <a:lnSpc>
                <a:spcPct val="80000"/>
              </a:lnSpc>
            </a:pPr>
            <a:r>
              <a:rPr lang="sk-SK" altLang="en-US" sz="1600" dirty="0"/>
              <a:t>Rôzne typy mobility (používateľov, terminálov, služieb). Neobmedzený prístup používateľov k rôznym poskytovateľom služieb</a:t>
            </a:r>
          </a:p>
          <a:p>
            <a:pPr>
              <a:lnSpc>
                <a:spcPct val="80000"/>
              </a:lnSpc>
            </a:pPr>
            <a:r>
              <a:rPr lang="sk-SK" altLang="en-US" sz="1600" dirty="0"/>
              <a:t>Jednotný riadiaci protokol – SIP (</a:t>
            </a:r>
            <a:r>
              <a:rPr lang="en-US" altLang="en-US" sz="1600" dirty="0"/>
              <a:t>Session Initiation Protocol</a:t>
            </a:r>
            <a:r>
              <a:rPr lang="sk-SK" altLang="en-US" sz="1600" dirty="0"/>
              <a:t>)</a:t>
            </a:r>
          </a:p>
          <a:p>
            <a:pPr>
              <a:lnSpc>
                <a:spcPct val="80000"/>
              </a:lnSpc>
            </a:pPr>
            <a:r>
              <a:rPr lang="sk-SK" altLang="en-US" sz="1600" dirty="0"/>
              <a:t>Dodržanie regulačných požiadaviek ako napríklad núdzové volania a bezpečnostné požiadavky pri zachovaní ochrany osobných údajov</a:t>
            </a:r>
          </a:p>
          <a:p>
            <a:pPr>
              <a:lnSpc>
                <a:spcPct val="80000"/>
              </a:lnSpc>
            </a:pPr>
            <a:r>
              <a:rPr lang="sk-SK" altLang="en-US" sz="1600" dirty="0"/>
              <a:t>Lacnejšie a efektívnejšie technológie v porovnaní so súčasnými technológiami</a:t>
            </a:r>
          </a:p>
        </p:txBody>
      </p:sp>
      <p:sp>
        <p:nvSpPr>
          <p:cNvPr id="208900" name="Rectangle 4"/>
          <p:cNvSpPr>
            <a:spLocks noChangeArrowheads="1"/>
          </p:cNvSpPr>
          <p:nvPr/>
        </p:nvSpPr>
        <p:spPr bwMode="auto">
          <a:xfrm>
            <a:off x="2927350" y="406400"/>
            <a:ext cx="67691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2400" b="1">
                <a:solidFill>
                  <a:schemeClr val="tx1"/>
                </a:solidFill>
                <a:latin typeface="Times New Roman" charset="0"/>
                <a:ea typeface="Arial" charset="0"/>
                <a:cs typeface="Arial" charset="0"/>
              </a:defRPr>
            </a:lvl1pPr>
            <a:lvl2pPr algn="ctr">
              <a:defRPr sz="2400" b="1">
                <a:solidFill>
                  <a:schemeClr val="tx1"/>
                </a:solidFill>
                <a:latin typeface="Times New Roman" charset="0"/>
                <a:ea typeface="Arial" charset="0"/>
                <a:cs typeface="Arial" charset="0"/>
              </a:defRPr>
            </a:lvl2pPr>
            <a:lvl3pPr algn="ctr">
              <a:defRPr sz="2400" b="1">
                <a:solidFill>
                  <a:schemeClr val="tx1"/>
                </a:solidFill>
                <a:latin typeface="Times New Roman" charset="0"/>
                <a:ea typeface="Arial" charset="0"/>
                <a:cs typeface="Arial" charset="0"/>
              </a:defRPr>
            </a:lvl3pPr>
            <a:lvl4pPr algn="ctr">
              <a:defRPr sz="2400" b="1">
                <a:solidFill>
                  <a:schemeClr val="tx1"/>
                </a:solidFill>
                <a:latin typeface="Times New Roman" charset="0"/>
                <a:ea typeface="Arial" charset="0"/>
                <a:cs typeface="Arial" charset="0"/>
              </a:defRPr>
            </a:lvl4pPr>
            <a:lvl5pPr algn="ctr">
              <a:defRPr sz="2400" b="1">
                <a:solidFill>
                  <a:schemeClr val="tx1"/>
                </a:solidFill>
                <a:latin typeface="Times New Roman" charset="0"/>
                <a:ea typeface="Arial" charset="0"/>
                <a:cs typeface="Arial" charset="0"/>
              </a:defRPr>
            </a:lvl5pPr>
            <a:lvl6pPr marL="457200" algn="ctr" fontAlgn="base">
              <a:spcBef>
                <a:spcPct val="0"/>
              </a:spcBef>
              <a:spcAft>
                <a:spcPct val="0"/>
              </a:spcAft>
              <a:defRPr sz="2400" b="1">
                <a:solidFill>
                  <a:schemeClr val="tx1"/>
                </a:solidFill>
                <a:latin typeface="Times New Roman" charset="0"/>
                <a:ea typeface="Arial" charset="0"/>
                <a:cs typeface="Arial" charset="0"/>
              </a:defRPr>
            </a:lvl6pPr>
            <a:lvl7pPr marL="914400" algn="ctr" fontAlgn="base">
              <a:spcBef>
                <a:spcPct val="0"/>
              </a:spcBef>
              <a:spcAft>
                <a:spcPct val="0"/>
              </a:spcAft>
              <a:defRPr sz="2400" b="1">
                <a:solidFill>
                  <a:schemeClr val="tx1"/>
                </a:solidFill>
                <a:latin typeface="Times New Roman" charset="0"/>
                <a:ea typeface="Arial" charset="0"/>
                <a:cs typeface="Arial" charset="0"/>
              </a:defRPr>
            </a:lvl7pPr>
            <a:lvl8pPr marL="1371600" algn="ctr" fontAlgn="base">
              <a:spcBef>
                <a:spcPct val="0"/>
              </a:spcBef>
              <a:spcAft>
                <a:spcPct val="0"/>
              </a:spcAft>
              <a:defRPr sz="2400" b="1">
                <a:solidFill>
                  <a:schemeClr val="tx1"/>
                </a:solidFill>
                <a:latin typeface="Times New Roman" charset="0"/>
                <a:ea typeface="Arial" charset="0"/>
                <a:cs typeface="Arial" charset="0"/>
              </a:defRPr>
            </a:lvl8pPr>
            <a:lvl9pPr marL="1828800" algn="ctr" fontAlgn="base">
              <a:spcBef>
                <a:spcPct val="0"/>
              </a:spcBef>
              <a:spcAft>
                <a:spcPct val="0"/>
              </a:spcAft>
              <a:defRPr sz="2400" b="1">
                <a:solidFill>
                  <a:schemeClr val="tx1"/>
                </a:solidFill>
                <a:latin typeface="Times New Roman" charset="0"/>
                <a:ea typeface="Arial" charset="0"/>
                <a:cs typeface="Arial" charset="0"/>
              </a:defRPr>
            </a:lvl9pPr>
          </a:lstStyle>
          <a:p>
            <a:pPr algn="l"/>
            <a:r>
              <a:rPr lang="sk-SK" altLang="en-US" sz="2000" b="0" dirty="0"/>
              <a:t>NGN</a:t>
            </a:r>
          </a:p>
        </p:txBody>
      </p:sp>
    </p:spTree>
    <p:extLst>
      <p:ext uri="{BB962C8B-B14F-4D97-AF65-F5344CB8AC3E}">
        <p14:creationId xmlns:p14="http://schemas.microsoft.com/office/powerpoint/2010/main" val="20947867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9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1450" y="765175"/>
            <a:ext cx="6859588"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10947" name="Rectangle 3"/>
          <p:cNvSpPr>
            <a:spLocks noGrp="1" noChangeArrowheads="1"/>
          </p:cNvSpPr>
          <p:nvPr>
            <p:ph type="title"/>
          </p:nvPr>
        </p:nvSpPr>
        <p:spPr>
          <a:xfrm>
            <a:off x="2967039" y="989014"/>
            <a:ext cx="5565775" cy="454025"/>
          </a:xfrm>
          <a:noFill/>
          <a:ln/>
          <a:extLs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blurRad="63500" dist="35921" dir="2700000" algn="ctr" rotWithShape="0">
                    <a:schemeClr val="bg2"/>
                  </a:outerShdw>
                </a:effectLst>
              </a14:hiddenEffects>
            </a:ext>
          </a:extLst>
        </p:spPr>
        <p:txBody>
          <a:bodyPr/>
          <a:lstStyle/>
          <a:p>
            <a:pPr algn="l"/>
            <a:r>
              <a:rPr lang="sk-SK" altLang="en-US" sz="1400">
                <a:solidFill>
                  <a:srgbClr val="E10074"/>
                </a:solidFill>
              </a:rPr>
              <a:t>Standarts: Path to IMS</a:t>
            </a:r>
          </a:p>
        </p:txBody>
      </p:sp>
      <p:sp>
        <p:nvSpPr>
          <p:cNvPr id="210948" name="Rectangle 4"/>
          <p:cNvSpPr>
            <a:spLocks noChangeArrowheads="1"/>
          </p:cNvSpPr>
          <p:nvPr/>
        </p:nvSpPr>
        <p:spPr bwMode="auto">
          <a:xfrm>
            <a:off x="2640014" y="5373689"/>
            <a:ext cx="7056437"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tIns="72000" rIns="72000" bIns="72000" anchor="ctr"/>
          <a:lstStyle/>
          <a:p>
            <a:endParaRPr lang="en-US"/>
          </a:p>
        </p:txBody>
      </p:sp>
      <p:sp>
        <p:nvSpPr>
          <p:cNvPr id="210949" name="Rectangle 5"/>
          <p:cNvSpPr>
            <a:spLocks noChangeArrowheads="1"/>
          </p:cNvSpPr>
          <p:nvPr/>
        </p:nvSpPr>
        <p:spPr bwMode="auto">
          <a:xfrm>
            <a:off x="2495550" y="981075"/>
            <a:ext cx="7056438" cy="50323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72000" tIns="72000" rIns="72000" bIns="72000" anchor="ctr"/>
          <a:lstStyle/>
          <a:p>
            <a:endParaRPr lang="en-US"/>
          </a:p>
        </p:txBody>
      </p:sp>
      <p:sp>
        <p:nvSpPr>
          <p:cNvPr id="210950" name="Rectangle 6"/>
          <p:cNvSpPr>
            <a:spLocks noChangeArrowheads="1"/>
          </p:cNvSpPr>
          <p:nvPr/>
        </p:nvSpPr>
        <p:spPr bwMode="auto">
          <a:xfrm>
            <a:off x="3071813" y="476250"/>
            <a:ext cx="676910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lvl1pPr algn="ctr">
              <a:defRPr sz="2400" b="1">
                <a:solidFill>
                  <a:schemeClr val="tx1"/>
                </a:solidFill>
                <a:latin typeface="Times New Roman" charset="0"/>
                <a:ea typeface="Arial" charset="0"/>
                <a:cs typeface="Arial" charset="0"/>
              </a:defRPr>
            </a:lvl1pPr>
            <a:lvl2pPr algn="ctr">
              <a:defRPr sz="2400" b="1">
                <a:solidFill>
                  <a:schemeClr val="tx1"/>
                </a:solidFill>
                <a:latin typeface="Times New Roman" charset="0"/>
                <a:ea typeface="Arial" charset="0"/>
                <a:cs typeface="Arial" charset="0"/>
              </a:defRPr>
            </a:lvl2pPr>
            <a:lvl3pPr algn="ctr">
              <a:defRPr sz="2400" b="1">
                <a:solidFill>
                  <a:schemeClr val="tx1"/>
                </a:solidFill>
                <a:latin typeface="Times New Roman" charset="0"/>
                <a:ea typeface="Arial" charset="0"/>
                <a:cs typeface="Arial" charset="0"/>
              </a:defRPr>
            </a:lvl3pPr>
            <a:lvl4pPr algn="ctr">
              <a:defRPr sz="2400" b="1">
                <a:solidFill>
                  <a:schemeClr val="tx1"/>
                </a:solidFill>
                <a:latin typeface="Times New Roman" charset="0"/>
                <a:ea typeface="Arial" charset="0"/>
                <a:cs typeface="Arial" charset="0"/>
              </a:defRPr>
            </a:lvl4pPr>
            <a:lvl5pPr algn="ctr">
              <a:defRPr sz="2400" b="1">
                <a:solidFill>
                  <a:schemeClr val="tx1"/>
                </a:solidFill>
                <a:latin typeface="Times New Roman" charset="0"/>
                <a:ea typeface="Arial" charset="0"/>
                <a:cs typeface="Arial" charset="0"/>
              </a:defRPr>
            </a:lvl5pPr>
            <a:lvl6pPr marL="457200" algn="ctr" fontAlgn="base">
              <a:spcBef>
                <a:spcPct val="0"/>
              </a:spcBef>
              <a:spcAft>
                <a:spcPct val="0"/>
              </a:spcAft>
              <a:defRPr sz="2400" b="1">
                <a:solidFill>
                  <a:schemeClr val="tx1"/>
                </a:solidFill>
                <a:latin typeface="Times New Roman" charset="0"/>
                <a:ea typeface="Arial" charset="0"/>
                <a:cs typeface="Arial" charset="0"/>
              </a:defRPr>
            </a:lvl6pPr>
            <a:lvl7pPr marL="914400" algn="ctr" fontAlgn="base">
              <a:spcBef>
                <a:spcPct val="0"/>
              </a:spcBef>
              <a:spcAft>
                <a:spcPct val="0"/>
              </a:spcAft>
              <a:defRPr sz="2400" b="1">
                <a:solidFill>
                  <a:schemeClr val="tx1"/>
                </a:solidFill>
                <a:latin typeface="Times New Roman" charset="0"/>
                <a:ea typeface="Arial" charset="0"/>
                <a:cs typeface="Arial" charset="0"/>
              </a:defRPr>
            </a:lvl7pPr>
            <a:lvl8pPr marL="1371600" algn="ctr" fontAlgn="base">
              <a:spcBef>
                <a:spcPct val="0"/>
              </a:spcBef>
              <a:spcAft>
                <a:spcPct val="0"/>
              </a:spcAft>
              <a:defRPr sz="2400" b="1">
                <a:solidFill>
                  <a:schemeClr val="tx1"/>
                </a:solidFill>
                <a:latin typeface="Times New Roman" charset="0"/>
                <a:ea typeface="Arial" charset="0"/>
                <a:cs typeface="Arial" charset="0"/>
              </a:defRPr>
            </a:lvl8pPr>
            <a:lvl9pPr marL="1828800" algn="ctr" fontAlgn="base">
              <a:spcBef>
                <a:spcPct val="0"/>
              </a:spcBef>
              <a:spcAft>
                <a:spcPct val="0"/>
              </a:spcAft>
              <a:defRPr sz="2400" b="1">
                <a:solidFill>
                  <a:schemeClr val="tx1"/>
                </a:solidFill>
                <a:latin typeface="Times New Roman" charset="0"/>
                <a:ea typeface="Arial" charset="0"/>
                <a:cs typeface="Arial" charset="0"/>
              </a:defRPr>
            </a:lvl9pPr>
          </a:lstStyle>
          <a:p>
            <a:pPr algn="l"/>
            <a:r>
              <a:rPr lang="sk-SK" altLang="en-US" sz="2800" b="0" dirty="0" err="1"/>
              <a:t>Standarts</a:t>
            </a:r>
            <a:r>
              <a:rPr lang="sk-SK" altLang="en-US" sz="2800" b="0" dirty="0"/>
              <a:t>: </a:t>
            </a:r>
            <a:r>
              <a:rPr lang="sk-SK" altLang="en-US" sz="2800" b="0" dirty="0" err="1"/>
              <a:t>Path</a:t>
            </a:r>
            <a:r>
              <a:rPr lang="sk-SK" altLang="en-US" sz="2800" b="0" dirty="0"/>
              <a:t> to IMS</a:t>
            </a:r>
          </a:p>
        </p:txBody>
      </p:sp>
    </p:spTree>
    <p:extLst>
      <p:ext uri="{BB962C8B-B14F-4D97-AF65-F5344CB8AC3E}">
        <p14:creationId xmlns:p14="http://schemas.microsoft.com/office/powerpoint/2010/main" val="868132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 Box 2"/>
          <p:cNvSpPr txBox="1">
            <a:spLocks noChangeArrowheads="1"/>
          </p:cNvSpPr>
          <p:nvPr/>
        </p:nvSpPr>
        <p:spPr bwMode="auto">
          <a:xfrm>
            <a:off x="1703389" y="1341438"/>
            <a:ext cx="87137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marL="342900" indent="-342900" algn="l">
              <a:defRPr>
                <a:solidFill>
                  <a:schemeClr val="tx1"/>
                </a:solidFill>
                <a:latin typeface="Arial" charset="0"/>
              </a:defRPr>
            </a:lvl1pPr>
            <a:lvl2pPr marL="800100" indent="-342900" algn="l">
              <a:defRPr>
                <a:solidFill>
                  <a:schemeClr val="tx1"/>
                </a:solidFill>
                <a:latin typeface="Arial" charset="0"/>
              </a:defRPr>
            </a:lvl2pPr>
            <a:lvl3pPr marL="1257300" indent="-342900" algn="l">
              <a:defRPr>
                <a:solidFill>
                  <a:schemeClr val="tx1"/>
                </a:solidFill>
                <a:latin typeface="Arial" charset="0"/>
              </a:defRPr>
            </a:lvl3pPr>
            <a:lvl4pPr marL="1714500" indent="-342900" algn="l">
              <a:defRPr>
                <a:solidFill>
                  <a:schemeClr val="tx1"/>
                </a:solidFill>
                <a:latin typeface="Arial" charset="0"/>
              </a:defRPr>
            </a:lvl4pPr>
            <a:lvl5pPr marL="2171700" indent="-342900" algn="l">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lvl="1" algn="just">
              <a:spcBef>
                <a:spcPct val="50000"/>
              </a:spcBef>
            </a:pPr>
            <a:r>
              <a:rPr lang="sk-SK" altLang="en-US" sz="2400"/>
              <a:t>NGN – prehľad softswitch architektúry</a:t>
            </a:r>
          </a:p>
        </p:txBody>
      </p:sp>
      <p:pic>
        <p:nvPicPr>
          <p:cNvPr id="165892" name="Picture 4" descr="3_30 - Priklad fyzickej architektury NG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9651" y="1916113"/>
            <a:ext cx="7561263" cy="460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8901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TotalTime>
  <Words>1724</Words>
  <Application>Microsoft Macintosh PowerPoint</Application>
  <PresentationFormat>Widescreen</PresentationFormat>
  <Paragraphs>466</Paragraphs>
  <Slides>32</Slides>
  <Notes>24</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3</vt:i4>
      </vt:variant>
      <vt:variant>
        <vt:lpstr>Slide Titles</vt:lpstr>
      </vt:variant>
      <vt:variant>
        <vt:i4>32</vt:i4>
      </vt:variant>
    </vt:vector>
  </HeadingPairs>
  <TitlesOfParts>
    <vt:vector size="47" baseType="lpstr">
      <vt:lpstr>Calibri</vt:lpstr>
      <vt:lpstr>Calibri Light</vt:lpstr>
      <vt:lpstr>Arial</vt:lpstr>
      <vt:lpstr>Arial Narrow</vt:lpstr>
      <vt:lpstr>Frutiger 55 Roman</vt:lpstr>
      <vt:lpstr>Futura Md BT</vt:lpstr>
      <vt:lpstr>Helvetica</vt:lpstr>
      <vt:lpstr>Tahoma</vt:lpstr>
      <vt:lpstr>Tele-GroteskEEBlack</vt:lpstr>
      <vt:lpstr>Tele-GroteskEERegular</vt:lpstr>
      <vt:lpstr>Times New Roman</vt:lpstr>
      <vt:lpstr>Office Theme</vt:lpstr>
      <vt:lpstr>Diapositive Microsoft PowerPoint</vt:lpstr>
      <vt:lpstr>Bitmap Image</vt:lpstr>
      <vt:lpstr>Microsoft Word Document</vt:lpstr>
      <vt:lpstr>IP Multimedia Subsystem</vt:lpstr>
      <vt:lpstr>Change of service perception paradigm</vt:lpstr>
      <vt:lpstr>Pohľad na služby</vt:lpstr>
      <vt:lpstr>- Internet</vt:lpstr>
      <vt:lpstr>PowerPoint Presentation</vt:lpstr>
      <vt:lpstr>PowerPoint Presentation</vt:lpstr>
      <vt:lpstr>Charakteristiky NGN, ktoré by mala spĺňať: </vt:lpstr>
      <vt:lpstr>Standarts: Path to IMS</vt:lpstr>
      <vt:lpstr>PowerPoint Presentation</vt:lpstr>
      <vt:lpstr>PowerPoint Presentation</vt:lpstr>
      <vt:lpstr>PowerPoint Presentation</vt:lpstr>
      <vt:lpstr>PowerPoint Presentation</vt:lpstr>
      <vt:lpstr>PowerPoint Presentation</vt:lpstr>
      <vt:lpstr>IMS vývoj</vt:lpstr>
      <vt:lpstr>Prečo nepoužívame Internet</vt:lpstr>
      <vt:lpstr>Naozaj potrebujeme QoS</vt:lpstr>
      <vt:lpstr>Naozaj potrebujeme Spoplatnenie?</vt:lpstr>
      <vt:lpstr>Naozaj potrebujeme Integrované služby?</vt:lpstr>
      <vt:lpstr>IMS - protokoly</vt:lpstr>
      <vt:lpstr>PowerPoint Presentation</vt:lpstr>
      <vt:lpstr>Identity v IMS</vt:lpstr>
      <vt:lpstr>Relations between Identities</vt:lpstr>
      <vt:lpstr>PowerPoint Presentation</vt:lpstr>
      <vt:lpstr>Registration procedure 1</vt:lpstr>
      <vt:lpstr>Registration procedure 2</vt:lpstr>
      <vt:lpstr>Registration procedure 3</vt:lpstr>
      <vt:lpstr>Registration procedure 4</vt:lpstr>
      <vt:lpstr>PowerPoint Presentation</vt:lpstr>
      <vt:lpstr>Hovor 1</vt:lpstr>
      <vt:lpstr>Hovor 2</vt:lpstr>
      <vt:lpstr>Filtering</vt:lpstr>
      <vt:lpstr>Example: Presence call flow</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 Multimedia Subsystem</dc:title>
  <dc:creator>Ivan Kotuliak</dc:creator>
  <cp:lastModifiedBy>Ivan Kotuliak</cp:lastModifiedBy>
  <cp:revision>2</cp:revision>
  <dcterms:created xsi:type="dcterms:W3CDTF">2016-05-12T07:07:13Z</dcterms:created>
  <dcterms:modified xsi:type="dcterms:W3CDTF">2016-05-12T07:16:30Z</dcterms:modified>
</cp:coreProperties>
</file>