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388" r:id="rId2"/>
    <p:sldId id="449" r:id="rId3"/>
    <p:sldId id="450" r:id="rId4"/>
    <p:sldId id="451" r:id="rId5"/>
    <p:sldId id="401" r:id="rId6"/>
    <p:sldId id="454" r:id="rId7"/>
    <p:sldId id="415" r:id="rId8"/>
    <p:sldId id="416" r:id="rId9"/>
    <p:sldId id="453" r:id="rId10"/>
    <p:sldId id="440" r:id="rId11"/>
    <p:sldId id="441" r:id="rId12"/>
    <p:sldId id="448" r:id="rId13"/>
    <p:sldId id="442" r:id="rId14"/>
    <p:sldId id="443" r:id="rId15"/>
    <p:sldId id="444" r:id="rId16"/>
    <p:sldId id="445" r:id="rId17"/>
    <p:sldId id="446" r:id="rId18"/>
    <p:sldId id="418" r:id="rId19"/>
    <p:sldId id="417" r:id="rId20"/>
    <p:sldId id="411" r:id="rId21"/>
    <p:sldId id="419" r:id="rId22"/>
    <p:sldId id="455" r:id="rId23"/>
    <p:sldId id="456" r:id="rId24"/>
    <p:sldId id="457" r:id="rId25"/>
    <p:sldId id="458" r:id="rId26"/>
    <p:sldId id="459" r:id="rId27"/>
    <p:sldId id="460" r:id="rId28"/>
    <p:sldId id="461" r:id="rId29"/>
    <p:sldId id="462" r:id="rId30"/>
    <p:sldId id="463" r:id="rId31"/>
    <p:sldId id="464" r:id="rId32"/>
    <p:sldId id="465" r:id="rId33"/>
    <p:sldId id="466" r:id="rId34"/>
    <p:sldId id="467" r:id="rId35"/>
    <p:sldId id="468" r:id="rId36"/>
    <p:sldId id="469" r:id="rId37"/>
    <p:sldId id="470" r:id="rId38"/>
    <p:sldId id="471" r:id="rId39"/>
    <p:sldId id="472" r:id="rId40"/>
    <p:sldId id="473" r:id="rId41"/>
    <p:sldId id="447" r:id="rId42"/>
    <p:sldId id="474" r:id="rId43"/>
    <p:sldId id="475" r:id="rId44"/>
    <p:sldId id="476" r:id="rId45"/>
    <p:sldId id="421" r:id="rId46"/>
    <p:sldId id="420" r:id="rId47"/>
    <p:sldId id="423" r:id="rId48"/>
    <p:sldId id="424" r:id="rId49"/>
    <p:sldId id="422" r:id="rId50"/>
    <p:sldId id="426" r:id="rId51"/>
    <p:sldId id="427" r:id="rId52"/>
    <p:sldId id="428" r:id="rId53"/>
    <p:sldId id="429" r:id="rId54"/>
    <p:sldId id="430" r:id="rId55"/>
    <p:sldId id="431" r:id="rId56"/>
    <p:sldId id="432" r:id="rId57"/>
    <p:sldId id="433" r:id="rId58"/>
    <p:sldId id="434" r:id="rId59"/>
    <p:sldId id="435" r:id="rId60"/>
    <p:sldId id="436" r:id="rId61"/>
    <p:sldId id="437" r:id="rId62"/>
    <p:sldId id="438" r:id="rId63"/>
    <p:sldId id="439" r:id="rId64"/>
  </p:sldIdLst>
  <p:sldSz cx="9144000" cy="6858000" type="screen4x3"/>
  <p:notesSz cx="7099300" cy="10234613"/>
  <p:defaultTextStyle>
    <a:defPPr>
      <a:defRPr lang="sk-SK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48" autoAdjust="0"/>
    <p:restoredTop sz="90593" autoAdjust="0"/>
  </p:normalViewPr>
  <p:slideViewPr>
    <p:cSldViewPr>
      <p:cViewPr varScale="1">
        <p:scale>
          <a:sx n="108" d="100"/>
          <a:sy n="108" d="100"/>
        </p:scale>
        <p:origin x="146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82BD77C0-7522-D147-BE1A-8407CD6781A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5189" tIns="47595" rIns="95189" bIns="47595" numCol="1" anchor="t" anchorCtr="0" compatLnSpc="1">
            <a:prstTxWarp prst="textNoShape">
              <a:avLst/>
            </a:prstTxWarp>
          </a:bodyPr>
          <a:lstStyle>
            <a:lvl1pPr defTabSz="952500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E1F87EF4-08F2-0240-B9C1-C8FB0D38805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5189" tIns="47595" rIns="95189" bIns="47595" numCol="1" anchor="t" anchorCtr="0" compatLnSpc="1">
            <a:prstTxWarp prst="textNoShape">
              <a:avLst/>
            </a:prstTxWarp>
          </a:bodyPr>
          <a:lstStyle>
            <a:lvl1pPr algn="r" defTabSz="952500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BDF6C6F5-EDEF-7544-9B4D-3C91EF7CCF8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5189" tIns="47595" rIns="95189" bIns="47595" numCol="1" anchor="b" anchorCtr="0" compatLnSpc="1">
            <a:prstTxWarp prst="textNoShape">
              <a:avLst/>
            </a:prstTxWarp>
          </a:bodyPr>
          <a:lstStyle>
            <a:lvl1pPr defTabSz="952500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F807D849-739B-0A49-98FB-6A82E5CCBC3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5189" tIns="47595" rIns="95189" bIns="47595" numCol="1" anchor="b" anchorCtr="0" compatLnSpc="1">
            <a:prstTxWarp prst="textNoShape">
              <a:avLst/>
            </a:prstTxWarp>
          </a:bodyPr>
          <a:lstStyle>
            <a:lvl1pPr algn="r" defTabSz="952500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517AAB22-A286-4ACC-A0E5-35B0F744CD21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F1E058EE-A6F6-7143-9209-2D30351E297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5189" tIns="47595" rIns="95189" bIns="47595" numCol="1" anchor="t" anchorCtr="0" compatLnSpc="1">
            <a:prstTxWarp prst="textNoShape">
              <a:avLst/>
            </a:prstTxWarp>
          </a:bodyPr>
          <a:lstStyle>
            <a:lvl1pPr defTabSz="952500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906F2A60-3319-7344-B2C4-33DF6436E18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5189" tIns="47595" rIns="95189" bIns="47595" numCol="1" anchor="t" anchorCtr="0" compatLnSpc="1">
            <a:prstTxWarp prst="textNoShape">
              <a:avLst/>
            </a:prstTxWarp>
          </a:bodyPr>
          <a:lstStyle>
            <a:lvl1pPr algn="r" defTabSz="952500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05851B7D-8D09-6347-A77F-ABAE23F0258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F3F4BCA7-A7B6-634B-B2E6-3E8610A4E47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5189" tIns="47595" rIns="95189" bIns="475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en-US" noProof="0"/>
              <a:t>Click to edit Master text styles</a:t>
            </a:r>
          </a:p>
          <a:p>
            <a:pPr lvl="1"/>
            <a:r>
              <a:rPr lang="sk-SK" altLang="en-US" noProof="0"/>
              <a:t>Second level</a:t>
            </a:r>
          </a:p>
          <a:p>
            <a:pPr lvl="2"/>
            <a:r>
              <a:rPr lang="sk-SK" altLang="en-US" noProof="0"/>
              <a:t>Third level</a:t>
            </a:r>
          </a:p>
          <a:p>
            <a:pPr lvl="3"/>
            <a:r>
              <a:rPr lang="sk-SK" altLang="en-US" noProof="0"/>
              <a:t>Fourth level</a:t>
            </a:r>
          </a:p>
          <a:p>
            <a:pPr lvl="4"/>
            <a:r>
              <a:rPr lang="sk-SK" altLang="en-US" noProof="0"/>
              <a:t>Fifth level</a:t>
            </a: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F23C90B3-8715-5342-9121-4B821EDBE4B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5189" tIns="47595" rIns="95189" bIns="47595" numCol="1" anchor="b" anchorCtr="0" compatLnSpc="1">
            <a:prstTxWarp prst="textNoShape">
              <a:avLst/>
            </a:prstTxWarp>
          </a:bodyPr>
          <a:lstStyle>
            <a:lvl1pPr defTabSz="952500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13319" name="Rectangle 7">
            <a:extLst>
              <a:ext uri="{FF2B5EF4-FFF2-40B4-BE49-F238E27FC236}">
                <a16:creationId xmlns:a16="http://schemas.microsoft.com/office/drawing/2014/main" id="{326C7317-59BB-4C4F-97CE-C3BDF772BA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5189" tIns="47595" rIns="95189" bIns="47595" numCol="1" anchor="b" anchorCtr="0" compatLnSpc="1">
            <a:prstTxWarp prst="textNoShape">
              <a:avLst/>
            </a:prstTxWarp>
          </a:bodyPr>
          <a:lstStyle>
            <a:lvl1pPr algn="r" defTabSz="952500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D64015D4-D947-4409-B522-BE0A95F3135F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99A2280-85F5-0245-9D65-B16B2124A7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17BA92-6E6B-4B47-9AF8-1151CE06ECAF}" type="slidenum">
              <a:rPr lang="sk-SK" altLang="en-US"/>
              <a:pPr>
                <a:defRPr/>
              </a:pPr>
              <a:t>1</a:t>
            </a:fld>
            <a:endParaRPr lang="sk-SK" altLang="en-US"/>
          </a:p>
        </p:txBody>
      </p:sp>
      <p:sp>
        <p:nvSpPr>
          <p:cNvPr id="331778" name="Rectangle 2">
            <a:extLst>
              <a:ext uri="{FF2B5EF4-FFF2-40B4-BE49-F238E27FC236}">
                <a16:creationId xmlns:a16="http://schemas.microsoft.com/office/drawing/2014/main" id="{1638E633-E1CA-3548-82E1-C5028B1033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79" name="Rectangle 3">
            <a:extLst>
              <a:ext uri="{FF2B5EF4-FFF2-40B4-BE49-F238E27FC236}">
                <a16:creationId xmlns:a16="http://schemas.microsoft.com/office/drawing/2014/main" id="{71D66D16-7FDC-0148-85D1-85B599DDC7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altLang="en-US"/>
              <a:t>BSS= basis station subsystem</a:t>
            </a:r>
          </a:p>
          <a:p>
            <a:pPr eaLnBrk="1" hangingPunct="1">
              <a:defRPr/>
            </a:pPr>
            <a:r>
              <a:rPr lang="sk-SK" altLang="en-US"/>
              <a:t>NSS= </a:t>
            </a:r>
            <a:r>
              <a:rPr lang="en-US" altLang="en-US"/>
              <a:t>Network Switching Subsystem </a:t>
            </a:r>
            <a:endParaRPr lang="sk-SK" altLang="en-US"/>
          </a:p>
          <a:p>
            <a:pPr eaLnBrk="1" hangingPunct="1">
              <a:defRPr/>
            </a:pPr>
            <a:endParaRPr lang="sk-SK" altLang="en-US"/>
          </a:p>
          <a:p>
            <a:pPr eaLnBrk="1" hangingPunct="1">
              <a:defRPr/>
            </a:pPr>
            <a:r>
              <a:rPr lang="sk-SK" altLang="en-US"/>
              <a:t>CCS7 = </a:t>
            </a:r>
            <a:r>
              <a:rPr lang="sk-SK" altLang="en-US" b="1"/>
              <a:t>C</a:t>
            </a:r>
            <a:r>
              <a:rPr lang="sk-SK" altLang="en-US"/>
              <a:t>ommon </a:t>
            </a:r>
            <a:r>
              <a:rPr lang="sk-SK" altLang="en-US" b="1"/>
              <a:t>C</a:t>
            </a:r>
            <a:r>
              <a:rPr lang="sk-SK" altLang="en-US"/>
              <a:t>hannel </a:t>
            </a:r>
            <a:r>
              <a:rPr lang="sk-SK" altLang="en-US" b="1"/>
              <a:t>S</a:t>
            </a:r>
            <a:r>
              <a:rPr lang="sk-SK" altLang="en-US"/>
              <a:t>ignaling </a:t>
            </a:r>
            <a:r>
              <a:rPr lang="sk-SK" altLang="en-US" b="1"/>
              <a:t>7</a:t>
            </a:r>
            <a:r>
              <a:rPr lang="sk-SK" altLang="en-US"/>
              <a:t> </a:t>
            </a:r>
          </a:p>
          <a:p>
            <a:pPr eaLnBrk="1" hangingPunct="1">
              <a:defRPr/>
            </a:pPr>
            <a:r>
              <a:rPr lang="sk-SK" altLang="en-US"/>
              <a:t>(</a:t>
            </a:r>
            <a:r>
              <a:rPr lang="sk-SK" altLang="en-US" b="1"/>
              <a:t>S</a:t>
            </a:r>
            <a:r>
              <a:rPr lang="sk-SK" altLang="en-US"/>
              <a:t>ignaling </a:t>
            </a:r>
            <a:r>
              <a:rPr lang="sk-SK" altLang="en-US" b="1"/>
              <a:t>S</a:t>
            </a:r>
            <a:r>
              <a:rPr lang="sk-SK" altLang="en-US"/>
              <a:t>ystem </a:t>
            </a:r>
            <a:r>
              <a:rPr lang="sk-SK" altLang="en-US" b="1"/>
              <a:t>7</a:t>
            </a:r>
            <a:r>
              <a:rPr lang="sk-SK" altLang="en-US"/>
              <a:t>) The protocol used in the public switched telephone system (the "intelligent network" or "advanced intelligent network") for setting up calls and providing services. SS7 is a separate signaling network that is used in Class 4 and Class 5 voice switches. </a:t>
            </a:r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CDD220E-32B9-024C-AAD4-C9FC68BD04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33A329-82F7-4C2C-B93B-B1DBC2155E32}" type="slidenum">
              <a:rPr lang="sk-SK" altLang="en-US"/>
              <a:pPr>
                <a:defRPr/>
              </a:pPr>
              <a:t>15</a:t>
            </a:fld>
            <a:endParaRPr lang="sk-SK" altLang="en-US"/>
          </a:p>
        </p:txBody>
      </p:sp>
      <p:sp>
        <p:nvSpPr>
          <p:cNvPr id="434178" name="Rectangle 2">
            <a:extLst>
              <a:ext uri="{FF2B5EF4-FFF2-40B4-BE49-F238E27FC236}">
                <a16:creationId xmlns:a16="http://schemas.microsoft.com/office/drawing/2014/main" id="{9A4921BE-D976-E744-AF65-A09EEEEEF3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4179" name="Rectangle 3">
            <a:extLst>
              <a:ext uri="{FF2B5EF4-FFF2-40B4-BE49-F238E27FC236}">
                <a16:creationId xmlns:a16="http://schemas.microsoft.com/office/drawing/2014/main" id="{BF15EB31-73D0-B84B-96A8-C68F368B2D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altLang="en-US"/>
              <a:t>BSS= basis station subsystem</a:t>
            </a:r>
          </a:p>
          <a:p>
            <a:pPr eaLnBrk="1" hangingPunct="1">
              <a:defRPr/>
            </a:pPr>
            <a:r>
              <a:rPr lang="sk-SK" altLang="en-US"/>
              <a:t>NSS= </a:t>
            </a:r>
            <a:r>
              <a:rPr lang="en-US" altLang="en-US"/>
              <a:t>Network Switching Subsystem </a:t>
            </a:r>
            <a:endParaRPr lang="sk-SK" altLang="en-US"/>
          </a:p>
          <a:p>
            <a:pPr eaLnBrk="1" hangingPunct="1">
              <a:defRPr/>
            </a:pPr>
            <a:endParaRPr lang="sk-SK" altLang="en-US"/>
          </a:p>
          <a:p>
            <a:pPr eaLnBrk="1" hangingPunct="1">
              <a:defRPr/>
            </a:pPr>
            <a:r>
              <a:rPr lang="sk-SK" altLang="en-US"/>
              <a:t>CCS7 = </a:t>
            </a:r>
            <a:r>
              <a:rPr lang="sk-SK" altLang="en-US" b="1"/>
              <a:t>C</a:t>
            </a:r>
            <a:r>
              <a:rPr lang="sk-SK" altLang="en-US"/>
              <a:t>ommon </a:t>
            </a:r>
            <a:r>
              <a:rPr lang="sk-SK" altLang="en-US" b="1"/>
              <a:t>C</a:t>
            </a:r>
            <a:r>
              <a:rPr lang="sk-SK" altLang="en-US"/>
              <a:t>hannel </a:t>
            </a:r>
            <a:r>
              <a:rPr lang="sk-SK" altLang="en-US" b="1"/>
              <a:t>S</a:t>
            </a:r>
            <a:r>
              <a:rPr lang="sk-SK" altLang="en-US"/>
              <a:t>ignaling </a:t>
            </a:r>
            <a:r>
              <a:rPr lang="sk-SK" altLang="en-US" b="1"/>
              <a:t>7</a:t>
            </a:r>
            <a:r>
              <a:rPr lang="sk-SK" altLang="en-US"/>
              <a:t> </a:t>
            </a:r>
          </a:p>
          <a:p>
            <a:pPr eaLnBrk="1" hangingPunct="1">
              <a:defRPr/>
            </a:pPr>
            <a:r>
              <a:rPr lang="sk-SK" altLang="en-US"/>
              <a:t>(</a:t>
            </a:r>
            <a:r>
              <a:rPr lang="sk-SK" altLang="en-US" b="1"/>
              <a:t>S</a:t>
            </a:r>
            <a:r>
              <a:rPr lang="sk-SK" altLang="en-US"/>
              <a:t>ignaling </a:t>
            </a:r>
            <a:r>
              <a:rPr lang="sk-SK" altLang="en-US" b="1"/>
              <a:t>S</a:t>
            </a:r>
            <a:r>
              <a:rPr lang="sk-SK" altLang="en-US"/>
              <a:t>ystem </a:t>
            </a:r>
            <a:r>
              <a:rPr lang="sk-SK" altLang="en-US" b="1"/>
              <a:t>7</a:t>
            </a:r>
            <a:r>
              <a:rPr lang="sk-SK" altLang="en-US"/>
              <a:t>) The protocol used in the public switched telephone system (the "intelligent network" or "advanced intelligent network") for setting up calls and providing services. SS7 is a separate signaling network that is used in Class 4 and Class 5 voice switches. </a:t>
            </a:r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2E2857C-1091-1946-985F-FED8DC9673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D1341B-4BBB-4172-B886-5FF8189BF81B}" type="slidenum">
              <a:rPr lang="sk-SK" altLang="en-US"/>
              <a:pPr>
                <a:defRPr/>
              </a:pPr>
              <a:t>16</a:t>
            </a:fld>
            <a:endParaRPr lang="sk-SK" altLang="en-US"/>
          </a:p>
        </p:txBody>
      </p:sp>
      <p:sp>
        <p:nvSpPr>
          <p:cNvPr id="436226" name="Rectangle 2">
            <a:extLst>
              <a:ext uri="{FF2B5EF4-FFF2-40B4-BE49-F238E27FC236}">
                <a16:creationId xmlns:a16="http://schemas.microsoft.com/office/drawing/2014/main" id="{101B041C-FE8B-8545-A0AF-6BFAC8374B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6227" name="Rectangle 3">
            <a:extLst>
              <a:ext uri="{FF2B5EF4-FFF2-40B4-BE49-F238E27FC236}">
                <a16:creationId xmlns:a16="http://schemas.microsoft.com/office/drawing/2014/main" id="{53B8BAC6-2DEA-6645-A122-3E190CC53E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altLang="en-US"/>
              <a:t>BSS= basis station subsystem</a:t>
            </a:r>
          </a:p>
          <a:p>
            <a:pPr eaLnBrk="1" hangingPunct="1">
              <a:defRPr/>
            </a:pPr>
            <a:r>
              <a:rPr lang="sk-SK" altLang="en-US"/>
              <a:t>NSS= </a:t>
            </a:r>
            <a:r>
              <a:rPr lang="en-US" altLang="en-US"/>
              <a:t>Network Switching Subsystem </a:t>
            </a:r>
            <a:endParaRPr lang="sk-SK" altLang="en-US"/>
          </a:p>
          <a:p>
            <a:pPr eaLnBrk="1" hangingPunct="1">
              <a:defRPr/>
            </a:pPr>
            <a:endParaRPr lang="sk-SK" altLang="en-US"/>
          </a:p>
          <a:p>
            <a:pPr eaLnBrk="1" hangingPunct="1">
              <a:defRPr/>
            </a:pPr>
            <a:r>
              <a:rPr lang="sk-SK" altLang="en-US"/>
              <a:t>CCS7 = </a:t>
            </a:r>
            <a:r>
              <a:rPr lang="sk-SK" altLang="en-US" b="1"/>
              <a:t>C</a:t>
            </a:r>
            <a:r>
              <a:rPr lang="sk-SK" altLang="en-US"/>
              <a:t>ommon </a:t>
            </a:r>
            <a:r>
              <a:rPr lang="sk-SK" altLang="en-US" b="1"/>
              <a:t>C</a:t>
            </a:r>
            <a:r>
              <a:rPr lang="sk-SK" altLang="en-US"/>
              <a:t>hannel </a:t>
            </a:r>
            <a:r>
              <a:rPr lang="sk-SK" altLang="en-US" b="1"/>
              <a:t>S</a:t>
            </a:r>
            <a:r>
              <a:rPr lang="sk-SK" altLang="en-US"/>
              <a:t>ignaling </a:t>
            </a:r>
            <a:r>
              <a:rPr lang="sk-SK" altLang="en-US" b="1"/>
              <a:t>7</a:t>
            </a:r>
            <a:r>
              <a:rPr lang="sk-SK" altLang="en-US"/>
              <a:t> </a:t>
            </a:r>
          </a:p>
          <a:p>
            <a:pPr eaLnBrk="1" hangingPunct="1">
              <a:defRPr/>
            </a:pPr>
            <a:r>
              <a:rPr lang="sk-SK" altLang="en-US"/>
              <a:t>(</a:t>
            </a:r>
            <a:r>
              <a:rPr lang="sk-SK" altLang="en-US" b="1"/>
              <a:t>S</a:t>
            </a:r>
            <a:r>
              <a:rPr lang="sk-SK" altLang="en-US"/>
              <a:t>ignaling </a:t>
            </a:r>
            <a:r>
              <a:rPr lang="sk-SK" altLang="en-US" b="1"/>
              <a:t>S</a:t>
            </a:r>
            <a:r>
              <a:rPr lang="sk-SK" altLang="en-US"/>
              <a:t>ystem </a:t>
            </a:r>
            <a:r>
              <a:rPr lang="sk-SK" altLang="en-US" b="1"/>
              <a:t>7</a:t>
            </a:r>
            <a:r>
              <a:rPr lang="sk-SK" altLang="en-US"/>
              <a:t>) The protocol used in the public switched telephone system (the "intelligent network" or "advanced intelligent network") for setting up calls and providing services. SS7 is a separate signaling network that is used in Class 4 and Class 5 voice switches. </a:t>
            </a:r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8D3688B-26D2-0940-82B6-194C43815B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A4236B-2F95-48C3-9AF3-58677CC74B4F}" type="slidenum">
              <a:rPr lang="sk-SK" altLang="en-US"/>
              <a:pPr>
                <a:defRPr/>
              </a:pPr>
              <a:t>17</a:t>
            </a:fld>
            <a:endParaRPr lang="sk-SK" altLang="en-US"/>
          </a:p>
        </p:txBody>
      </p:sp>
      <p:sp>
        <p:nvSpPr>
          <p:cNvPr id="438274" name="Rectangle 2">
            <a:extLst>
              <a:ext uri="{FF2B5EF4-FFF2-40B4-BE49-F238E27FC236}">
                <a16:creationId xmlns:a16="http://schemas.microsoft.com/office/drawing/2014/main" id="{9BDCE814-60D2-744A-A101-2595DD45E3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5" name="Rectangle 3">
            <a:extLst>
              <a:ext uri="{FF2B5EF4-FFF2-40B4-BE49-F238E27FC236}">
                <a16:creationId xmlns:a16="http://schemas.microsoft.com/office/drawing/2014/main" id="{FB86F099-BC53-8C42-9442-386BAC1BCA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altLang="en-US"/>
              <a:t>BSS= basis station subsystem</a:t>
            </a:r>
          </a:p>
          <a:p>
            <a:pPr eaLnBrk="1" hangingPunct="1">
              <a:defRPr/>
            </a:pPr>
            <a:r>
              <a:rPr lang="sk-SK" altLang="en-US"/>
              <a:t>NSS= </a:t>
            </a:r>
            <a:r>
              <a:rPr lang="en-US" altLang="en-US"/>
              <a:t>Network Switching Subsystem </a:t>
            </a:r>
            <a:endParaRPr lang="sk-SK" altLang="en-US"/>
          </a:p>
          <a:p>
            <a:pPr eaLnBrk="1" hangingPunct="1">
              <a:defRPr/>
            </a:pPr>
            <a:endParaRPr lang="sk-SK" altLang="en-US"/>
          </a:p>
          <a:p>
            <a:pPr eaLnBrk="1" hangingPunct="1">
              <a:defRPr/>
            </a:pPr>
            <a:r>
              <a:rPr lang="sk-SK" altLang="en-US"/>
              <a:t>CCS7 = </a:t>
            </a:r>
            <a:r>
              <a:rPr lang="sk-SK" altLang="en-US" b="1"/>
              <a:t>C</a:t>
            </a:r>
            <a:r>
              <a:rPr lang="sk-SK" altLang="en-US"/>
              <a:t>ommon </a:t>
            </a:r>
            <a:r>
              <a:rPr lang="sk-SK" altLang="en-US" b="1"/>
              <a:t>C</a:t>
            </a:r>
            <a:r>
              <a:rPr lang="sk-SK" altLang="en-US"/>
              <a:t>hannel </a:t>
            </a:r>
            <a:r>
              <a:rPr lang="sk-SK" altLang="en-US" b="1"/>
              <a:t>S</a:t>
            </a:r>
            <a:r>
              <a:rPr lang="sk-SK" altLang="en-US"/>
              <a:t>ignaling </a:t>
            </a:r>
            <a:r>
              <a:rPr lang="sk-SK" altLang="en-US" b="1"/>
              <a:t>7</a:t>
            </a:r>
            <a:r>
              <a:rPr lang="sk-SK" altLang="en-US"/>
              <a:t> </a:t>
            </a:r>
          </a:p>
          <a:p>
            <a:pPr eaLnBrk="1" hangingPunct="1">
              <a:defRPr/>
            </a:pPr>
            <a:r>
              <a:rPr lang="sk-SK" altLang="en-US"/>
              <a:t>(</a:t>
            </a:r>
            <a:r>
              <a:rPr lang="sk-SK" altLang="en-US" b="1"/>
              <a:t>S</a:t>
            </a:r>
            <a:r>
              <a:rPr lang="sk-SK" altLang="en-US"/>
              <a:t>ignaling </a:t>
            </a:r>
            <a:r>
              <a:rPr lang="sk-SK" altLang="en-US" b="1"/>
              <a:t>S</a:t>
            </a:r>
            <a:r>
              <a:rPr lang="sk-SK" altLang="en-US"/>
              <a:t>ystem </a:t>
            </a:r>
            <a:r>
              <a:rPr lang="sk-SK" altLang="en-US" b="1"/>
              <a:t>7</a:t>
            </a:r>
            <a:r>
              <a:rPr lang="sk-SK" altLang="en-US"/>
              <a:t>) The protocol used in the public switched telephone system (the "intelligent network" or "advanced intelligent network") for setting up calls and providing services. SS7 is a separate signaling network that is used in Class 4 and Class 5 voice switches. </a:t>
            </a:r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0119737C-7163-4878-AC30-EDA37E5D82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52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2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2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2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2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A7DF6594-296F-4F04-A6E7-FF863B853459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149506" name="Rectangle 2">
            <a:extLst>
              <a:ext uri="{FF2B5EF4-FFF2-40B4-BE49-F238E27FC236}">
                <a16:creationId xmlns:a16="http://schemas.microsoft.com/office/drawing/2014/main" id="{39194619-29E7-4919-A7E1-B538E5C4EF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6E18169B-8CE3-424E-AEA5-B702AA5CDF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555D7FC0-91BB-4F84-BB7A-E1062E1B7C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52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2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2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2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2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E472069B-DBDF-4A6E-A39D-D957B1A26A88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sp>
        <p:nvSpPr>
          <p:cNvPr id="208898" name="Rectangle 2">
            <a:extLst>
              <a:ext uri="{FF2B5EF4-FFF2-40B4-BE49-F238E27FC236}">
                <a16:creationId xmlns:a16="http://schemas.microsoft.com/office/drawing/2014/main" id="{73DA64E3-935A-4954-976B-F927E450D9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39865E26-9016-4D3C-A5B2-59F40C7808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sk-SK" altLang="en-US">
                <a:latin typeface="Arial" panose="020B0604020202020204" pitchFamily="34" charset="0"/>
              </a:rPr>
              <a:t>Dokreslit obrazky!!!</a:t>
            </a: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:a16="http://schemas.microsoft.com/office/drawing/2014/main" id="{E5681187-6C87-41F6-B907-E13413234C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52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2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2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2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2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DF15279D-0E58-4691-B695-448949604161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sp>
        <p:nvSpPr>
          <p:cNvPr id="199682" name="Rectangle 2">
            <a:extLst>
              <a:ext uri="{FF2B5EF4-FFF2-40B4-BE49-F238E27FC236}">
                <a16:creationId xmlns:a16="http://schemas.microsoft.com/office/drawing/2014/main" id="{FBB15D6C-876A-4AF1-86FE-132CA8703D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A149D7CF-0A3B-48E9-91B6-5947221115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9CCD869E-71DF-4CA6-A14A-745CBE972A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52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2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2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2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2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F24A7EC0-2992-45D6-AE39-1B23D5D9C184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  <p:sp>
        <p:nvSpPr>
          <p:cNvPr id="188418" name="Rectangle 2">
            <a:extLst>
              <a:ext uri="{FF2B5EF4-FFF2-40B4-BE49-F238E27FC236}">
                <a16:creationId xmlns:a16="http://schemas.microsoft.com/office/drawing/2014/main" id="{4381EF93-F2F3-4EBF-BBC8-45DC78503D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83FD883E-B85F-4C0E-8BCD-D3DBA97245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sk-SK" altLang="en-US">
                <a:latin typeface="Arial" panose="020B0604020202020204" pitchFamily="34" charset="0"/>
              </a:rPr>
              <a:t>Prekreslit</a:t>
            </a: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id="{E2883B60-0824-4075-B3F7-232E159056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52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2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2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2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2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D9321F49-1BFE-432E-8260-AF8000727161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  <p:sp>
        <p:nvSpPr>
          <p:cNvPr id="201730" name="Rectangle 2">
            <a:extLst>
              <a:ext uri="{FF2B5EF4-FFF2-40B4-BE49-F238E27FC236}">
                <a16:creationId xmlns:a16="http://schemas.microsoft.com/office/drawing/2014/main" id="{F29FD832-B8A3-44AC-8FBE-8C169D5EC7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0967B2A0-1858-4407-ACA7-0CAB0A8957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:a16="http://schemas.microsoft.com/office/drawing/2014/main" id="{1AD9CE02-BC54-4373-A2EE-EEE0EFEFEE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52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2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2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2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2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EDE04714-5B45-4E6F-B9B6-FB2702188DD8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  <p:sp>
        <p:nvSpPr>
          <p:cNvPr id="203778" name="Rectangle 2">
            <a:extLst>
              <a:ext uri="{FF2B5EF4-FFF2-40B4-BE49-F238E27FC236}">
                <a16:creationId xmlns:a16="http://schemas.microsoft.com/office/drawing/2014/main" id="{98B0CE17-AE32-43ED-9DC8-B1EB2B97F6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B685DD69-16CB-4A6E-B1C9-EF5F0BA8FC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>
            <a:extLst>
              <a:ext uri="{FF2B5EF4-FFF2-40B4-BE49-F238E27FC236}">
                <a16:creationId xmlns:a16="http://schemas.microsoft.com/office/drawing/2014/main" id="{16163C87-FE1A-4E6C-BD17-BFD2572E07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52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2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2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2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2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158F1BD9-14C6-4323-9C60-CB6403EB6DB4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  <p:sp>
        <p:nvSpPr>
          <p:cNvPr id="205826" name="Rectangle 2">
            <a:extLst>
              <a:ext uri="{FF2B5EF4-FFF2-40B4-BE49-F238E27FC236}">
                <a16:creationId xmlns:a16="http://schemas.microsoft.com/office/drawing/2014/main" id="{67C3EC66-005D-408B-B7CD-02131A3760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6AC4FC75-9761-4B31-837A-8B99A7CDF5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altLang="en-US" b="1" i="1">
                <a:latin typeface="Arial" panose="020B0604020202020204" pitchFamily="34" charset="0"/>
              </a:rPr>
              <a:t>This is Nyquist’s theorem</a:t>
            </a:r>
          </a:p>
          <a:p>
            <a:pPr lvl="1">
              <a:defRPr/>
            </a:pPr>
            <a:r>
              <a:rPr lang="en-GB" altLang="en-US" b="1" i="1">
                <a:latin typeface="Arial" panose="020B0604020202020204" pitchFamily="34" charset="0"/>
              </a:rPr>
              <a:t>For a signal of bandwidth B Hz, the minimum sampling rate is 2B samples/s</a:t>
            </a:r>
          </a:p>
          <a:p>
            <a:pPr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3733320-66B6-3941-8C8E-AF8727D385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05570B-2D50-4317-9EDA-6A401099780A}" type="slidenum">
              <a:rPr lang="sk-SK" altLang="en-US"/>
              <a:pPr>
                <a:defRPr/>
              </a:pPr>
              <a:t>5</a:t>
            </a:fld>
            <a:endParaRPr lang="sk-SK" altLang="en-US"/>
          </a:p>
        </p:txBody>
      </p:sp>
      <p:sp>
        <p:nvSpPr>
          <p:cNvPr id="360450" name="Rectangle 2">
            <a:extLst>
              <a:ext uri="{FF2B5EF4-FFF2-40B4-BE49-F238E27FC236}">
                <a16:creationId xmlns:a16="http://schemas.microsoft.com/office/drawing/2014/main" id="{9CA22917-00EF-9F47-9569-254CF2152F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1" name="Rectangle 3">
            <a:extLst>
              <a:ext uri="{FF2B5EF4-FFF2-40B4-BE49-F238E27FC236}">
                <a16:creationId xmlns:a16="http://schemas.microsoft.com/office/drawing/2014/main" id="{CFDA8C59-38A1-8845-A135-65C2702331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altLang="en-US"/>
              <a:t>Co je fyzicky kanal?</a:t>
            </a:r>
          </a:p>
          <a:p>
            <a:pPr eaLnBrk="1" hangingPunct="1">
              <a:defRPr/>
            </a:pPr>
            <a:r>
              <a:rPr lang="sk-SK" altLang="en-US"/>
              <a:t>Je to jeden timeslot na jadnej frekvencii.</a:t>
            </a:r>
          </a:p>
          <a:p>
            <a:pPr eaLnBrk="1" hangingPunct="1">
              <a:defRPr/>
            </a:pPr>
            <a:r>
              <a:rPr lang="sk-SK" altLang="en-US"/>
              <a:t>GSM ma teda max 124x8 fyzickych kanalov naraz</a:t>
            </a:r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>
            <a:extLst>
              <a:ext uri="{FF2B5EF4-FFF2-40B4-BE49-F238E27FC236}">
                <a16:creationId xmlns:a16="http://schemas.microsoft.com/office/drawing/2014/main" id="{42CA0C0E-9709-4F04-8758-645648B81C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52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2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2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2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2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0CFE0EC2-A9E6-43BD-8DBB-4EEE73C9C3F3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  <p:sp>
        <p:nvSpPr>
          <p:cNvPr id="207874" name="Rectangle 2">
            <a:extLst>
              <a:ext uri="{FF2B5EF4-FFF2-40B4-BE49-F238E27FC236}">
                <a16:creationId xmlns:a16="http://schemas.microsoft.com/office/drawing/2014/main" id="{40D35C6A-C0BF-4764-95C4-E7159A04EA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7E36A19C-B75C-4A37-B552-CBC7D994CF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>
            <a:extLst>
              <a:ext uri="{FF2B5EF4-FFF2-40B4-BE49-F238E27FC236}">
                <a16:creationId xmlns:a16="http://schemas.microsoft.com/office/drawing/2014/main" id="{93F7B3A2-FF6F-4B2D-925D-8E33FC7ED4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52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2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2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2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2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A31D1C45-0620-404A-9482-B97D6D51D217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  <p:sp>
        <p:nvSpPr>
          <p:cNvPr id="150530" name="Rectangle 2">
            <a:extLst>
              <a:ext uri="{FF2B5EF4-FFF2-40B4-BE49-F238E27FC236}">
                <a16:creationId xmlns:a16="http://schemas.microsoft.com/office/drawing/2014/main" id="{4543E0FC-86FE-4744-ACD7-6F87493379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899B3952-AB21-4749-9329-61E52924BC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>
            <a:extLst>
              <a:ext uri="{FF2B5EF4-FFF2-40B4-BE49-F238E27FC236}">
                <a16:creationId xmlns:a16="http://schemas.microsoft.com/office/drawing/2014/main" id="{FF2C99AD-B15D-47B9-821A-D4EAAEB3B9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52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2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2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2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2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053BA096-E696-409E-A261-733B76A06AF2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  <p:sp>
        <p:nvSpPr>
          <p:cNvPr id="151554" name="Rectangle 2">
            <a:extLst>
              <a:ext uri="{FF2B5EF4-FFF2-40B4-BE49-F238E27FC236}">
                <a16:creationId xmlns:a16="http://schemas.microsoft.com/office/drawing/2014/main" id="{32B2B12F-3847-485C-B4CF-FCA5C965B9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367CFF28-3C44-4902-8B83-BD0407AED4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>
            <a:extLst>
              <a:ext uri="{FF2B5EF4-FFF2-40B4-BE49-F238E27FC236}">
                <a16:creationId xmlns:a16="http://schemas.microsoft.com/office/drawing/2014/main" id="{24C3594C-BF21-4AEF-B84B-FFE0C9B3D7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52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2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2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2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2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E782764D-F952-45F4-94EB-F962B7ABF1EF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  <p:sp>
        <p:nvSpPr>
          <p:cNvPr id="152578" name="Rectangle 2">
            <a:extLst>
              <a:ext uri="{FF2B5EF4-FFF2-40B4-BE49-F238E27FC236}">
                <a16:creationId xmlns:a16="http://schemas.microsoft.com/office/drawing/2014/main" id="{9189D260-8221-4D07-BA0D-D99DBE2257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D9338D3E-0DC9-46DC-9B6A-804F8D7CB6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>
            <a:extLst>
              <a:ext uri="{FF2B5EF4-FFF2-40B4-BE49-F238E27FC236}">
                <a16:creationId xmlns:a16="http://schemas.microsoft.com/office/drawing/2014/main" id="{A8E38C64-5D8C-49D7-B5F4-54824611EF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52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2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2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2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2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3E9BE692-61F7-48E2-BD10-32BDD2069A92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  <p:sp>
        <p:nvSpPr>
          <p:cNvPr id="259074" name="Rectangle 2">
            <a:extLst>
              <a:ext uri="{FF2B5EF4-FFF2-40B4-BE49-F238E27FC236}">
                <a16:creationId xmlns:a16="http://schemas.microsoft.com/office/drawing/2014/main" id="{BF057A42-ABC4-47BB-9ADC-42CAC4E3C7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69BF75AC-1014-46A0-A2C5-868E8EE463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>
            <a:extLst>
              <a:ext uri="{FF2B5EF4-FFF2-40B4-BE49-F238E27FC236}">
                <a16:creationId xmlns:a16="http://schemas.microsoft.com/office/drawing/2014/main" id="{3680E310-20AF-4045-B7BB-21FC53EA12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52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2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2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2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2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0DCB0BB3-052C-49D5-BCD2-DD21D27E7239}" type="slidenum">
              <a:rPr lang="en-US" altLang="en-US" smtClean="0"/>
              <a:pPr>
                <a:defRPr/>
              </a:pPr>
              <a:t>44</a:t>
            </a:fld>
            <a:endParaRPr lang="en-US" altLang="en-US"/>
          </a:p>
        </p:txBody>
      </p:sp>
      <p:sp>
        <p:nvSpPr>
          <p:cNvPr id="266242" name="Rectangle 2">
            <a:extLst>
              <a:ext uri="{FF2B5EF4-FFF2-40B4-BE49-F238E27FC236}">
                <a16:creationId xmlns:a16="http://schemas.microsoft.com/office/drawing/2014/main" id="{37425C7E-9D45-4D0D-92AF-4D541EC0F4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DC7171B7-D2AC-418B-A313-C42C4535F4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BDC8BD2-D743-684E-9FC1-71DA48CABA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91108A-12A7-40C9-AD5C-6334F807CB0F}" type="slidenum">
              <a:rPr lang="sk-SK" altLang="en-US"/>
              <a:pPr>
                <a:defRPr/>
              </a:pPr>
              <a:t>50</a:t>
            </a:fld>
            <a:endParaRPr lang="sk-SK" altLang="en-US"/>
          </a:p>
        </p:txBody>
      </p:sp>
      <p:sp>
        <p:nvSpPr>
          <p:cNvPr id="407554" name="Rectangle 2">
            <a:extLst>
              <a:ext uri="{FF2B5EF4-FFF2-40B4-BE49-F238E27FC236}">
                <a16:creationId xmlns:a16="http://schemas.microsoft.com/office/drawing/2014/main" id="{95EC784F-31AD-8844-8969-4C14E0DDEA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7555" name="Rectangle 3">
            <a:extLst>
              <a:ext uri="{FF2B5EF4-FFF2-40B4-BE49-F238E27FC236}">
                <a16:creationId xmlns:a16="http://schemas.microsoft.com/office/drawing/2014/main" id="{922343D0-A179-2448-8362-F08B994F6C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altLang="en-US"/>
              <a:t>CAMEL, str 47</a:t>
            </a:r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9CFB975-AE01-7246-924D-E4D1991FFB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BFF6CB-A441-45D1-AC08-9C4A069D4ECA}" type="slidenum">
              <a:rPr lang="sk-SK" altLang="en-US"/>
              <a:pPr>
                <a:defRPr/>
              </a:pPr>
              <a:t>60</a:t>
            </a:fld>
            <a:endParaRPr lang="sk-SK" altLang="en-US"/>
          </a:p>
        </p:txBody>
      </p:sp>
      <p:sp>
        <p:nvSpPr>
          <p:cNvPr id="419842" name="Rectangle 2">
            <a:extLst>
              <a:ext uri="{FF2B5EF4-FFF2-40B4-BE49-F238E27FC236}">
                <a16:creationId xmlns:a16="http://schemas.microsoft.com/office/drawing/2014/main" id="{3602A457-55F4-294B-BC1B-853E5FF20C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43" name="Rectangle 3">
            <a:extLst>
              <a:ext uri="{FF2B5EF4-FFF2-40B4-BE49-F238E27FC236}">
                <a16:creationId xmlns:a16="http://schemas.microsoft.com/office/drawing/2014/main" id="{501B56AB-D979-874E-8919-530935869B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altLang="en-US"/>
              <a:t>CDR – Call Detail Record</a:t>
            </a:r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670AA13-2B48-BE40-A02D-9FF0AAFD4E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4E8BC4-E1DC-4A4D-AC02-8026E9643F40}" type="slidenum">
              <a:rPr lang="sk-SK" altLang="en-US"/>
              <a:pPr>
                <a:defRPr/>
              </a:pPr>
              <a:t>61</a:t>
            </a:fld>
            <a:endParaRPr lang="sk-SK" altLang="en-US"/>
          </a:p>
        </p:txBody>
      </p:sp>
      <p:sp>
        <p:nvSpPr>
          <p:cNvPr id="421890" name="Rectangle 2">
            <a:extLst>
              <a:ext uri="{FF2B5EF4-FFF2-40B4-BE49-F238E27FC236}">
                <a16:creationId xmlns:a16="http://schemas.microsoft.com/office/drawing/2014/main" id="{F983BF58-B7D6-CD47-9FB7-512F7E74A9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1891" name="Rectangle 3">
            <a:extLst>
              <a:ext uri="{FF2B5EF4-FFF2-40B4-BE49-F238E27FC236}">
                <a16:creationId xmlns:a16="http://schemas.microsoft.com/office/drawing/2014/main" id="{BA2DF5C6-A9BD-C74C-A335-6AF8C7FC18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altLang="en-US"/>
              <a:t>Pokračovať CAMEL str. 112</a:t>
            </a: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89A588C-F04A-4D4C-BC4C-7977300EC5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CA360-6CA9-45CB-A9C7-14AEA245F17C}" type="slidenum">
              <a:rPr lang="sk-SK" altLang="en-US"/>
              <a:pPr>
                <a:defRPr/>
              </a:pPr>
              <a:t>6</a:t>
            </a:fld>
            <a:endParaRPr lang="sk-SK" altLang="en-US"/>
          </a:p>
        </p:txBody>
      </p:sp>
      <p:sp>
        <p:nvSpPr>
          <p:cNvPr id="363522" name="Rectangle 2">
            <a:extLst>
              <a:ext uri="{FF2B5EF4-FFF2-40B4-BE49-F238E27FC236}">
                <a16:creationId xmlns:a16="http://schemas.microsoft.com/office/drawing/2014/main" id="{91B3EAEE-02C5-D941-89AA-874F069BD0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3" name="Rectangle 3">
            <a:extLst>
              <a:ext uri="{FF2B5EF4-FFF2-40B4-BE49-F238E27FC236}">
                <a16:creationId xmlns:a16="http://schemas.microsoft.com/office/drawing/2014/main" id="{1EEC89C2-9702-224D-8BAC-72307CE494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altLang="en-US"/>
              <a:t>FCCH simply emits a sine wave carrier to enable the mobile device to synchronize its frequency reference with the base station.</a:t>
            </a:r>
          </a:p>
          <a:p>
            <a:pPr eaLnBrk="1" hangingPunct="1">
              <a:defRPr/>
            </a:pPr>
            <a:endParaRPr lang="sk-SK" altLang="en-US"/>
          </a:p>
          <a:p>
            <a:pPr eaLnBrk="1" hangingPunct="1">
              <a:defRPr/>
            </a:pPr>
            <a:r>
              <a:rPr lang="en-US" altLang="en-US"/>
              <a:t>The SCH contains the base</a:t>
            </a:r>
            <a:r>
              <a:rPr lang="sk-SK" altLang="en-US"/>
              <a:t> </a:t>
            </a:r>
            <a:r>
              <a:rPr lang="en-US" altLang="en-US"/>
              <a:t>station identity code and a frame number.</a:t>
            </a:r>
            <a:endParaRPr lang="sk-SK" altLang="en-US"/>
          </a:p>
          <a:p>
            <a:pPr eaLnBrk="1" hangingPunct="1">
              <a:defRPr/>
            </a:pPr>
            <a:endParaRPr lang="sk-SK" altLang="en-US"/>
          </a:p>
          <a:p>
            <a:pPr eaLnBrk="1" hangingPunct="1">
              <a:defRPr/>
            </a:pPr>
            <a:r>
              <a:rPr lang="en-US" altLang="en-US"/>
              <a:t>The BCCH also gives the mobile device information</a:t>
            </a:r>
            <a:r>
              <a:rPr lang="sk-SK" altLang="en-US"/>
              <a:t> </a:t>
            </a:r>
            <a:r>
              <a:rPr lang="en-US" altLang="en-US"/>
              <a:t>about the network, such as where it is, which LA it falls under and who the</a:t>
            </a:r>
            <a:r>
              <a:rPr lang="sk-SK" altLang="en-US"/>
              <a:t> </a:t>
            </a:r>
            <a:r>
              <a:rPr lang="en-US" altLang="en-US"/>
              <a:t>operator is.</a:t>
            </a:r>
            <a:endParaRPr lang="sk-SK" altLang="en-US"/>
          </a:p>
          <a:p>
            <a:pPr eaLnBrk="1" hangingPunct="1">
              <a:defRPr/>
            </a:pPr>
            <a:r>
              <a:rPr lang="sk-SK" altLang="en-US"/>
              <a:t>(</a:t>
            </a:r>
            <a:r>
              <a:rPr lang="en-US" altLang="en-US" b="1"/>
              <a:t>BCCH / SYS_INFO</a:t>
            </a:r>
            <a:r>
              <a:rPr lang="sk-SK" altLang="en-US" b="1"/>
              <a:t>s su v</a:t>
            </a:r>
            <a:r>
              <a:rPr lang="en-US" altLang="en-US" b="1"/>
              <a:t> [GSM 04.08]</a:t>
            </a:r>
            <a:r>
              <a:rPr lang="sk-SK" altLang="en-US" b="1"/>
              <a:t>)</a:t>
            </a:r>
            <a:endParaRPr lang="en-US" altLang="en-US"/>
          </a:p>
          <a:p>
            <a:pPr eaLnBrk="1" hangingPunct="1">
              <a:defRPr/>
            </a:pPr>
            <a:endParaRPr lang="en-US" altLang="en-US"/>
          </a:p>
          <a:p>
            <a:pPr eaLnBrk="1" hangingPunct="1">
              <a:defRPr/>
            </a:pPr>
            <a:endParaRPr lang="en-US" altLang="en-US"/>
          </a:p>
          <a:p>
            <a:pPr eaLnBrk="1" hangingPunct="1">
              <a:defRPr/>
            </a:pPr>
            <a:r>
              <a:rPr lang="en-US" altLang="en-US"/>
              <a:t>The RACH is a shared channel</a:t>
            </a:r>
            <a:r>
              <a:rPr lang="sk-SK" altLang="en-US"/>
              <a:t> </a:t>
            </a:r>
            <a:r>
              <a:rPr lang="en-US" altLang="en-US"/>
              <a:t>which works on the slotted-Aloha protocol.</a:t>
            </a:r>
          </a:p>
          <a:p>
            <a:pPr eaLnBrk="1" hangingPunct="1">
              <a:defRPr/>
            </a:pP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1C28B12-867E-7C47-8A38-1E8B73D963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06C065-DBD4-47B9-88B0-AF4B4F8A1A3B}" type="slidenum">
              <a:rPr lang="sk-SK" altLang="en-US"/>
              <a:pPr>
                <a:defRPr/>
              </a:pPr>
              <a:t>8</a:t>
            </a:fld>
            <a:endParaRPr lang="sk-SK" altLang="en-US"/>
          </a:p>
        </p:txBody>
      </p:sp>
      <p:sp>
        <p:nvSpPr>
          <p:cNvPr id="390146" name="Rectangle 2">
            <a:extLst>
              <a:ext uri="{FF2B5EF4-FFF2-40B4-BE49-F238E27FC236}">
                <a16:creationId xmlns:a16="http://schemas.microsoft.com/office/drawing/2014/main" id="{D9D4E2BB-5AD3-324D-93A7-C73E2F37D2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0147" name="Rectangle 3">
            <a:extLst>
              <a:ext uri="{FF2B5EF4-FFF2-40B4-BE49-F238E27FC236}">
                <a16:creationId xmlns:a16="http://schemas.microsoft.com/office/drawing/2014/main" id="{BE43DF45-AE0D-764C-A42D-C1EB30A55D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altLang="en-US"/>
              <a:t>Nechat iba ramec:</a:t>
            </a:r>
          </a:p>
          <a:p>
            <a:pPr eaLnBrk="1" hangingPunct="1">
              <a:defRPr/>
            </a:pPr>
            <a:r>
              <a:rPr lang="sk-SK" altLang="en-US"/>
              <a:t>Vysvetlit Training sekvenciu a dlzku bitu, ISI, .... Pocet uziutocnych bitov ....</a:t>
            </a:r>
          </a:p>
          <a:p>
            <a:pPr eaLnBrk="1" hangingPunct="1">
              <a:defRPr/>
            </a:pPr>
            <a:endParaRPr lang="sk-SK" altLang="en-US"/>
          </a:p>
          <a:p>
            <a:pPr eaLnBrk="1" hangingPunct="1">
              <a:defRPr/>
            </a:pPr>
            <a:r>
              <a:rPr lang="sk-SK" altLang="en-US"/>
              <a:t>Vysvetlivky poli (spolu 156,25 bitov, t.j. jeden bit trva 3.69 us)</a:t>
            </a:r>
          </a:p>
          <a:p>
            <a:pPr eaLnBrk="1" hangingPunct="1">
              <a:defRPr/>
            </a:pPr>
            <a:r>
              <a:rPr lang="sk-SK" altLang="en-US"/>
              <a:t>Cervene = nulove</a:t>
            </a:r>
          </a:p>
          <a:p>
            <a:pPr eaLnBrk="1" hangingPunct="1">
              <a:defRPr/>
            </a:pPr>
            <a:r>
              <a:rPr lang="sk-SK" altLang="en-US"/>
              <a:t>Zelene = 57 datovych bitov + 1 stealing bit</a:t>
            </a:r>
          </a:p>
          <a:p>
            <a:pPr eaLnBrk="1" hangingPunct="1">
              <a:defRPr/>
            </a:pPr>
            <a:r>
              <a:rPr lang="sk-SK" altLang="en-US"/>
              <a:t>Modre = training sequence</a:t>
            </a:r>
          </a:p>
          <a:p>
            <a:pPr eaLnBrk="1" hangingPunct="1">
              <a:defRPr/>
            </a:pPr>
            <a:r>
              <a:rPr lang="sk-SK" altLang="en-US"/>
              <a:t>Biele = guard period (=30,4us) t.j. pokryva okolo 4,5 km (treba ratat oba smery)</a:t>
            </a:r>
          </a:p>
          <a:p>
            <a:pPr eaLnBrk="1" hangingPunct="1">
              <a:defRPr/>
            </a:pPr>
            <a:endParaRPr lang="sk-SK" altLang="en-US"/>
          </a:p>
          <a:p>
            <a:pPr eaLnBrk="1" hangingPunct="1">
              <a:defRPr/>
            </a:pPr>
            <a:r>
              <a:rPr lang="sk-SK" altLang="en-US"/>
              <a:t>TA=0..63, t.j. krok odpoveda 35km/63=cca 555,55m</a:t>
            </a:r>
          </a:p>
          <a:p>
            <a:pPr eaLnBrk="1" hangingPunct="1">
              <a:defRPr/>
            </a:pPr>
            <a:r>
              <a:rPr lang="sk-SK" altLang="en-US"/>
              <a:t>TA=0   -&gt;  0us</a:t>
            </a:r>
          </a:p>
          <a:p>
            <a:pPr eaLnBrk="1" hangingPunct="1">
              <a:defRPr/>
            </a:pPr>
            <a:r>
              <a:rPr lang="sk-SK" altLang="en-US"/>
              <a:t>TA=63 -&gt; 232us</a:t>
            </a:r>
          </a:p>
          <a:p>
            <a:pPr eaLnBrk="1" hangingPunct="1">
              <a:defRPr/>
            </a:pPr>
            <a:r>
              <a:rPr lang="sk-SK" altLang="en-US"/>
              <a:t>Jeden krok TA odpoveda periode symbolu = 3.69 us = 48/13 [GSM 05.10] (~1107m)</a:t>
            </a:r>
          </a:p>
          <a:p>
            <a:pPr eaLnBrk="1" hangingPunct="1">
              <a:defRPr/>
            </a:pPr>
            <a:endParaRPr lang="sk-SK" altLang="en-US"/>
          </a:p>
          <a:p>
            <a:pPr eaLnBrk="1" hangingPunct="1">
              <a:defRPr/>
            </a:pPr>
            <a:r>
              <a:rPr lang="sk-SK" altLang="en-US"/>
              <a:t>Ak mame smolu a sme na kraji bunky, tak signal muse prejst 70km, t.j. je oneskoreny o 233us</a:t>
            </a:r>
          </a:p>
          <a:p>
            <a:pPr eaLnBrk="1" hangingPunct="1">
              <a:defRPr/>
            </a:pPr>
            <a:r>
              <a:rPr lang="sk-SK" altLang="en-US"/>
              <a:t>AB ma 68,2 bitov Guard period = 251,6 us, takze to staci.</a:t>
            </a:r>
          </a:p>
          <a:p>
            <a:pPr eaLnBrk="1" hangingPunct="1">
              <a:defRPr/>
            </a:pPr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AF38044-D835-2C4E-A5E0-D95DEB318C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565EEE-5481-4841-81C2-27B39EAC49C3}" type="slidenum">
              <a:rPr lang="sk-SK" altLang="en-US"/>
              <a:pPr>
                <a:defRPr/>
              </a:pPr>
              <a:t>10</a:t>
            </a:fld>
            <a:endParaRPr lang="sk-SK" altLang="en-US"/>
          </a:p>
        </p:txBody>
      </p:sp>
      <p:sp>
        <p:nvSpPr>
          <p:cNvPr id="425986" name="Rectangle 2">
            <a:extLst>
              <a:ext uri="{FF2B5EF4-FFF2-40B4-BE49-F238E27FC236}">
                <a16:creationId xmlns:a16="http://schemas.microsoft.com/office/drawing/2014/main" id="{31FE6BE3-C933-8944-81C6-2250DAF5C4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5987" name="Rectangle 3">
            <a:extLst>
              <a:ext uri="{FF2B5EF4-FFF2-40B4-BE49-F238E27FC236}">
                <a16:creationId xmlns:a16="http://schemas.microsoft.com/office/drawing/2014/main" id="{EFBE7E3F-AE31-FE42-BB7B-7EDC8E3369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altLang="en-US"/>
              <a:t>BSS= basis station subsystem</a:t>
            </a:r>
          </a:p>
          <a:p>
            <a:pPr eaLnBrk="1" hangingPunct="1">
              <a:defRPr/>
            </a:pPr>
            <a:r>
              <a:rPr lang="sk-SK" altLang="en-US"/>
              <a:t>NSS= </a:t>
            </a:r>
            <a:r>
              <a:rPr lang="en-US" altLang="en-US"/>
              <a:t>Network Switching Subsystem </a:t>
            </a:r>
            <a:endParaRPr lang="sk-SK" altLang="en-US"/>
          </a:p>
          <a:p>
            <a:pPr eaLnBrk="1" hangingPunct="1">
              <a:defRPr/>
            </a:pPr>
            <a:endParaRPr lang="sk-SK" altLang="en-US"/>
          </a:p>
          <a:p>
            <a:pPr eaLnBrk="1" hangingPunct="1">
              <a:defRPr/>
            </a:pPr>
            <a:r>
              <a:rPr lang="sk-SK" altLang="en-US"/>
              <a:t>CCS7 = </a:t>
            </a:r>
            <a:r>
              <a:rPr lang="sk-SK" altLang="en-US" b="1"/>
              <a:t>C</a:t>
            </a:r>
            <a:r>
              <a:rPr lang="sk-SK" altLang="en-US"/>
              <a:t>ommon </a:t>
            </a:r>
            <a:r>
              <a:rPr lang="sk-SK" altLang="en-US" b="1"/>
              <a:t>C</a:t>
            </a:r>
            <a:r>
              <a:rPr lang="sk-SK" altLang="en-US"/>
              <a:t>hannel </a:t>
            </a:r>
            <a:r>
              <a:rPr lang="sk-SK" altLang="en-US" b="1"/>
              <a:t>S</a:t>
            </a:r>
            <a:r>
              <a:rPr lang="sk-SK" altLang="en-US"/>
              <a:t>ignaling </a:t>
            </a:r>
            <a:r>
              <a:rPr lang="sk-SK" altLang="en-US" b="1"/>
              <a:t>7</a:t>
            </a:r>
            <a:r>
              <a:rPr lang="sk-SK" altLang="en-US"/>
              <a:t> </a:t>
            </a:r>
          </a:p>
          <a:p>
            <a:pPr eaLnBrk="1" hangingPunct="1">
              <a:defRPr/>
            </a:pPr>
            <a:r>
              <a:rPr lang="sk-SK" altLang="en-US"/>
              <a:t>(</a:t>
            </a:r>
            <a:r>
              <a:rPr lang="sk-SK" altLang="en-US" b="1"/>
              <a:t>S</a:t>
            </a:r>
            <a:r>
              <a:rPr lang="sk-SK" altLang="en-US"/>
              <a:t>ignaling </a:t>
            </a:r>
            <a:r>
              <a:rPr lang="sk-SK" altLang="en-US" b="1"/>
              <a:t>S</a:t>
            </a:r>
            <a:r>
              <a:rPr lang="sk-SK" altLang="en-US"/>
              <a:t>ystem </a:t>
            </a:r>
            <a:r>
              <a:rPr lang="sk-SK" altLang="en-US" b="1"/>
              <a:t>7</a:t>
            </a:r>
            <a:r>
              <a:rPr lang="sk-SK" altLang="en-US"/>
              <a:t>) The protocol used in the public switched telephone system (the "intelligent network" or "advanced intelligent network") for setting up calls and providing services. SS7 is a separate signaling network that is used in Class 4 and Class 5 voice switches. </a:t>
            </a:r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83174DD-3B14-2045-BDEC-7B4106396E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4DBB38-4CAF-4D39-904E-C72F6D7918A6}" type="slidenum">
              <a:rPr lang="sk-SK" altLang="en-US"/>
              <a:pPr>
                <a:defRPr/>
              </a:pPr>
              <a:t>11</a:t>
            </a:fld>
            <a:endParaRPr lang="sk-SK" altLang="en-US"/>
          </a:p>
        </p:txBody>
      </p:sp>
      <p:sp>
        <p:nvSpPr>
          <p:cNvPr id="428034" name="Rectangle 2">
            <a:extLst>
              <a:ext uri="{FF2B5EF4-FFF2-40B4-BE49-F238E27FC236}">
                <a16:creationId xmlns:a16="http://schemas.microsoft.com/office/drawing/2014/main" id="{02D5B501-67BB-6B46-85E6-CF3BFDC1C9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8035" name="Rectangle 3">
            <a:extLst>
              <a:ext uri="{FF2B5EF4-FFF2-40B4-BE49-F238E27FC236}">
                <a16:creationId xmlns:a16="http://schemas.microsoft.com/office/drawing/2014/main" id="{9D46B31C-520D-894A-92D1-40BFB8B66C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altLang="en-US"/>
              <a:t>BSS= basis station subsystem</a:t>
            </a:r>
          </a:p>
          <a:p>
            <a:pPr eaLnBrk="1" hangingPunct="1">
              <a:defRPr/>
            </a:pPr>
            <a:r>
              <a:rPr lang="sk-SK" altLang="en-US"/>
              <a:t>NSS= </a:t>
            </a:r>
            <a:r>
              <a:rPr lang="en-US" altLang="en-US"/>
              <a:t>Network Switching Subsystem </a:t>
            </a:r>
            <a:endParaRPr lang="sk-SK" altLang="en-US"/>
          </a:p>
          <a:p>
            <a:pPr eaLnBrk="1" hangingPunct="1">
              <a:defRPr/>
            </a:pPr>
            <a:endParaRPr lang="sk-SK" altLang="en-US"/>
          </a:p>
          <a:p>
            <a:pPr eaLnBrk="1" hangingPunct="1">
              <a:defRPr/>
            </a:pPr>
            <a:r>
              <a:rPr lang="sk-SK" altLang="en-US"/>
              <a:t>CCS7 = </a:t>
            </a:r>
            <a:r>
              <a:rPr lang="sk-SK" altLang="en-US" b="1"/>
              <a:t>C</a:t>
            </a:r>
            <a:r>
              <a:rPr lang="sk-SK" altLang="en-US"/>
              <a:t>ommon </a:t>
            </a:r>
            <a:r>
              <a:rPr lang="sk-SK" altLang="en-US" b="1"/>
              <a:t>C</a:t>
            </a:r>
            <a:r>
              <a:rPr lang="sk-SK" altLang="en-US"/>
              <a:t>hannel </a:t>
            </a:r>
            <a:r>
              <a:rPr lang="sk-SK" altLang="en-US" b="1"/>
              <a:t>S</a:t>
            </a:r>
            <a:r>
              <a:rPr lang="sk-SK" altLang="en-US"/>
              <a:t>ignaling </a:t>
            </a:r>
            <a:r>
              <a:rPr lang="sk-SK" altLang="en-US" b="1"/>
              <a:t>7</a:t>
            </a:r>
            <a:r>
              <a:rPr lang="sk-SK" altLang="en-US"/>
              <a:t> </a:t>
            </a:r>
          </a:p>
          <a:p>
            <a:pPr eaLnBrk="1" hangingPunct="1">
              <a:defRPr/>
            </a:pPr>
            <a:r>
              <a:rPr lang="sk-SK" altLang="en-US"/>
              <a:t>(</a:t>
            </a:r>
            <a:r>
              <a:rPr lang="sk-SK" altLang="en-US" b="1"/>
              <a:t>S</a:t>
            </a:r>
            <a:r>
              <a:rPr lang="sk-SK" altLang="en-US"/>
              <a:t>ignaling </a:t>
            </a:r>
            <a:r>
              <a:rPr lang="sk-SK" altLang="en-US" b="1"/>
              <a:t>S</a:t>
            </a:r>
            <a:r>
              <a:rPr lang="sk-SK" altLang="en-US"/>
              <a:t>ystem </a:t>
            </a:r>
            <a:r>
              <a:rPr lang="sk-SK" altLang="en-US" b="1"/>
              <a:t>7</a:t>
            </a:r>
            <a:r>
              <a:rPr lang="sk-SK" altLang="en-US"/>
              <a:t>) The protocol used in the public switched telephone system (the "intelligent network" or "advanced intelligent network") for setting up calls and providing services. SS7 is a separate signaling network that is used in Class 4 and Class 5 voice switches. </a:t>
            </a:r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2CA26F2-17E8-2141-85A9-350B3786EB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C13E6A-7936-4D67-AD57-280989B30591}" type="slidenum">
              <a:rPr lang="sk-SK" altLang="en-US"/>
              <a:pPr>
                <a:defRPr/>
              </a:pPr>
              <a:t>12</a:t>
            </a:fld>
            <a:endParaRPr lang="sk-SK" altLang="en-US"/>
          </a:p>
        </p:txBody>
      </p:sp>
      <p:sp>
        <p:nvSpPr>
          <p:cNvPr id="442370" name="Rectangle 2">
            <a:extLst>
              <a:ext uri="{FF2B5EF4-FFF2-40B4-BE49-F238E27FC236}">
                <a16:creationId xmlns:a16="http://schemas.microsoft.com/office/drawing/2014/main" id="{9FB29674-073A-394F-858E-7309D6E38C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2371" name="Rectangle 3">
            <a:extLst>
              <a:ext uri="{FF2B5EF4-FFF2-40B4-BE49-F238E27FC236}">
                <a16:creationId xmlns:a16="http://schemas.microsoft.com/office/drawing/2014/main" id="{51BE4B28-200E-7344-8BAB-E7A1EB04DE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altLang="en-US"/>
              <a:t>BSS= basis station subsystem</a:t>
            </a:r>
          </a:p>
          <a:p>
            <a:pPr eaLnBrk="1" hangingPunct="1">
              <a:defRPr/>
            </a:pPr>
            <a:r>
              <a:rPr lang="sk-SK" altLang="en-US"/>
              <a:t>NSS= </a:t>
            </a:r>
            <a:r>
              <a:rPr lang="en-US" altLang="en-US"/>
              <a:t>Network Switching Subsystem </a:t>
            </a:r>
            <a:endParaRPr lang="sk-SK" altLang="en-US"/>
          </a:p>
          <a:p>
            <a:pPr eaLnBrk="1" hangingPunct="1">
              <a:defRPr/>
            </a:pPr>
            <a:endParaRPr lang="sk-SK" altLang="en-US"/>
          </a:p>
          <a:p>
            <a:pPr eaLnBrk="1" hangingPunct="1">
              <a:defRPr/>
            </a:pPr>
            <a:r>
              <a:rPr lang="sk-SK" altLang="en-US"/>
              <a:t>CCS7 = </a:t>
            </a:r>
            <a:r>
              <a:rPr lang="sk-SK" altLang="en-US" b="1"/>
              <a:t>C</a:t>
            </a:r>
            <a:r>
              <a:rPr lang="sk-SK" altLang="en-US"/>
              <a:t>ommon </a:t>
            </a:r>
            <a:r>
              <a:rPr lang="sk-SK" altLang="en-US" b="1"/>
              <a:t>C</a:t>
            </a:r>
            <a:r>
              <a:rPr lang="sk-SK" altLang="en-US"/>
              <a:t>hannel </a:t>
            </a:r>
            <a:r>
              <a:rPr lang="sk-SK" altLang="en-US" b="1"/>
              <a:t>S</a:t>
            </a:r>
            <a:r>
              <a:rPr lang="sk-SK" altLang="en-US"/>
              <a:t>ignaling </a:t>
            </a:r>
            <a:r>
              <a:rPr lang="sk-SK" altLang="en-US" b="1"/>
              <a:t>7</a:t>
            </a:r>
            <a:r>
              <a:rPr lang="sk-SK" altLang="en-US"/>
              <a:t> </a:t>
            </a:r>
          </a:p>
          <a:p>
            <a:pPr eaLnBrk="1" hangingPunct="1">
              <a:defRPr/>
            </a:pPr>
            <a:r>
              <a:rPr lang="sk-SK" altLang="en-US"/>
              <a:t>(</a:t>
            </a:r>
            <a:r>
              <a:rPr lang="sk-SK" altLang="en-US" b="1"/>
              <a:t>S</a:t>
            </a:r>
            <a:r>
              <a:rPr lang="sk-SK" altLang="en-US"/>
              <a:t>ignaling </a:t>
            </a:r>
            <a:r>
              <a:rPr lang="sk-SK" altLang="en-US" b="1"/>
              <a:t>S</a:t>
            </a:r>
            <a:r>
              <a:rPr lang="sk-SK" altLang="en-US"/>
              <a:t>ystem </a:t>
            </a:r>
            <a:r>
              <a:rPr lang="sk-SK" altLang="en-US" b="1"/>
              <a:t>7</a:t>
            </a:r>
            <a:r>
              <a:rPr lang="sk-SK" altLang="en-US"/>
              <a:t>) The protocol used in the public switched telephone system (the "intelligent network" or "advanced intelligent network") for setting up calls and providing services. SS7 is a separate signaling network that is used in Class 4 and Class 5 voice switches. </a:t>
            </a:r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C1AABC5-FA15-344A-8B70-4E36025519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46B768-5465-40DC-9A18-D26965148727}" type="slidenum">
              <a:rPr lang="sk-SK" altLang="en-US"/>
              <a:pPr>
                <a:defRPr/>
              </a:pPr>
              <a:t>13</a:t>
            </a:fld>
            <a:endParaRPr lang="sk-SK" altLang="en-US"/>
          </a:p>
        </p:txBody>
      </p:sp>
      <p:sp>
        <p:nvSpPr>
          <p:cNvPr id="430082" name="Rectangle 2">
            <a:extLst>
              <a:ext uri="{FF2B5EF4-FFF2-40B4-BE49-F238E27FC236}">
                <a16:creationId xmlns:a16="http://schemas.microsoft.com/office/drawing/2014/main" id="{9E0CC820-5140-6041-A0C7-76B76424E4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083" name="Rectangle 3">
            <a:extLst>
              <a:ext uri="{FF2B5EF4-FFF2-40B4-BE49-F238E27FC236}">
                <a16:creationId xmlns:a16="http://schemas.microsoft.com/office/drawing/2014/main" id="{5D6B8DE4-142F-D947-A43E-29F3908E7E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altLang="en-US"/>
              <a:t>BSS= basis station subsystem</a:t>
            </a:r>
          </a:p>
          <a:p>
            <a:pPr eaLnBrk="1" hangingPunct="1">
              <a:defRPr/>
            </a:pPr>
            <a:r>
              <a:rPr lang="sk-SK" altLang="en-US"/>
              <a:t>NSS= </a:t>
            </a:r>
            <a:r>
              <a:rPr lang="en-US" altLang="en-US"/>
              <a:t>Network Switching Subsystem </a:t>
            </a:r>
            <a:endParaRPr lang="sk-SK" altLang="en-US"/>
          </a:p>
          <a:p>
            <a:pPr eaLnBrk="1" hangingPunct="1">
              <a:defRPr/>
            </a:pPr>
            <a:endParaRPr lang="sk-SK" altLang="en-US"/>
          </a:p>
          <a:p>
            <a:pPr eaLnBrk="1" hangingPunct="1">
              <a:defRPr/>
            </a:pPr>
            <a:r>
              <a:rPr lang="sk-SK" altLang="en-US"/>
              <a:t>CCS7 = </a:t>
            </a:r>
            <a:r>
              <a:rPr lang="sk-SK" altLang="en-US" b="1"/>
              <a:t>C</a:t>
            </a:r>
            <a:r>
              <a:rPr lang="sk-SK" altLang="en-US"/>
              <a:t>ommon </a:t>
            </a:r>
            <a:r>
              <a:rPr lang="sk-SK" altLang="en-US" b="1"/>
              <a:t>C</a:t>
            </a:r>
            <a:r>
              <a:rPr lang="sk-SK" altLang="en-US"/>
              <a:t>hannel </a:t>
            </a:r>
            <a:r>
              <a:rPr lang="sk-SK" altLang="en-US" b="1"/>
              <a:t>S</a:t>
            </a:r>
            <a:r>
              <a:rPr lang="sk-SK" altLang="en-US"/>
              <a:t>ignaling </a:t>
            </a:r>
            <a:r>
              <a:rPr lang="sk-SK" altLang="en-US" b="1"/>
              <a:t>7</a:t>
            </a:r>
            <a:r>
              <a:rPr lang="sk-SK" altLang="en-US"/>
              <a:t> </a:t>
            </a:r>
          </a:p>
          <a:p>
            <a:pPr eaLnBrk="1" hangingPunct="1">
              <a:defRPr/>
            </a:pPr>
            <a:r>
              <a:rPr lang="sk-SK" altLang="en-US"/>
              <a:t>(</a:t>
            </a:r>
            <a:r>
              <a:rPr lang="sk-SK" altLang="en-US" b="1"/>
              <a:t>S</a:t>
            </a:r>
            <a:r>
              <a:rPr lang="sk-SK" altLang="en-US"/>
              <a:t>ignaling </a:t>
            </a:r>
            <a:r>
              <a:rPr lang="sk-SK" altLang="en-US" b="1"/>
              <a:t>S</a:t>
            </a:r>
            <a:r>
              <a:rPr lang="sk-SK" altLang="en-US"/>
              <a:t>ystem </a:t>
            </a:r>
            <a:r>
              <a:rPr lang="sk-SK" altLang="en-US" b="1"/>
              <a:t>7</a:t>
            </a:r>
            <a:r>
              <a:rPr lang="sk-SK" altLang="en-US"/>
              <a:t>) The protocol used in the public switched telephone system (the "intelligent network" or "advanced intelligent network") for setting up calls and providing services. SS7 is a separate signaling network that is used in Class 4 and Class 5 voice switches. </a:t>
            </a:r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0B84670-1CFF-2F41-9FFB-C9B1944453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820F80-5658-4A5D-A69D-DF2831C3FBC3}" type="slidenum">
              <a:rPr lang="sk-SK" altLang="en-US"/>
              <a:pPr>
                <a:defRPr/>
              </a:pPr>
              <a:t>14</a:t>
            </a:fld>
            <a:endParaRPr lang="sk-SK" altLang="en-US"/>
          </a:p>
        </p:txBody>
      </p:sp>
      <p:sp>
        <p:nvSpPr>
          <p:cNvPr id="432130" name="Rectangle 2">
            <a:extLst>
              <a:ext uri="{FF2B5EF4-FFF2-40B4-BE49-F238E27FC236}">
                <a16:creationId xmlns:a16="http://schemas.microsoft.com/office/drawing/2014/main" id="{BE304FB9-F96C-3B4D-B0BA-BBA022BFFF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2131" name="Rectangle 3">
            <a:extLst>
              <a:ext uri="{FF2B5EF4-FFF2-40B4-BE49-F238E27FC236}">
                <a16:creationId xmlns:a16="http://schemas.microsoft.com/office/drawing/2014/main" id="{EE29C452-CDFD-3543-93EA-26DD319661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altLang="en-US"/>
              <a:t>BSS= basis station subsystem</a:t>
            </a:r>
          </a:p>
          <a:p>
            <a:pPr eaLnBrk="1" hangingPunct="1">
              <a:defRPr/>
            </a:pPr>
            <a:r>
              <a:rPr lang="sk-SK" altLang="en-US"/>
              <a:t>NSS= </a:t>
            </a:r>
            <a:r>
              <a:rPr lang="en-US" altLang="en-US"/>
              <a:t>Network Switching Subsystem </a:t>
            </a:r>
            <a:endParaRPr lang="sk-SK" altLang="en-US"/>
          </a:p>
          <a:p>
            <a:pPr eaLnBrk="1" hangingPunct="1">
              <a:defRPr/>
            </a:pPr>
            <a:endParaRPr lang="sk-SK" altLang="en-US"/>
          </a:p>
          <a:p>
            <a:pPr eaLnBrk="1" hangingPunct="1">
              <a:defRPr/>
            </a:pPr>
            <a:r>
              <a:rPr lang="sk-SK" altLang="en-US"/>
              <a:t>CCS7 = </a:t>
            </a:r>
            <a:r>
              <a:rPr lang="sk-SK" altLang="en-US" b="1"/>
              <a:t>C</a:t>
            </a:r>
            <a:r>
              <a:rPr lang="sk-SK" altLang="en-US"/>
              <a:t>ommon </a:t>
            </a:r>
            <a:r>
              <a:rPr lang="sk-SK" altLang="en-US" b="1"/>
              <a:t>C</a:t>
            </a:r>
            <a:r>
              <a:rPr lang="sk-SK" altLang="en-US"/>
              <a:t>hannel </a:t>
            </a:r>
            <a:r>
              <a:rPr lang="sk-SK" altLang="en-US" b="1"/>
              <a:t>S</a:t>
            </a:r>
            <a:r>
              <a:rPr lang="sk-SK" altLang="en-US"/>
              <a:t>ignaling </a:t>
            </a:r>
            <a:r>
              <a:rPr lang="sk-SK" altLang="en-US" b="1"/>
              <a:t>7</a:t>
            </a:r>
            <a:r>
              <a:rPr lang="sk-SK" altLang="en-US"/>
              <a:t> </a:t>
            </a:r>
          </a:p>
          <a:p>
            <a:pPr eaLnBrk="1" hangingPunct="1">
              <a:defRPr/>
            </a:pPr>
            <a:r>
              <a:rPr lang="sk-SK" altLang="en-US"/>
              <a:t>(</a:t>
            </a:r>
            <a:r>
              <a:rPr lang="sk-SK" altLang="en-US" b="1"/>
              <a:t>S</a:t>
            </a:r>
            <a:r>
              <a:rPr lang="sk-SK" altLang="en-US"/>
              <a:t>ignaling </a:t>
            </a:r>
            <a:r>
              <a:rPr lang="sk-SK" altLang="en-US" b="1"/>
              <a:t>S</a:t>
            </a:r>
            <a:r>
              <a:rPr lang="sk-SK" altLang="en-US"/>
              <a:t>ystem </a:t>
            </a:r>
            <a:r>
              <a:rPr lang="sk-SK" altLang="en-US" b="1"/>
              <a:t>7</a:t>
            </a:r>
            <a:r>
              <a:rPr lang="sk-SK" altLang="en-US"/>
              <a:t>) The protocol used in the public switched telephone system (the "intelligent network" or "advanced intelligent network") for setting up calls and providing services. SS7 is a separate signaling network that is used in Class 4 and Class 5 voice switches. </a:t>
            </a: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0A671E-A98D-46AA-9EC3-245DB88F92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3AC361-E434-485F-8149-9362582678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1B7E8D9-FA39-4570-86B7-7C3BA128CB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A94C0-FFAE-4CB9-9551-98163870897C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1219546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C2D156-6423-4D8F-9061-31C866FD89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9270FA-4029-499F-9070-B7BB37D0EA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C29071F-60C9-428D-A4DF-75E2AFBFD6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21AE7-B11C-4495-AB09-9962F9661BC0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3966436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14275D-6B80-41EB-A78A-0A5702B57C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0D8BFF-1B03-49CE-BF0B-FDDE789436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4C93A5C-29CF-4319-B357-5589E87A15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0993A-C8E0-4C8C-BFAF-060C6E59430C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2874425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A25321-ECFC-4218-8441-63C18B8C88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3349EB-9184-42C2-BA89-D2DACE9B68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46E8E51-ACF1-433B-BE8F-2EDB2DF41E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9B0CF-94C9-48BC-997E-300C8A6791BF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1079889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C0881F-8471-4EA9-85BE-7D2D0D8D4A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1977B1-4773-4A15-B40D-802CE67AAF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487758-527A-43DE-BF0B-7E5EE347D9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2FDDC-1C05-4521-A461-90D502933D28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2174390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EA7063-1772-4AF1-A600-6A792F3A97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55AEA4-5AA7-4641-8E94-1EC67FCFEF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EF03EC-C73B-4A0B-AC67-288F82A4CE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6BCBE-5CC2-4DCF-915D-62E5DED9EA95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3105464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99988D-99EF-4177-86B6-B55E7243A1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EA2158-68E5-4969-ACA8-6AA9D9446D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30D318-C8C0-4E2D-AA40-A3B35EF7BD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265E9-93E7-4293-A289-ADC0DB00FDCE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1384049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E0E93D9-C70D-41A5-A8F6-CA8FB5FD24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BE21A0A-DBB9-4ADD-AE9F-EB201F56E3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DEC7969-9203-4EC9-88DF-F23D5B6012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38102-0FDB-4088-BE7D-9A0D3E073CD4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3953651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A2900FB-DDAB-41C8-80FB-437E7930D0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742E74C-20B9-45A0-8353-3627EB194E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1BDF0B7-6CA7-4A8A-ADE2-A5C828FFE0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B2C88-EFA9-412E-A117-8F9C6FC1D299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1753648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3F969C6-9D0F-442A-B37F-8A4F48D456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F9FAC63-480A-4876-A977-E7D524D8C5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150F17D-18C9-4609-BA90-F15BFE8E53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C6001-0A52-45B3-A50E-E4374E3D4560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700412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50B113-7958-4A47-A7D7-4309EBEE6D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17C02E-9CD8-4EB0-9F43-76FC496A51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B43855-7DA5-400D-855E-6F4A9BAABF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A9603-8F92-4F7E-A944-978D390D4667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1581360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B53AEA-4D4E-47C9-A259-E3B9E58DDC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E74AF9-32D3-4D8F-A52D-09D9CA94D1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6A0E78-BF7B-47B2-8EE0-31A4F2D531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685C1-4013-4562-84EC-11C690B2DB2D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1570753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1A6E60D-2BC8-2B4E-B4F1-BF6F4BBD78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7015B22-9C62-B54D-A4CB-F9E14623CD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en-US"/>
              <a:t>Click to edit Master text styles</a:t>
            </a:r>
          </a:p>
          <a:p>
            <a:pPr lvl="1"/>
            <a:r>
              <a:rPr lang="sk-SK" altLang="en-US"/>
              <a:t>Second level</a:t>
            </a:r>
          </a:p>
          <a:p>
            <a:pPr lvl="2"/>
            <a:r>
              <a:rPr lang="sk-SK" altLang="en-US"/>
              <a:t>Third level</a:t>
            </a:r>
          </a:p>
          <a:p>
            <a:pPr lvl="3"/>
            <a:r>
              <a:rPr lang="sk-SK" altLang="en-US"/>
              <a:t>Fourth level</a:t>
            </a:r>
          </a:p>
          <a:p>
            <a:pPr lvl="4"/>
            <a:r>
              <a:rPr lang="sk-SK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5EB85A0-B480-9744-A4FD-A2D241721C9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228DDF6-5CF2-734E-B22A-1DC69954A56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46AFA0E-0C04-D249-944A-E01EF072156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fld id="{EE3E41E5-2B7E-4458-B26C-C4818FD3C17E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8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9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0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1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3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>
            <a:extLst>
              <a:ext uri="{FF2B5EF4-FFF2-40B4-BE49-F238E27FC236}">
                <a16:creationId xmlns:a16="http://schemas.microsoft.com/office/drawing/2014/main" id="{FF6DEAB0-FF00-C74B-B06B-BFEA0BAF0B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altLang="en-US" sz="3600"/>
              <a:t>Architektúra siete GSM</a:t>
            </a:r>
          </a:p>
        </p:txBody>
      </p:sp>
      <p:sp>
        <p:nvSpPr>
          <p:cNvPr id="330755" name="Rectangle 3">
            <a:extLst>
              <a:ext uri="{FF2B5EF4-FFF2-40B4-BE49-F238E27FC236}">
                <a16:creationId xmlns:a16="http://schemas.microsoft.com/office/drawing/2014/main" id="{02B14B3C-8B73-9A43-B77E-88BCBFEC7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330756" name="Rectangle 4">
            <a:extLst>
              <a:ext uri="{FF2B5EF4-FFF2-40B4-BE49-F238E27FC236}">
                <a16:creationId xmlns:a16="http://schemas.microsoft.com/office/drawing/2014/main" id="{3A2F515F-0B7A-584B-B585-1EE822CEE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47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330757" name="Text Box 5">
            <a:extLst>
              <a:ext uri="{FF2B5EF4-FFF2-40B4-BE49-F238E27FC236}">
                <a16:creationId xmlns:a16="http://schemas.microsoft.com/office/drawing/2014/main" id="{4D4BE5DF-D3A0-4C4F-8996-223F378B1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" y="5516563"/>
            <a:ext cx="2879725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eaLnBrk="1" hangingPunct="1">
              <a:defRPr/>
            </a:pPr>
            <a:r>
              <a:rPr lang="sk-SK" altLang="en-US" sz="1400">
                <a:latin typeface="Arial" charset="0"/>
                <a:ea typeface="Arial" charset="0"/>
                <a:cs typeface="Arial" charset="0"/>
              </a:rPr>
              <a:t>AC – Authentication Centre</a:t>
            </a:r>
          </a:p>
          <a:p>
            <a:pPr eaLnBrk="1" hangingPunct="1">
              <a:defRPr/>
            </a:pPr>
            <a:r>
              <a:rPr lang="sk-SK" altLang="en-US" sz="1400">
                <a:latin typeface="Arial" charset="0"/>
                <a:ea typeface="Arial" charset="0"/>
                <a:cs typeface="Arial" charset="0"/>
              </a:rPr>
              <a:t>BSC – Basis Station Controller</a:t>
            </a:r>
          </a:p>
          <a:p>
            <a:pPr eaLnBrk="1" hangingPunct="1">
              <a:defRPr/>
            </a:pPr>
            <a:r>
              <a:rPr lang="sk-SK" altLang="en-US" sz="1400">
                <a:latin typeface="Arial" charset="0"/>
                <a:ea typeface="Arial" charset="0"/>
                <a:cs typeface="Arial" charset="0"/>
              </a:rPr>
              <a:t>BSS – Basis Station Subsystem</a:t>
            </a:r>
            <a:r>
              <a:rPr lang="sk-SK" altLang="en-US" sz="1400" b="1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k-SK" altLang="en-US" sz="1400">
                <a:latin typeface="Arial" charset="0"/>
                <a:ea typeface="Arial" charset="0"/>
                <a:cs typeface="Arial" charset="0"/>
              </a:rPr>
              <a:t>BTS – Basis Transceiver station</a:t>
            </a:r>
          </a:p>
          <a:p>
            <a:pPr eaLnBrk="1" hangingPunct="1">
              <a:defRPr/>
            </a:pPr>
            <a:r>
              <a:rPr lang="sk-SK" altLang="en-US" sz="1400">
                <a:latin typeface="Arial" charset="0"/>
                <a:ea typeface="Arial" charset="0"/>
                <a:cs typeface="Arial" charset="0"/>
              </a:rPr>
              <a:t>EIR – equipment register</a:t>
            </a:r>
          </a:p>
        </p:txBody>
      </p:sp>
      <p:sp>
        <p:nvSpPr>
          <p:cNvPr id="330758" name="Rectangle 6">
            <a:extLst>
              <a:ext uri="{FF2B5EF4-FFF2-40B4-BE49-F238E27FC236}">
                <a16:creationId xmlns:a16="http://schemas.microsoft.com/office/drawing/2014/main" id="{E9667D4C-BB15-9E42-B41E-95B5169C0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4800" y="5510213"/>
            <a:ext cx="2735263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eaLnBrk="1" hangingPunct="1">
              <a:defRPr/>
            </a:pPr>
            <a:r>
              <a:rPr lang="sk-SK" altLang="en-US" sz="1400">
                <a:latin typeface="Arial" charset="0"/>
                <a:ea typeface="Arial" charset="0"/>
                <a:cs typeface="Arial" charset="0"/>
              </a:rPr>
              <a:t>HLR – Home location register</a:t>
            </a:r>
          </a:p>
          <a:p>
            <a:pPr eaLnBrk="1" hangingPunct="1">
              <a:defRPr/>
            </a:pPr>
            <a:r>
              <a:rPr lang="sk-SK" altLang="en-US" sz="1400">
                <a:latin typeface="Arial" charset="0"/>
                <a:ea typeface="Arial" charset="0"/>
                <a:cs typeface="Arial" charset="0"/>
              </a:rPr>
              <a:t>GMSC – Gateway MSC</a:t>
            </a:r>
          </a:p>
          <a:p>
            <a:pPr eaLnBrk="1" hangingPunct="1">
              <a:defRPr/>
            </a:pPr>
            <a:r>
              <a:rPr lang="sk-SK" altLang="en-US" sz="1400">
                <a:latin typeface="Arial" charset="0"/>
                <a:ea typeface="Arial" charset="0"/>
                <a:cs typeface="Arial" charset="0"/>
              </a:rPr>
              <a:t>ME – Mobile Equipment</a:t>
            </a:r>
          </a:p>
          <a:p>
            <a:pPr eaLnBrk="1" hangingPunct="1">
              <a:defRPr/>
            </a:pPr>
            <a:r>
              <a:rPr lang="sk-SK" altLang="en-US" sz="1400">
                <a:latin typeface="Arial" charset="0"/>
                <a:ea typeface="Arial" charset="0"/>
                <a:cs typeface="Arial" charset="0"/>
              </a:rPr>
              <a:t>MS    – Mobile Station</a:t>
            </a:r>
          </a:p>
          <a:p>
            <a:pPr eaLnBrk="1" hangingPunct="1">
              <a:defRPr/>
            </a:pPr>
            <a:r>
              <a:rPr lang="sk-SK" altLang="en-US" sz="1400">
                <a:latin typeface="Arial" charset="0"/>
                <a:ea typeface="Arial" charset="0"/>
                <a:cs typeface="Arial" charset="0"/>
              </a:rPr>
              <a:t>MSC – Mobile Switching Center</a:t>
            </a:r>
          </a:p>
        </p:txBody>
      </p:sp>
      <p:sp>
        <p:nvSpPr>
          <p:cNvPr id="330759" name="Rectangle 7">
            <a:extLst>
              <a:ext uri="{FF2B5EF4-FFF2-40B4-BE49-F238E27FC236}">
                <a16:creationId xmlns:a16="http://schemas.microsoft.com/office/drawing/2014/main" id="{00F42F77-2CD9-4A40-94DD-167DE4E37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5516563"/>
            <a:ext cx="3240088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sk-SK" altLang="en-US" sz="1400">
                <a:cs typeface="Arial" panose="020B0604020202020204" pitchFamily="34" charset="0"/>
              </a:rPr>
              <a:t>NSS  – network switching subsystem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sk-SK" altLang="en-US" sz="1400">
                <a:cs typeface="Arial" panose="020B0604020202020204" pitchFamily="34" charset="0"/>
              </a:rPr>
              <a:t>OSS  – Operational Support System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sk-SK" altLang="en-US" sz="1400">
                <a:cs typeface="Arial" panose="020B0604020202020204" pitchFamily="34" charset="0"/>
              </a:rPr>
              <a:t>OMC – Operation Maintenance Center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sk-SK" altLang="en-US" sz="1400">
                <a:cs typeface="Arial" panose="020B0604020202020204" pitchFamily="34" charset="0"/>
              </a:rPr>
              <a:t>SIM   – Subscriber identity module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sk-SK" altLang="en-US" sz="1400">
                <a:cs typeface="Arial" panose="020B0604020202020204" pitchFamily="34" charset="0"/>
              </a:rPr>
              <a:t>VLR   – Visitor Location Register</a:t>
            </a:r>
            <a:endParaRPr lang="en-US" altLang="en-US" sz="1400">
              <a:cs typeface="Arial" panose="020B0604020202020204" pitchFamily="34" charset="0"/>
            </a:endParaRPr>
          </a:p>
        </p:txBody>
      </p:sp>
      <p:pic>
        <p:nvPicPr>
          <p:cNvPr id="330760" name="Picture 8">
            <a:extLst>
              <a:ext uri="{FF2B5EF4-FFF2-40B4-BE49-F238E27FC236}">
                <a16:creationId xmlns:a16="http://schemas.microsoft.com/office/drawing/2014/main" id="{5593E90A-C0BC-47A8-BB65-50CEC7B9A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3392488"/>
            <a:ext cx="16192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330761" name="Oval 9">
            <a:extLst>
              <a:ext uri="{FF2B5EF4-FFF2-40B4-BE49-F238E27FC236}">
                <a16:creationId xmlns:a16="http://schemas.microsoft.com/office/drawing/2014/main" id="{A290C911-86BA-2F49-9EB2-12B5FC6B2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613" y="1338263"/>
            <a:ext cx="1630362" cy="9286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330762" name="Oval 10">
            <a:extLst>
              <a:ext uri="{FF2B5EF4-FFF2-40B4-BE49-F238E27FC236}">
                <a16:creationId xmlns:a16="http://schemas.microsoft.com/office/drawing/2014/main" id="{E63BE58F-6F76-D041-806C-80631281F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5250" y="2182813"/>
            <a:ext cx="2327275" cy="14351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330763" name="Oval 11">
            <a:extLst>
              <a:ext uri="{FF2B5EF4-FFF2-40B4-BE49-F238E27FC236}">
                <a16:creationId xmlns:a16="http://schemas.microsoft.com/office/drawing/2014/main" id="{8B21ABA6-9221-D64A-B1DF-352BAE4A7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2525" y="1001713"/>
            <a:ext cx="2873375" cy="177165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330764" name="Line 12">
            <a:extLst>
              <a:ext uri="{FF2B5EF4-FFF2-40B4-BE49-F238E27FC236}">
                <a16:creationId xmlns:a16="http://schemas.microsoft.com/office/drawing/2014/main" id="{893CA59C-D666-854F-9E38-69947D4C79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97025" y="2351088"/>
            <a:ext cx="1588" cy="338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330765" name="Oval 13">
            <a:extLst>
              <a:ext uri="{FF2B5EF4-FFF2-40B4-BE49-F238E27FC236}">
                <a16:creationId xmlns:a16="http://schemas.microsoft.com/office/drawing/2014/main" id="{BA70571E-8A64-EC4B-AA73-E0409A342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925" y="2295525"/>
            <a:ext cx="76200" cy="857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330766" name="Line 14">
            <a:extLst>
              <a:ext uri="{FF2B5EF4-FFF2-40B4-BE49-F238E27FC236}">
                <a16:creationId xmlns:a16="http://schemas.microsoft.com/office/drawing/2014/main" id="{A50CD4AC-9979-8C48-98E3-0EC8108C7F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95525" y="1930400"/>
            <a:ext cx="1588" cy="336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330767" name="Oval 15">
            <a:extLst>
              <a:ext uri="{FF2B5EF4-FFF2-40B4-BE49-F238E27FC236}">
                <a16:creationId xmlns:a16="http://schemas.microsoft.com/office/drawing/2014/main" id="{E5A71C9F-7BD2-5543-838D-E340085B7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425" y="1874838"/>
            <a:ext cx="76200" cy="8413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330768" name="Rectangle 16">
            <a:extLst>
              <a:ext uri="{FF2B5EF4-FFF2-40B4-BE49-F238E27FC236}">
                <a16:creationId xmlns:a16="http://schemas.microsoft.com/office/drawing/2014/main" id="{E997C620-329F-3640-87A6-DA6C5E2EE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375" y="2576513"/>
            <a:ext cx="155575" cy="422275"/>
          </a:xfrm>
          <a:prstGeom prst="rect">
            <a:avLst/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lnSpc>
                <a:spcPct val="8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lnSpc>
                <a:spcPct val="8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lnSpc>
                <a:spcPct val="8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lnSpc>
                <a:spcPct val="8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lnSpc>
                <a:spcPct val="8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cs-CZ" altLang="en-US" sz="1200" b="1">
              <a:latin typeface="Frutiger 45 Light" pitchFamily="34" charset="0"/>
              <a:cs typeface="Arial" panose="020B0604020202020204" pitchFamily="34" charset="0"/>
            </a:endParaRPr>
          </a:p>
        </p:txBody>
      </p:sp>
      <p:sp>
        <p:nvSpPr>
          <p:cNvPr id="330769" name="Line 17">
            <a:extLst>
              <a:ext uri="{FF2B5EF4-FFF2-40B4-BE49-F238E27FC236}">
                <a16:creationId xmlns:a16="http://schemas.microsoft.com/office/drawing/2014/main" id="{82D5B41F-2A11-4A47-BCB0-B0F1C9BB56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5163" y="2239963"/>
            <a:ext cx="1587" cy="336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330770" name="Oval 18">
            <a:extLst>
              <a:ext uri="{FF2B5EF4-FFF2-40B4-BE49-F238E27FC236}">
                <a16:creationId xmlns:a16="http://schemas.microsoft.com/office/drawing/2014/main" id="{E59EC940-99A2-204C-8CD5-9F4AC7477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475" y="2182813"/>
            <a:ext cx="79375" cy="8413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16402" name="Group 19">
            <a:extLst>
              <a:ext uri="{FF2B5EF4-FFF2-40B4-BE49-F238E27FC236}">
                <a16:creationId xmlns:a16="http://schemas.microsoft.com/office/drawing/2014/main" id="{001779A4-4EA7-47BF-AEC8-FC88CEF50659}"/>
              </a:ext>
            </a:extLst>
          </p:cNvPr>
          <p:cNvGrpSpPr>
            <a:grpSpLocks/>
          </p:cNvGrpSpPr>
          <p:nvPr/>
        </p:nvGrpSpPr>
        <p:grpSpPr bwMode="auto">
          <a:xfrm>
            <a:off x="1906588" y="3228975"/>
            <a:ext cx="544512" cy="274638"/>
            <a:chOff x="1104" y="2008"/>
            <a:chExt cx="336" cy="156"/>
          </a:xfrm>
        </p:grpSpPr>
        <p:sp>
          <p:nvSpPr>
            <p:cNvPr id="330772" name="Rectangle 20">
              <a:extLst>
                <a:ext uri="{FF2B5EF4-FFF2-40B4-BE49-F238E27FC236}">
                  <a16:creationId xmlns:a16="http://schemas.microsoft.com/office/drawing/2014/main" id="{80D69F81-AC86-4C49-A796-7B89F4FE78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2016"/>
              <a:ext cx="336" cy="14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30773" name="Text Box 21">
              <a:extLst>
                <a:ext uri="{FF2B5EF4-FFF2-40B4-BE49-F238E27FC236}">
                  <a16:creationId xmlns:a16="http://schemas.microsoft.com/office/drawing/2014/main" id="{57CAEEA9-782C-A740-9FDA-3C0D0AF228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2008"/>
              <a:ext cx="336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571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en-US" sz="1200" b="1">
                  <a:latin typeface="Frutiger 45 Light" charset="0"/>
                  <a:ea typeface="Arial" charset="0"/>
                  <a:cs typeface="Arial" charset="0"/>
                </a:rPr>
                <a:t>BTS</a:t>
              </a:r>
            </a:p>
          </p:txBody>
        </p:sp>
      </p:grpSp>
      <p:sp>
        <p:nvSpPr>
          <p:cNvPr id="330774" name="AutoShape 22">
            <a:extLst>
              <a:ext uri="{FF2B5EF4-FFF2-40B4-BE49-F238E27FC236}">
                <a16:creationId xmlns:a16="http://schemas.microsoft.com/office/drawing/2014/main" id="{570795A4-CDCA-A849-A873-7388A3A4E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0038" y="2603500"/>
            <a:ext cx="622300" cy="592138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330775" name="Text Box 23">
            <a:extLst>
              <a:ext uri="{FF2B5EF4-FFF2-40B4-BE49-F238E27FC236}">
                <a16:creationId xmlns:a16="http://schemas.microsoft.com/office/drawing/2014/main" id="{2AF04221-FF18-8948-B505-5D3CA49C0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2738" y="2828925"/>
            <a:ext cx="609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200" b="1">
                <a:latin typeface="Frutiger 45 Light" charset="0"/>
                <a:ea typeface="Arial" charset="0"/>
                <a:cs typeface="Arial" charset="0"/>
              </a:rPr>
              <a:t>BSC</a:t>
            </a:r>
          </a:p>
        </p:txBody>
      </p:sp>
      <p:sp>
        <p:nvSpPr>
          <p:cNvPr id="330776" name="AutoShape 24">
            <a:extLst>
              <a:ext uri="{FF2B5EF4-FFF2-40B4-BE49-F238E27FC236}">
                <a16:creationId xmlns:a16="http://schemas.microsoft.com/office/drawing/2014/main" id="{2CE4C92A-00B2-1E4B-AEE1-040530305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250" y="1255713"/>
            <a:ext cx="620713" cy="588962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330777" name="Text Box 25">
            <a:extLst>
              <a:ext uri="{FF2B5EF4-FFF2-40B4-BE49-F238E27FC236}">
                <a16:creationId xmlns:a16="http://schemas.microsoft.com/office/drawing/2014/main" id="{8C896574-8F20-E547-AD36-37E7A8666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0" y="1382713"/>
            <a:ext cx="627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200" b="1">
                <a:latin typeface="Frutiger 45 Light" charset="0"/>
                <a:ea typeface="Arial" charset="0"/>
                <a:cs typeface="Arial" charset="0"/>
              </a:rPr>
              <a:t>MSC/VLR</a:t>
            </a:r>
          </a:p>
        </p:txBody>
      </p:sp>
      <p:sp>
        <p:nvSpPr>
          <p:cNvPr id="330778" name="AutoShape 26">
            <a:extLst>
              <a:ext uri="{FF2B5EF4-FFF2-40B4-BE49-F238E27FC236}">
                <a16:creationId xmlns:a16="http://schemas.microsoft.com/office/drawing/2014/main" id="{4951DDC0-C14C-3141-AF19-767B5647C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0050" y="1255713"/>
            <a:ext cx="620713" cy="588962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330779" name="Text Box 27">
            <a:extLst>
              <a:ext uri="{FF2B5EF4-FFF2-40B4-BE49-F238E27FC236}">
                <a16:creationId xmlns:a16="http://schemas.microsoft.com/office/drawing/2014/main" id="{5C0FA811-67D9-4B4E-88F9-C3BDBB20D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25" y="1485900"/>
            <a:ext cx="582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sk-SK" altLang="en-US" sz="1000" b="1">
                <a:latin typeface="Frutiger 45 Light" charset="0"/>
                <a:ea typeface="Arial" charset="0"/>
                <a:cs typeface="Arial" charset="0"/>
              </a:rPr>
              <a:t>G</a:t>
            </a:r>
            <a:r>
              <a:rPr lang="en-US" altLang="en-US" sz="1000" b="1">
                <a:latin typeface="Frutiger 45 Light" charset="0"/>
                <a:ea typeface="Arial" charset="0"/>
                <a:cs typeface="Arial" charset="0"/>
              </a:rPr>
              <a:t>MSC</a:t>
            </a:r>
          </a:p>
        </p:txBody>
      </p:sp>
      <p:sp>
        <p:nvSpPr>
          <p:cNvPr id="330780" name="AutoShape 28">
            <a:extLst>
              <a:ext uri="{FF2B5EF4-FFF2-40B4-BE49-F238E27FC236}">
                <a16:creationId xmlns:a16="http://schemas.microsoft.com/office/drawing/2014/main" id="{F17147A0-9144-954F-8BE9-4A2117E6C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9963" y="2100263"/>
            <a:ext cx="620712" cy="588962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330781" name="Text Box 29">
            <a:extLst>
              <a:ext uri="{FF2B5EF4-FFF2-40B4-BE49-F238E27FC236}">
                <a16:creationId xmlns:a16="http://schemas.microsoft.com/office/drawing/2014/main" id="{52E351D2-D74F-0A41-9CB7-EF611063A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9963" y="2322513"/>
            <a:ext cx="5556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200" b="1">
                <a:latin typeface="Frutiger 45 Light" charset="0"/>
                <a:ea typeface="Arial" charset="0"/>
                <a:cs typeface="Arial" charset="0"/>
              </a:rPr>
              <a:t>HLR</a:t>
            </a:r>
          </a:p>
        </p:txBody>
      </p:sp>
      <p:grpSp>
        <p:nvGrpSpPr>
          <p:cNvPr id="16411" name="Group 30">
            <a:extLst>
              <a:ext uri="{FF2B5EF4-FFF2-40B4-BE49-F238E27FC236}">
                <a16:creationId xmlns:a16="http://schemas.microsoft.com/office/drawing/2014/main" id="{62116800-C069-424D-B0E5-DE37D01E4CD5}"/>
              </a:ext>
            </a:extLst>
          </p:cNvPr>
          <p:cNvGrpSpPr>
            <a:grpSpLocks/>
          </p:cNvGrpSpPr>
          <p:nvPr/>
        </p:nvGrpSpPr>
        <p:grpSpPr bwMode="auto">
          <a:xfrm>
            <a:off x="2219325" y="2244725"/>
            <a:ext cx="542925" cy="274638"/>
            <a:chOff x="1104" y="2008"/>
            <a:chExt cx="336" cy="156"/>
          </a:xfrm>
        </p:grpSpPr>
        <p:sp>
          <p:nvSpPr>
            <p:cNvPr id="330783" name="Rectangle 31">
              <a:extLst>
                <a:ext uri="{FF2B5EF4-FFF2-40B4-BE49-F238E27FC236}">
                  <a16:creationId xmlns:a16="http://schemas.microsoft.com/office/drawing/2014/main" id="{F82EF424-93F5-B247-BADA-412CCD41DB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2016"/>
              <a:ext cx="336" cy="14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30784" name="Text Box 32">
              <a:extLst>
                <a:ext uri="{FF2B5EF4-FFF2-40B4-BE49-F238E27FC236}">
                  <a16:creationId xmlns:a16="http://schemas.microsoft.com/office/drawing/2014/main" id="{9FA478ED-4D74-F744-8C68-9D23D75006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2008"/>
              <a:ext cx="336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571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en-US" sz="1200" b="1">
                  <a:latin typeface="Frutiger 45 Light" charset="0"/>
                  <a:ea typeface="Arial" charset="0"/>
                  <a:cs typeface="Arial" charset="0"/>
                </a:rPr>
                <a:t>BTS</a:t>
              </a:r>
            </a:p>
          </p:txBody>
        </p:sp>
      </p:grpSp>
      <p:grpSp>
        <p:nvGrpSpPr>
          <p:cNvPr id="16412" name="Group 33">
            <a:extLst>
              <a:ext uri="{FF2B5EF4-FFF2-40B4-BE49-F238E27FC236}">
                <a16:creationId xmlns:a16="http://schemas.microsoft.com/office/drawing/2014/main" id="{EEEDA390-8130-44D8-9DDC-466724E37010}"/>
              </a:ext>
            </a:extLst>
          </p:cNvPr>
          <p:cNvGrpSpPr>
            <a:grpSpLocks/>
          </p:cNvGrpSpPr>
          <p:nvPr/>
        </p:nvGrpSpPr>
        <p:grpSpPr bwMode="auto">
          <a:xfrm>
            <a:off x="1443038" y="2640013"/>
            <a:ext cx="542925" cy="274637"/>
            <a:chOff x="1104" y="2009"/>
            <a:chExt cx="336" cy="156"/>
          </a:xfrm>
        </p:grpSpPr>
        <p:sp>
          <p:nvSpPr>
            <p:cNvPr id="330786" name="Rectangle 34">
              <a:extLst>
                <a:ext uri="{FF2B5EF4-FFF2-40B4-BE49-F238E27FC236}">
                  <a16:creationId xmlns:a16="http://schemas.microsoft.com/office/drawing/2014/main" id="{23F24CA0-8E86-3E43-B17D-F4C6BAD315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2016"/>
              <a:ext cx="336" cy="14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30787" name="Text Box 35">
              <a:extLst>
                <a:ext uri="{FF2B5EF4-FFF2-40B4-BE49-F238E27FC236}">
                  <a16:creationId xmlns:a16="http://schemas.microsoft.com/office/drawing/2014/main" id="{369A976A-D353-BB4A-B07B-6866757B95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2009"/>
              <a:ext cx="336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571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en-US" sz="1200" b="1">
                  <a:latin typeface="Frutiger 45 Light" charset="0"/>
                  <a:ea typeface="Arial" charset="0"/>
                  <a:cs typeface="Arial" charset="0"/>
                </a:rPr>
                <a:t>BTS</a:t>
              </a:r>
            </a:p>
          </p:txBody>
        </p:sp>
      </p:grpSp>
      <p:grpSp>
        <p:nvGrpSpPr>
          <p:cNvPr id="16413" name="Group 36">
            <a:extLst>
              <a:ext uri="{FF2B5EF4-FFF2-40B4-BE49-F238E27FC236}">
                <a16:creationId xmlns:a16="http://schemas.microsoft.com/office/drawing/2014/main" id="{C8F1F38F-94E0-443D-BFED-635023E7D6F5}"/>
              </a:ext>
            </a:extLst>
          </p:cNvPr>
          <p:cNvGrpSpPr>
            <a:grpSpLocks/>
          </p:cNvGrpSpPr>
          <p:nvPr/>
        </p:nvGrpSpPr>
        <p:grpSpPr bwMode="auto">
          <a:xfrm>
            <a:off x="820738" y="2182813"/>
            <a:ext cx="622300" cy="168275"/>
            <a:chOff x="816" y="1200"/>
            <a:chExt cx="240" cy="96"/>
          </a:xfrm>
        </p:grpSpPr>
        <p:sp>
          <p:nvSpPr>
            <p:cNvPr id="330789" name="Line 37">
              <a:extLst>
                <a:ext uri="{FF2B5EF4-FFF2-40B4-BE49-F238E27FC236}">
                  <a16:creationId xmlns:a16="http://schemas.microsoft.com/office/drawing/2014/main" id="{7365E3BB-C61B-ED48-A474-3C056F94F7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200"/>
              <a:ext cx="144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30790" name="Line 38">
              <a:extLst>
                <a:ext uri="{FF2B5EF4-FFF2-40B4-BE49-F238E27FC236}">
                  <a16:creationId xmlns:a16="http://schemas.microsoft.com/office/drawing/2014/main" id="{266714AD-00C1-384E-978B-7FBD5B0A51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200"/>
              <a:ext cx="4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30791" name="Line 39">
              <a:extLst>
                <a:ext uri="{FF2B5EF4-FFF2-40B4-BE49-F238E27FC236}">
                  <a16:creationId xmlns:a16="http://schemas.microsoft.com/office/drawing/2014/main" id="{4E949E79-F682-754D-BB53-DE4C2FC516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16" y="1200"/>
              <a:ext cx="144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330792" name="Text Box 40">
            <a:extLst>
              <a:ext uri="{FF2B5EF4-FFF2-40B4-BE49-F238E27FC236}">
                <a16:creationId xmlns:a16="http://schemas.microsoft.com/office/drawing/2014/main" id="{6506BA6A-F048-B647-8EDA-0A4F61671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2300288"/>
            <a:ext cx="4286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200" b="1">
                <a:latin typeface="Frutiger 45 Light" charset="0"/>
                <a:ea typeface="Arial" charset="0"/>
                <a:cs typeface="Arial" charset="0"/>
              </a:rPr>
              <a:t>Um</a:t>
            </a:r>
          </a:p>
        </p:txBody>
      </p:sp>
      <p:sp>
        <p:nvSpPr>
          <p:cNvPr id="330793" name="Line 41">
            <a:extLst>
              <a:ext uri="{FF2B5EF4-FFF2-40B4-BE49-F238E27FC236}">
                <a16:creationId xmlns:a16="http://schemas.microsoft.com/office/drawing/2014/main" id="{E14EBA44-E9BC-BC4C-9DA8-108BD0647F2D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5963" y="2773363"/>
            <a:ext cx="854075" cy="169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330794" name="Line 42">
            <a:extLst>
              <a:ext uri="{FF2B5EF4-FFF2-40B4-BE49-F238E27FC236}">
                <a16:creationId xmlns:a16="http://schemas.microsoft.com/office/drawing/2014/main" id="{A74169DA-967B-DC44-B677-43AA3571561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28888" y="2520950"/>
            <a:ext cx="311150" cy="252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330795" name="Line 43">
            <a:extLst>
              <a:ext uri="{FF2B5EF4-FFF2-40B4-BE49-F238E27FC236}">
                <a16:creationId xmlns:a16="http://schemas.microsoft.com/office/drawing/2014/main" id="{38E5E1AF-95F0-3149-8202-96CDC29BFA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51100" y="3109913"/>
            <a:ext cx="388938" cy="255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330796" name="Line 44">
            <a:extLst>
              <a:ext uri="{FF2B5EF4-FFF2-40B4-BE49-F238E27FC236}">
                <a16:creationId xmlns:a16="http://schemas.microsoft.com/office/drawing/2014/main" id="{92F43B96-1F7F-964A-9D2B-B4A2B7E332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60750" y="1844675"/>
            <a:ext cx="776288" cy="844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330797" name="Line 45">
            <a:extLst>
              <a:ext uri="{FF2B5EF4-FFF2-40B4-BE49-F238E27FC236}">
                <a16:creationId xmlns:a16="http://schemas.microsoft.com/office/drawing/2014/main" id="{C70333A9-DF80-2546-9FD9-6EE32C513CAB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9963" y="1508125"/>
            <a:ext cx="7000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330798" name="Line 46">
            <a:extLst>
              <a:ext uri="{FF2B5EF4-FFF2-40B4-BE49-F238E27FC236}">
                <a16:creationId xmlns:a16="http://schemas.microsoft.com/office/drawing/2014/main" id="{7666D116-E270-5E4E-9DC3-772556F3555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391025" y="1844675"/>
            <a:ext cx="388938" cy="422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330799" name="Line 47">
            <a:extLst>
              <a:ext uri="{FF2B5EF4-FFF2-40B4-BE49-F238E27FC236}">
                <a16:creationId xmlns:a16="http://schemas.microsoft.com/office/drawing/2014/main" id="{0FB15FAE-D421-184C-BF3D-493E069185B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00675" y="1844675"/>
            <a:ext cx="387350" cy="506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330800" name="Line 48">
            <a:extLst>
              <a:ext uri="{FF2B5EF4-FFF2-40B4-BE49-F238E27FC236}">
                <a16:creationId xmlns:a16="http://schemas.microsoft.com/office/drawing/2014/main" id="{A7A1C843-868A-A644-B0F8-BA331480628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00763" y="1508125"/>
            <a:ext cx="1552575" cy="252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330801" name="Text Box 49">
            <a:extLst>
              <a:ext uri="{FF2B5EF4-FFF2-40B4-BE49-F238E27FC236}">
                <a16:creationId xmlns:a16="http://schemas.microsoft.com/office/drawing/2014/main" id="{0DB52FDE-2479-5D47-8C54-ED40383AD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1538" y="2859088"/>
            <a:ext cx="5095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200" b="1">
                <a:latin typeface="Frutiger 45 Light" charset="0"/>
                <a:ea typeface="Arial" charset="0"/>
                <a:cs typeface="Arial" charset="0"/>
              </a:rPr>
              <a:t>Abis</a:t>
            </a:r>
          </a:p>
        </p:txBody>
      </p:sp>
      <p:sp>
        <p:nvSpPr>
          <p:cNvPr id="330802" name="Text Box 50">
            <a:extLst>
              <a:ext uri="{FF2B5EF4-FFF2-40B4-BE49-F238E27FC236}">
                <a16:creationId xmlns:a16="http://schemas.microsoft.com/office/drawing/2014/main" id="{7AC62B9A-1D0B-3C4C-B7D4-32EE0ADF5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750" y="2217738"/>
            <a:ext cx="2905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200" b="1">
                <a:latin typeface="Frutiger 45 Light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330803" name="Text Box 51">
            <a:extLst>
              <a:ext uri="{FF2B5EF4-FFF2-40B4-BE49-F238E27FC236}">
                <a16:creationId xmlns:a16="http://schemas.microsoft.com/office/drawing/2014/main" id="{6242512F-8550-0740-BF44-A9FB2AB23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0" y="1204913"/>
            <a:ext cx="5175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200" b="1">
                <a:latin typeface="Frutiger 45 Light" charset="0"/>
                <a:ea typeface="Arial" charset="0"/>
                <a:cs typeface="Arial" charset="0"/>
              </a:rPr>
              <a:t>MAP</a:t>
            </a:r>
          </a:p>
        </p:txBody>
      </p:sp>
      <p:sp>
        <p:nvSpPr>
          <p:cNvPr id="330804" name="Text Box 52">
            <a:extLst>
              <a:ext uri="{FF2B5EF4-FFF2-40B4-BE49-F238E27FC236}">
                <a16:creationId xmlns:a16="http://schemas.microsoft.com/office/drawing/2014/main" id="{601C93BE-5275-144C-8EEF-01A6FD0F0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9625" y="1855788"/>
            <a:ext cx="6778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200" b="1">
                <a:latin typeface="Frutiger 45 Light" charset="0"/>
                <a:ea typeface="Arial" charset="0"/>
                <a:cs typeface="Arial" charset="0"/>
              </a:rPr>
              <a:t>MAP-D</a:t>
            </a:r>
          </a:p>
        </p:txBody>
      </p:sp>
      <p:sp>
        <p:nvSpPr>
          <p:cNvPr id="330805" name="Line 53">
            <a:extLst>
              <a:ext uri="{FF2B5EF4-FFF2-40B4-BE49-F238E27FC236}">
                <a16:creationId xmlns:a16="http://schemas.microsoft.com/office/drawing/2014/main" id="{25E3EB0B-99E3-3942-B616-C300378F5E6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74900" y="2773363"/>
            <a:ext cx="76200" cy="169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330806" name="Line 54">
            <a:extLst>
              <a:ext uri="{FF2B5EF4-FFF2-40B4-BE49-F238E27FC236}">
                <a16:creationId xmlns:a16="http://schemas.microsoft.com/office/drawing/2014/main" id="{C6D525FD-4564-E74B-99B3-4ADC2F099CB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692525" y="2351088"/>
            <a:ext cx="77788" cy="85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330807" name="Line 55">
            <a:extLst>
              <a:ext uri="{FF2B5EF4-FFF2-40B4-BE49-F238E27FC236}">
                <a16:creationId xmlns:a16="http://schemas.microsoft.com/office/drawing/2014/main" id="{E6F3CA11-B07E-DA44-AEE6-B80A189944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46688" y="1423988"/>
            <a:ext cx="1587" cy="168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330808" name="Line 56">
            <a:extLst>
              <a:ext uri="{FF2B5EF4-FFF2-40B4-BE49-F238E27FC236}">
                <a16:creationId xmlns:a16="http://schemas.microsoft.com/office/drawing/2014/main" id="{B69E2C94-3845-804E-A29E-8901416A2C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25975" y="2100263"/>
            <a:ext cx="76200" cy="82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16431" name="Group 57">
            <a:extLst>
              <a:ext uri="{FF2B5EF4-FFF2-40B4-BE49-F238E27FC236}">
                <a16:creationId xmlns:a16="http://schemas.microsoft.com/office/drawing/2014/main" id="{D12B86D8-33D2-4328-88AE-0E9582A557AC}"/>
              </a:ext>
            </a:extLst>
          </p:cNvPr>
          <p:cNvGrpSpPr>
            <a:grpSpLocks/>
          </p:cNvGrpSpPr>
          <p:nvPr/>
        </p:nvGrpSpPr>
        <p:grpSpPr bwMode="auto">
          <a:xfrm>
            <a:off x="2036763" y="2871788"/>
            <a:ext cx="76200" cy="395287"/>
            <a:chOff x="1200" y="2014"/>
            <a:chExt cx="48" cy="249"/>
          </a:xfrm>
        </p:grpSpPr>
        <p:sp>
          <p:nvSpPr>
            <p:cNvPr id="330810" name="Line 58">
              <a:extLst>
                <a:ext uri="{FF2B5EF4-FFF2-40B4-BE49-F238E27FC236}">
                  <a16:creationId xmlns:a16="http://schemas.microsoft.com/office/drawing/2014/main" id="{4315F994-58B3-624F-B15B-64DA79336F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24" y="2051"/>
              <a:ext cx="0" cy="2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30811" name="Oval 59">
              <a:extLst>
                <a:ext uri="{FF2B5EF4-FFF2-40B4-BE49-F238E27FC236}">
                  <a16:creationId xmlns:a16="http://schemas.microsoft.com/office/drawing/2014/main" id="{4E14E0D4-7D2D-234F-8CEC-78004BC295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014"/>
              <a:ext cx="48" cy="5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330812" name="Text Box 60">
            <a:extLst>
              <a:ext uri="{FF2B5EF4-FFF2-40B4-BE49-F238E27FC236}">
                <a16:creationId xmlns:a16="http://schemas.microsoft.com/office/drawing/2014/main" id="{5BC58D1E-4903-9343-B125-D9B490D0A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3663" y="1608138"/>
            <a:ext cx="6588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400" b="1" i="1">
                <a:latin typeface="Frutiger 45 Light" charset="0"/>
                <a:ea typeface="Arial" charset="0"/>
                <a:cs typeface="Arial" charset="0"/>
              </a:rPr>
              <a:t>PSTN</a:t>
            </a:r>
          </a:p>
        </p:txBody>
      </p:sp>
      <p:sp>
        <p:nvSpPr>
          <p:cNvPr id="330813" name="Text Box 61">
            <a:extLst>
              <a:ext uri="{FF2B5EF4-FFF2-40B4-BE49-F238E27FC236}">
                <a16:creationId xmlns:a16="http://schemas.microsoft.com/office/drawing/2014/main" id="{BFED5715-F192-9A48-9A19-F6803E10F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3622675"/>
            <a:ext cx="550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400" b="1" i="1">
                <a:latin typeface="Frutiger 45 Light" charset="0"/>
                <a:ea typeface="Arial" charset="0"/>
                <a:cs typeface="Arial" charset="0"/>
              </a:rPr>
              <a:t>BSS</a:t>
            </a:r>
          </a:p>
        </p:txBody>
      </p:sp>
      <p:sp>
        <p:nvSpPr>
          <p:cNvPr id="330814" name="Rectangle 62">
            <a:extLst>
              <a:ext uri="{FF2B5EF4-FFF2-40B4-BE49-F238E27FC236}">
                <a16:creationId xmlns:a16="http://schemas.microsoft.com/office/drawing/2014/main" id="{A5DAA5AB-A349-974D-9E21-3D7E5352D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375" y="2786063"/>
            <a:ext cx="174625" cy="212725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lnSpc>
                <a:spcPct val="8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lnSpc>
                <a:spcPct val="8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lnSpc>
                <a:spcPct val="8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lnSpc>
                <a:spcPct val="8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lnSpc>
                <a:spcPct val="8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cs-CZ" altLang="en-US" sz="1200" b="1">
              <a:latin typeface="Frutiger 45 Light" pitchFamily="34" charset="0"/>
              <a:cs typeface="Arial" panose="020B0604020202020204" pitchFamily="34" charset="0"/>
            </a:endParaRPr>
          </a:p>
        </p:txBody>
      </p:sp>
      <p:grpSp>
        <p:nvGrpSpPr>
          <p:cNvPr id="330815" name="Group 63">
            <a:extLst>
              <a:ext uri="{FF2B5EF4-FFF2-40B4-BE49-F238E27FC236}">
                <a16:creationId xmlns:a16="http://schemas.microsoft.com/office/drawing/2014/main" id="{80DE6348-9105-4F0A-B698-F00DC51C022F}"/>
              </a:ext>
            </a:extLst>
          </p:cNvPr>
          <p:cNvGrpSpPr>
            <a:grpSpLocks/>
          </p:cNvGrpSpPr>
          <p:nvPr/>
        </p:nvGrpSpPr>
        <p:grpSpPr bwMode="auto">
          <a:xfrm>
            <a:off x="2916238" y="1844675"/>
            <a:ext cx="5668962" cy="3957638"/>
            <a:chOff x="1810" y="1359"/>
            <a:chExt cx="3571" cy="2493"/>
          </a:xfrm>
        </p:grpSpPr>
        <p:sp>
          <p:nvSpPr>
            <p:cNvPr id="330816" name="Oval 64">
              <a:extLst>
                <a:ext uri="{FF2B5EF4-FFF2-40B4-BE49-F238E27FC236}">
                  <a16:creationId xmlns:a16="http://schemas.microsoft.com/office/drawing/2014/main" id="{68C6F514-B1BC-2945-B2C9-ABF7A3F79B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0" y="3219"/>
              <a:ext cx="1125" cy="585"/>
            </a:xfrm>
            <a:prstGeom prst="ellipse">
              <a:avLst/>
            </a:prstGeom>
            <a:solidFill>
              <a:srgbClr val="FF5008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16437" name="Group 65">
              <a:extLst>
                <a:ext uri="{FF2B5EF4-FFF2-40B4-BE49-F238E27FC236}">
                  <a16:creationId xmlns:a16="http://schemas.microsoft.com/office/drawing/2014/main" id="{D280C7F1-87A4-4D27-9DB9-72B00E56E2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53" y="3326"/>
              <a:ext cx="448" cy="371"/>
              <a:chOff x="2153" y="3326"/>
              <a:chExt cx="448" cy="371"/>
            </a:xfrm>
          </p:grpSpPr>
          <p:sp>
            <p:nvSpPr>
              <p:cNvPr id="330818" name="AutoShape 66">
                <a:extLst>
                  <a:ext uri="{FF2B5EF4-FFF2-40B4-BE49-F238E27FC236}">
                    <a16:creationId xmlns:a16="http://schemas.microsoft.com/office/drawing/2014/main" id="{3EDB6E9C-341A-524C-9DDA-E1AB563597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6" y="3326"/>
                <a:ext cx="391" cy="371"/>
              </a:xfrm>
              <a:prstGeom prst="cube">
                <a:avLst>
                  <a:gd name="adj" fmla="val 25000"/>
                </a:avLst>
              </a:prstGeom>
              <a:solidFill>
                <a:srgbClr val="FF9933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lnSpc>
                    <a:spcPct val="80000"/>
                  </a:lnSpc>
                  <a:spcBef>
                    <a:spcPct val="20000"/>
                  </a:spcBef>
                  <a:buFontTx/>
                  <a:buChar char="•"/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30819" name="Text Box 67">
                <a:extLst>
                  <a:ext uri="{FF2B5EF4-FFF2-40B4-BE49-F238E27FC236}">
                    <a16:creationId xmlns:a16="http://schemas.microsoft.com/office/drawing/2014/main" id="{2E726CB4-082D-3540-A41A-B76DD1CC02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53" y="3468"/>
                <a:ext cx="448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defTabSz="7620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571500" defTabSz="7620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defTabSz="7620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714500" defTabSz="7620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286000" defTabSz="7620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743200" defTabSz="762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3200400" defTabSz="762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657600" defTabSz="762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4114800" defTabSz="762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altLang="en-US" sz="1200" b="1">
                    <a:latin typeface="Frutiger 45 Light" charset="0"/>
                    <a:ea typeface="Arial" charset="0"/>
                    <a:cs typeface="Arial" charset="0"/>
                  </a:rPr>
                  <a:t>GGSN</a:t>
                </a:r>
              </a:p>
            </p:txBody>
          </p:sp>
        </p:grpSp>
        <p:sp>
          <p:nvSpPr>
            <p:cNvPr id="330820" name="Text Box 68">
              <a:extLst>
                <a:ext uri="{FF2B5EF4-FFF2-40B4-BE49-F238E27FC236}">
                  <a16:creationId xmlns:a16="http://schemas.microsoft.com/office/drawing/2014/main" id="{AE7F4181-35F7-DC41-95DF-B0280C9EE1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9" y="3660"/>
              <a:ext cx="76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571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altLang="en-US" sz="1400" b="1" i="1">
                  <a:latin typeface="Frutiger 45 Light" charset="0"/>
                  <a:ea typeface="Arial" charset="0"/>
                  <a:cs typeface="Arial" charset="0"/>
                </a:rPr>
                <a:t>Other PLMN</a:t>
              </a:r>
            </a:p>
          </p:txBody>
        </p:sp>
        <p:grpSp>
          <p:nvGrpSpPr>
            <p:cNvPr id="16439" name="Group 69">
              <a:extLst>
                <a:ext uri="{FF2B5EF4-FFF2-40B4-BE49-F238E27FC236}">
                  <a16:creationId xmlns:a16="http://schemas.microsoft.com/office/drawing/2014/main" id="{3DEB5FEE-6715-4546-BB2F-8C2380EB54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99" y="2156"/>
              <a:ext cx="1810" cy="1010"/>
              <a:chOff x="2299" y="2156"/>
              <a:chExt cx="1810" cy="1010"/>
            </a:xfrm>
          </p:grpSpPr>
          <p:sp>
            <p:nvSpPr>
              <p:cNvPr id="330822" name="Oval 70">
                <a:extLst>
                  <a:ext uri="{FF2B5EF4-FFF2-40B4-BE49-F238E27FC236}">
                    <a16:creationId xmlns:a16="http://schemas.microsoft.com/office/drawing/2014/main" id="{CBC05F21-1447-654F-90D8-5533410CD1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9" y="2156"/>
                <a:ext cx="1810" cy="1010"/>
              </a:xfrm>
              <a:prstGeom prst="ellipse">
                <a:avLst/>
              </a:prstGeom>
              <a:solidFill>
                <a:srgbClr val="FF5008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lnSpc>
                    <a:spcPct val="80000"/>
                  </a:lnSpc>
                  <a:spcBef>
                    <a:spcPct val="20000"/>
                  </a:spcBef>
                  <a:buFontTx/>
                  <a:buChar char="•"/>
                  <a:defRPr/>
                </a:pPr>
                <a:endParaRPr lang="en-US">
                  <a:latin typeface="Arial" charset="0"/>
                </a:endParaRPr>
              </a:p>
            </p:txBody>
          </p:sp>
          <p:grpSp>
            <p:nvGrpSpPr>
              <p:cNvPr id="16469" name="Group 71">
                <a:extLst>
                  <a:ext uri="{FF2B5EF4-FFF2-40B4-BE49-F238E27FC236}">
                    <a16:creationId xmlns:a16="http://schemas.microsoft.com/office/drawing/2014/main" id="{0CAC2E1F-31AE-43A5-9AD9-355D389920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61" y="2476"/>
                <a:ext cx="423" cy="372"/>
                <a:chOff x="2561" y="2476"/>
                <a:chExt cx="423" cy="372"/>
              </a:xfrm>
            </p:grpSpPr>
            <p:sp>
              <p:nvSpPr>
                <p:cNvPr id="330824" name="AutoShape 72">
                  <a:extLst>
                    <a:ext uri="{FF2B5EF4-FFF2-40B4-BE49-F238E27FC236}">
                      <a16:creationId xmlns:a16="http://schemas.microsoft.com/office/drawing/2014/main" id="{6B95B3ED-919F-6E40-A10B-C655ADB301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93" y="2476"/>
                  <a:ext cx="391" cy="37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9933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lnSpc>
                      <a:spcPct val="80000"/>
                    </a:lnSpc>
                    <a:spcBef>
                      <a:spcPct val="20000"/>
                    </a:spcBef>
                    <a:buFontTx/>
                    <a:buChar char="•"/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330825" name="Text Box 73">
                  <a:extLst>
                    <a:ext uri="{FF2B5EF4-FFF2-40B4-BE49-F238E27FC236}">
                      <a16:creationId xmlns:a16="http://schemas.microsoft.com/office/drawing/2014/main" id="{247FA887-9A7F-114E-8E7A-ED9990B09CC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61" y="2618"/>
                  <a:ext cx="423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defTabSz="76200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571500" defTabSz="76200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defTabSz="76200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714500" defTabSz="76200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286000" defTabSz="76200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altLang="en-US" sz="1200" b="1">
                      <a:latin typeface="Frutiger 45 Light" charset="0"/>
                      <a:ea typeface="Arial" charset="0"/>
                      <a:cs typeface="Arial" charset="0"/>
                    </a:rPr>
                    <a:t>SGSN</a:t>
                  </a:r>
                </a:p>
              </p:txBody>
            </p:sp>
          </p:grpSp>
          <p:grpSp>
            <p:nvGrpSpPr>
              <p:cNvPr id="16470" name="Group 74">
                <a:extLst>
                  <a:ext uri="{FF2B5EF4-FFF2-40B4-BE49-F238E27FC236}">
                    <a16:creationId xmlns:a16="http://schemas.microsoft.com/office/drawing/2014/main" id="{2A5E1458-491D-448E-90C9-97CB6229C6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91" y="2476"/>
                <a:ext cx="449" cy="372"/>
                <a:chOff x="3391" y="2476"/>
                <a:chExt cx="449" cy="372"/>
              </a:xfrm>
            </p:grpSpPr>
            <p:sp>
              <p:nvSpPr>
                <p:cNvPr id="330827" name="AutoShape 75">
                  <a:extLst>
                    <a:ext uri="{FF2B5EF4-FFF2-40B4-BE49-F238E27FC236}">
                      <a16:creationId xmlns:a16="http://schemas.microsoft.com/office/drawing/2014/main" id="{330A34D5-67D0-1649-AA71-CA3B2ABA11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25" y="2476"/>
                  <a:ext cx="391" cy="37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9933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lnSpc>
                      <a:spcPct val="80000"/>
                    </a:lnSpc>
                    <a:spcBef>
                      <a:spcPct val="20000"/>
                    </a:spcBef>
                    <a:buFontTx/>
                    <a:buChar char="•"/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330828" name="Text Box 76">
                  <a:extLst>
                    <a:ext uri="{FF2B5EF4-FFF2-40B4-BE49-F238E27FC236}">
                      <a16:creationId xmlns:a16="http://schemas.microsoft.com/office/drawing/2014/main" id="{7CAE5522-80F9-514B-858B-2B937676E26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91" y="2618"/>
                  <a:ext cx="449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defTabSz="76200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571500" defTabSz="76200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defTabSz="76200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714500" defTabSz="76200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286000" defTabSz="76200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altLang="en-US" sz="1200" b="1">
                      <a:latin typeface="Frutiger 45 Light" charset="0"/>
                      <a:ea typeface="Arial" charset="0"/>
                      <a:cs typeface="Arial" charset="0"/>
                    </a:rPr>
                    <a:t>GGSN</a:t>
                  </a:r>
                </a:p>
              </p:txBody>
            </p:sp>
          </p:grpSp>
          <p:sp>
            <p:nvSpPr>
              <p:cNvPr id="330829" name="Line 77">
                <a:extLst>
                  <a:ext uri="{FF2B5EF4-FFF2-40B4-BE49-F238E27FC236}">
                    <a16:creationId xmlns:a16="http://schemas.microsoft.com/office/drawing/2014/main" id="{EBB50CF6-3130-3442-BEF0-3602A22467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84" y="2634"/>
                <a:ext cx="44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lnSpc>
                    <a:spcPct val="80000"/>
                  </a:lnSpc>
                  <a:spcBef>
                    <a:spcPct val="20000"/>
                  </a:spcBef>
                  <a:buFontTx/>
                  <a:buChar char="•"/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30830" name="Text Box 78">
                <a:extLst>
                  <a:ext uri="{FF2B5EF4-FFF2-40B4-BE49-F238E27FC236}">
                    <a16:creationId xmlns:a16="http://schemas.microsoft.com/office/drawing/2014/main" id="{1D7ACB78-8527-A34B-8C0F-EA399DE3E3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82" y="2634"/>
                <a:ext cx="250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7620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571500" defTabSz="7620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defTabSz="7620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714500" defTabSz="7620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286000" defTabSz="7620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743200" defTabSz="762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3200400" defTabSz="762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657600" defTabSz="762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4114800" defTabSz="762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r>
                  <a:rPr lang="en-US" altLang="en-US" sz="1200" b="1">
                    <a:latin typeface="Frutiger 45 Light" charset="0"/>
                    <a:ea typeface="Arial" charset="0"/>
                    <a:cs typeface="Arial" charset="0"/>
                  </a:rPr>
                  <a:t>Gn</a:t>
                </a:r>
              </a:p>
            </p:txBody>
          </p:sp>
          <p:sp>
            <p:nvSpPr>
              <p:cNvPr id="330831" name="Line 79">
                <a:extLst>
                  <a:ext uri="{FF2B5EF4-FFF2-40B4-BE49-F238E27FC236}">
                    <a16:creationId xmlns:a16="http://schemas.microsoft.com/office/drawing/2014/main" id="{BFC21551-E086-6C48-B768-DE791EAB2B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78" y="2582"/>
                <a:ext cx="0" cy="10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lnSpc>
                    <a:spcPct val="80000"/>
                  </a:lnSpc>
                  <a:spcBef>
                    <a:spcPct val="20000"/>
                  </a:spcBef>
                  <a:buFontTx/>
                  <a:buChar char="•"/>
                  <a:defRPr/>
                </a:pPr>
                <a:endParaRPr lang="en-US">
                  <a:latin typeface="Arial" charset="0"/>
                </a:endParaRPr>
              </a:p>
            </p:txBody>
          </p:sp>
        </p:grpSp>
        <p:grpSp>
          <p:nvGrpSpPr>
            <p:cNvPr id="16440" name="Group 80">
              <a:extLst>
                <a:ext uri="{FF2B5EF4-FFF2-40B4-BE49-F238E27FC236}">
                  <a16:creationId xmlns:a16="http://schemas.microsoft.com/office/drawing/2014/main" id="{3EA35A44-A4A0-4204-8F97-3FEDBC6906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0" y="2369"/>
              <a:ext cx="881" cy="585"/>
              <a:chOff x="4500" y="2369"/>
              <a:chExt cx="881" cy="585"/>
            </a:xfrm>
          </p:grpSpPr>
          <p:sp>
            <p:nvSpPr>
              <p:cNvPr id="330833" name="Oval 81">
                <a:extLst>
                  <a:ext uri="{FF2B5EF4-FFF2-40B4-BE49-F238E27FC236}">
                    <a16:creationId xmlns:a16="http://schemas.microsoft.com/office/drawing/2014/main" id="{CA853A5A-3D38-8F42-812D-843A4FFCD1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0" y="2369"/>
                <a:ext cx="881" cy="585"/>
              </a:xfrm>
              <a:prstGeom prst="ellipse">
                <a:avLst/>
              </a:prstGeom>
              <a:solidFill>
                <a:srgbClr val="FF5008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lnSpc>
                    <a:spcPct val="80000"/>
                  </a:lnSpc>
                  <a:spcBef>
                    <a:spcPct val="20000"/>
                  </a:spcBef>
                  <a:buFontTx/>
                  <a:buChar char="•"/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30834" name="Text Box 82">
                <a:extLst>
                  <a:ext uri="{FF2B5EF4-FFF2-40B4-BE49-F238E27FC236}">
                    <a16:creationId xmlns:a16="http://schemas.microsoft.com/office/drawing/2014/main" id="{7264144D-9A84-A941-9A1A-2E22AFFE0F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94" y="2533"/>
                <a:ext cx="353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7620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571500" defTabSz="7620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defTabSz="7620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714500" defTabSz="7620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286000" defTabSz="7620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743200" defTabSz="762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3200400" defTabSz="762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657600" defTabSz="762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4114800" defTabSz="762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r>
                  <a:rPr lang="en-US" altLang="en-US" sz="1400" b="1" i="1">
                    <a:latin typeface="Frutiger 45 Light" charset="0"/>
                    <a:ea typeface="Arial" charset="0"/>
                    <a:cs typeface="Arial" charset="0"/>
                  </a:rPr>
                  <a:t>PDN</a:t>
                </a:r>
              </a:p>
            </p:txBody>
          </p:sp>
        </p:grpSp>
        <p:sp>
          <p:nvSpPr>
            <p:cNvPr id="330835" name="Text Box 83">
              <a:extLst>
                <a:ext uri="{FF2B5EF4-FFF2-40B4-BE49-F238E27FC236}">
                  <a16:creationId xmlns:a16="http://schemas.microsoft.com/office/drawing/2014/main" id="{0040E791-81E5-AF47-A7D8-59732CA289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3" y="3166"/>
              <a:ext cx="43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571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altLang="en-US" sz="1400" b="1" i="1">
                  <a:latin typeface="Frutiger 45 Light" charset="0"/>
                  <a:ea typeface="Arial" charset="0"/>
                  <a:cs typeface="Arial" charset="0"/>
                </a:rPr>
                <a:t>GPRS</a:t>
              </a:r>
            </a:p>
          </p:txBody>
        </p:sp>
        <p:grpSp>
          <p:nvGrpSpPr>
            <p:cNvPr id="16442" name="Group 84">
              <a:extLst>
                <a:ext uri="{FF2B5EF4-FFF2-40B4-BE49-F238E27FC236}">
                  <a16:creationId xmlns:a16="http://schemas.microsoft.com/office/drawing/2014/main" id="{22D3B46D-5AAC-4828-90E9-ACF14BA419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6" y="1359"/>
              <a:ext cx="293" cy="1117"/>
              <a:chOff x="2496" y="1359"/>
              <a:chExt cx="293" cy="1117"/>
            </a:xfrm>
          </p:grpSpPr>
          <p:sp>
            <p:nvSpPr>
              <p:cNvPr id="330837" name="Text Box 85">
                <a:extLst>
                  <a:ext uri="{FF2B5EF4-FFF2-40B4-BE49-F238E27FC236}">
                    <a16:creationId xmlns:a16="http://schemas.microsoft.com/office/drawing/2014/main" id="{213FA625-66F7-7D4A-B1A0-09CFB392F5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96" y="1944"/>
                <a:ext cx="24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7620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571500" defTabSz="7620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defTabSz="7620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714500" defTabSz="7620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286000" defTabSz="7620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743200" defTabSz="762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3200400" defTabSz="762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657600" defTabSz="762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4114800" defTabSz="762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r>
                  <a:rPr lang="en-US" altLang="en-US" sz="1200" b="1">
                    <a:latin typeface="Frutiger 45 Light" charset="0"/>
                    <a:ea typeface="Arial" charset="0"/>
                    <a:cs typeface="Arial" charset="0"/>
                  </a:rPr>
                  <a:t>Gs</a:t>
                </a:r>
              </a:p>
            </p:txBody>
          </p:sp>
          <p:sp>
            <p:nvSpPr>
              <p:cNvPr id="330838" name="Line 86">
                <a:extLst>
                  <a:ext uri="{FF2B5EF4-FFF2-40B4-BE49-F238E27FC236}">
                    <a16:creationId xmlns:a16="http://schemas.microsoft.com/office/drawing/2014/main" id="{3F0A20CC-EB76-FE47-B23A-62968D9055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2" y="2103"/>
                <a:ext cx="14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lnSpc>
                    <a:spcPct val="80000"/>
                  </a:lnSpc>
                  <a:spcBef>
                    <a:spcPct val="20000"/>
                  </a:spcBef>
                  <a:buFontTx/>
                  <a:buChar char="•"/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30839" name="Line 87">
                <a:extLst>
                  <a:ext uri="{FF2B5EF4-FFF2-40B4-BE49-F238E27FC236}">
                    <a16:creationId xmlns:a16="http://schemas.microsoft.com/office/drawing/2014/main" id="{818DBDAC-EA72-9643-955E-EE94D292E1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691" y="1359"/>
                <a:ext cx="48" cy="111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lnSpc>
                    <a:spcPct val="80000"/>
                  </a:lnSpc>
                  <a:spcBef>
                    <a:spcPct val="20000"/>
                  </a:spcBef>
                  <a:buFontTx/>
                  <a:buChar char="•"/>
                  <a:defRPr/>
                </a:pPr>
                <a:endParaRPr lang="en-US">
                  <a:latin typeface="Arial" charset="0"/>
                </a:endParaRPr>
              </a:p>
            </p:txBody>
          </p:sp>
        </p:grpSp>
        <p:grpSp>
          <p:nvGrpSpPr>
            <p:cNvPr id="16443" name="Group 88">
              <a:extLst>
                <a:ext uri="{FF2B5EF4-FFF2-40B4-BE49-F238E27FC236}">
                  <a16:creationId xmlns:a16="http://schemas.microsoft.com/office/drawing/2014/main" id="{42FF66E8-9AA2-4B46-8EB0-479A1C4136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53" y="2051"/>
              <a:ext cx="440" cy="531"/>
              <a:chOff x="2153" y="2051"/>
              <a:chExt cx="440" cy="531"/>
            </a:xfrm>
          </p:grpSpPr>
          <p:sp>
            <p:nvSpPr>
              <p:cNvPr id="330841" name="Line 89">
                <a:extLst>
                  <a:ext uri="{FF2B5EF4-FFF2-40B4-BE49-F238E27FC236}">
                    <a16:creationId xmlns:a16="http://schemas.microsoft.com/office/drawing/2014/main" id="{1E539FFE-E84C-494F-9772-96580DF424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53" y="2051"/>
                <a:ext cx="440" cy="53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lnSpc>
                    <a:spcPct val="80000"/>
                  </a:lnSpc>
                  <a:spcBef>
                    <a:spcPct val="20000"/>
                  </a:spcBef>
                  <a:buFontTx/>
                  <a:buChar char="•"/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30842" name="Text Box 90">
                <a:extLst>
                  <a:ext uri="{FF2B5EF4-FFF2-40B4-BE49-F238E27FC236}">
                    <a16:creationId xmlns:a16="http://schemas.microsoft.com/office/drawing/2014/main" id="{FE377083-90C3-E64E-A3E3-849998733E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53" y="2263"/>
                <a:ext cx="250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7620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571500" defTabSz="7620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defTabSz="7620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714500" defTabSz="7620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286000" defTabSz="7620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743200" defTabSz="762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3200400" defTabSz="762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657600" defTabSz="762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4114800" defTabSz="762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r>
                  <a:rPr lang="en-US" altLang="en-US" sz="1200" b="1">
                    <a:latin typeface="Frutiger 45 Light" charset="0"/>
                    <a:ea typeface="Arial" charset="0"/>
                    <a:cs typeface="Arial" charset="0"/>
                  </a:rPr>
                  <a:t>Gb</a:t>
                </a:r>
              </a:p>
            </p:txBody>
          </p:sp>
          <p:sp>
            <p:nvSpPr>
              <p:cNvPr id="330843" name="Line 91">
                <a:extLst>
                  <a:ext uri="{FF2B5EF4-FFF2-40B4-BE49-F238E27FC236}">
                    <a16:creationId xmlns:a16="http://schemas.microsoft.com/office/drawing/2014/main" id="{BDEF7FD8-7AC3-D643-8465-B14B8E1DFF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48" y="2317"/>
                <a:ext cx="98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lnSpc>
                    <a:spcPct val="80000"/>
                  </a:lnSpc>
                  <a:spcBef>
                    <a:spcPct val="20000"/>
                  </a:spcBef>
                  <a:buFontTx/>
                  <a:buChar char="•"/>
                  <a:defRPr/>
                </a:pPr>
                <a:endParaRPr lang="en-US">
                  <a:latin typeface="Arial" charset="0"/>
                </a:endParaRPr>
              </a:p>
            </p:txBody>
          </p:sp>
        </p:grpSp>
        <p:grpSp>
          <p:nvGrpSpPr>
            <p:cNvPr id="16444" name="Group 92">
              <a:extLst>
                <a:ext uri="{FF2B5EF4-FFF2-40B4-BE49-F238E27FC236}">
                  <a16:creationId xmlns:a16="http://schemas.microsoft.com/office/drawing/2014/main" id="{97484F68-C272-4035-A9DF-406D44036F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7" y="1891"/>
              <a:ext cx="386" cy="585"/>
              <a:chOff x="2887" y="1891"/>
              <a:chExt cx="386" cy="585"/>
            </a:xfrm>
          </p:grpSpPr>
          <p:sp>
            <p:nvSpPr>
              <p:cNvPr id="330845" name="Line 93">
                <a:extLst>
                  <a:ext uri="{FF2B5EF4-FFF2-40B4-BE49-F238E27FC236}">
                    <a16:creationId xmlns:a16="http://schemas.microsoft.com/office/drawing/2014/main" id="{DD38D45A-F1E0-0448-AF14-8353A40ED5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87" y="1891"/>
                <a:ext cx="245" cy="5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lnSpc>
                    <a:spcPct val="80000"/>
                  </a:lnSpc>
                  <a:spcBef>
                    <a:spcPct val="20000"/>
                  </a:spcBef>
                  <a:buFontTx/>
                  <a:buChar char="•"/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30846" name="Text Box 94">
                <a:extLst>
                  <a:ext uri="{FF2B5EF4-FFF2-40B4-BE49-F238E27FC236}">
                    <a16:creationId xmlns:a16="http://schemas.microsoft.com/office/drawing/2014/main" id="{47718DC0-23B5-AF4F-A867-449DCA1C54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5" y="1965"/>
                <a:ext cx="228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7620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571500" defTabSz="7620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defTabSz="7620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714500" defTabSz="7620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286000" defTabSz="7620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743200" defTabSz="762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3200400" defTabSz="762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657600" defTabSz="762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4114800" defTabSz="762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r>
                  <a:rPr lang="en-US" altLang="en-US" sz="1200" b="1">
                    <a:latin typeface="Frutiger 45 Light" charset="0"/>
                    <a:ea typeface="Arial" charset="0"/>
                    <a:cs typeface="Arial" charset="0"/>
                  </a:rPr>
                  <a:t>Gr</a:t>
                </a:r>
              </a:p>
            </p:txBody>
          </p:sp>
          <p:sp>
            <p:nvSpPr>
              <p:cNvPr id="330847" name="Line 95">
                <a:extLst>
                  <a:ext uri="{FF2B5EF4-FFF2-40B4-BE49-F238E27FC236}">
                    <a16:creationId xmlns:a16="http://schemas.microsoft.com/office/drawing/2014/main" id="{0F27768F-CFC0-A743-BA70-311EB7B0F4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84" y="2051"/>
                <a:ext cx="98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lnSpc>
                    <a:spcPct val="80000"/>
                  </a:lnSpc>
                  <a:spcBef>
                    <a:spcPct val="20000"/>
                  </a:spcBef>
                  <a:buFontTx/>
                  <a:buChar char="•"/>
                  <a:defRPr/>
                </a:pPr>
                <a:endParaRPr lang="en-US">
                  <a:latin typeface="Arial" charset="0"/>
                </a:endParaRPr>
              </a:p>
            </p:txBody>
          </p:sp>
        </p:grpSp>
        <p:grpSp>
          <p:nvGrpSpPr>
            <p:cNvPr id="16445" name="Group 96">
              <a:extLst>
                <a:ext uri="{FF2B5EF4-FFF2-40B4-BE49-F238E27FC236}">
                  <a16:creationId xmlns:a16="http://schemas.microsoft.com/office/drawing/2014/main" id="{41BDD674-FE03-4FE5-9F57-665D9201FA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29" y="1891"/>
              <a:ext cx="439" cy="585"/>
              <a:chOff x="3229" y="1891"/>
              <a:chExt cx="439" cy="585"/>
            </a:xfrm>
          </p:grpSpPr>
          <p:sp>
            <p:nvSpPr>
              <p:cNvPr id="330849" name="Line 97">
                <a:extLst>
                  <a:ext uri="{FF2B5EF4-FFF2-40B4-BE49-F238E27FC236}">
                    <a16:creationId xmlns:a16="http://schemas.microsoft.com/office/drawing/2014/main" id="{F4E5FD9B-1454-A44E-99FD-A958C6202A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29" y="1891"/>
                <a:ext cx="390" cy="5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lnSpc>
                    <a:spcPct val="80000"/>
                  </a:lnSpc>
                  <a:spcBef>
                    <a:spcPct val="20000"/>
                  </a:spcBef>
                  <a:buFontTx/>
                  <a:buChar char="•"/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30850" name="Line 98">
                <a:extLst>
                  <a:ext uri="{FF2B5EF4-FFF2-40B4-BE49-F238E27FC236}">
                    <a16:creationId xmlns:a16="http://schemas.microsoft.com/office/drawing/2014/main" id="{333B1F7E-7763-9B44-B977-A39B540BE1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27" y="2051"/>
                <a:ext cx="98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lnSpc>
                    <a:spcPct val="80000"/>
                  </a:lnSpc>
                  <a:spcBef>
                    <a:spcPct val="20000"/>
                  </a:spcBef>
                  <a:buFontTx/>
                  <a:buChar char="•"/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30851" name="Text Box 99">
                <a:extLst>
                  <a:ext uri="{FF2B5EF4-FFF2-40B4-BE49-F238E27FC236}">
                    <a16:creationId xmlns:a16="http://schemas.microsoft.com/office/drawing/2014/main" id="{5CA88F29-BC8A-B643-B0A0-143E33A214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24" y="1933"/>
                <a:ext cx="24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7620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571500" defTabSz="7620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defTabSz="7620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714500" defTabSz="7620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286000" defTabSz="7620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743200" defTabSz="762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3200400" defTabSz="762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657600" defTabSz="762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4114800" defTabSz="762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r>
                  <a:rPr lang="en-US" altLang="en-US" sz="1200" b="1">
                    <a:latin typeface="Frutiger 45 Light" charset="0"/>
                    <a:ea typeface="Arial" charset="0"/>
                    <a:cs typeface="Arial" charset="0"/>
                  </a:rPr>
                  <a:t>Gc</a:t>
                </a:r>
              </a:p>
            </p:txBody>
          </p:sp>
        </p:grpSp>
        <p:grpSp>
          <p:nvGrpSpPr>
            <p:cNvPr id="16446" name="Group 100">
              <a:extLst>
                <a:ext uri="{FF2B5EF4-FFF2-40B4-BE49-F238E27FC236}">
                  <a16:creationId xmlns:a16="http://schemas.microsoft.com/office/drawing/2014/main" id="{955B32DE-1BF7-4A54-9F0A-EEC5426E37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97" y="2848"/>
              <a:ext cx="397" cy="478"/>
              <a:chOff x="2397" y="2848"/>
              <a:chExt cx="397" cy="478"/>
            </a:xfrm>
          </p:grpSpPr>
          <p:sp>
            <p:nvSpPr>
              <p:cNvPr id="330853" name="Line 101">
                <a:extLst>
                  <a:ext uri="{FF2B5EF4-FFF2-40B4-BE49-F238E27FC236}">
                    <a16:creationId xmlns:a16="http://schemas.microsoft.com/office/drawing/2014/main" id="{7F1A1E3E-F8C4-EB44-96BA-832FF022B5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97" y="2848"/>
                <a:ext cx="342" cy="4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lnSpc>
                    <a:spcPct val="80000"/>
                  </a:lnSpc>
                  <a:spcBef>
                    <a:spcPct val="20000"/>
                  </a:spcBef>
                  <a:buFontTx/>
                  <a:buChar char="•"/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30854" name="Text Box 102">
                <a:extLst>
                  <a:ext uri="{FF2B5EF4-FFF2-40B4-BE49-F238E27FC236}">
                    <a16:creationId xmlns:a16="http://schemas.microsoft.com/office/drawing/2014/main" id="{42D7E22A-359E-2748-AEE6-867D299BBF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44" y="3060"/>
                <a:ext cx="250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7620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571500" defTabSz="7620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defTabSz="7620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714500" defTabSz="7620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286000" defTabSz="7620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743200" defTabSz="762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3200400" defTabSz="762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657600" defTabSz="762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4114800" defTabSz="762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r>
                  <a:rPr lang="en-US" altLang="en-US" sz="1200" b="1">
                    <a:latin typeface="Frutiger 45 Light" charset="0"/>
                    <a:ea typeface="Arial" charset="0"/>
                    <a:cs typeface="Arial" charset="0"/>
                  </a:rPr>
                  <a:t>Gp</a:t>
                </a:r>
              </a:p>
            </p:txBody>
          </p:sp>
          <p:sp>
            <p:nvSpPr>
              <p:cNvPr id="330855" name="Line 103">
                <a:extLst>
                  <a:ext uri="{FF2B5EF4-FFF2-40B4-BE49-F238E27FC236}">
                    <a16:creationId xmlns:a16="http://schemas.microsoft.com/office/drawing/2014/main" id="{A4248465-7ACE-5649-A761-A3301A5057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6" y="3114"/>
                <a:ext cx="97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lnSpc>
                    <a:spcPct val="80000"/>
                  </a:lnSpc>
                  <a:spcBef>
                    <a:spcPct val="20000"/>
                  </a:spcBef>
                  <a:buFontTx/>
                  <a:buChar char="•"/>
                  <a:defRPr/>
                </a:pPr>
                <a:endParaRPr lang="en-US">
                  <a:latin typeface="Arial" charset="0"/>
                </a:endParaRPr>
              </a:p>
            </p:txBody>
          </p:sp>
        </p:grpSp>
        <p:grpSp>
          <p:nvGrpSpPr>
            <p:cNvPr id="16447" name="Group 104">
              <a:extLst>
                <a:ext uri="{FF2B5EF4-FFF2-40B4-BE49-F238E27FC236}">
                  <a16:creationId xmlns:a16="http://schemas.microsoft.com/office/drawing/2014/main" id="{ED613B21-24F7-45B8-A151-4A5781E141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6" y="2582"/>
              <a:ext cx="929" cy="225"/>
              <a:chOff x="3816" y="2582"/>
              <a:chExt cx="929" cy="225"/>
            </a:xfrm>
          </p:grpSpPr>
          <p:sp>
            <p:nvSpPr>
              <p:cNvPr id="330857" name="Line 105">
                <a:extLst>
                  <a:ext uri="{FF2B5EF4-FFF2-40B4-BE49-F238E27FC236}">
                    <a16:creationId xmlns:a16="http://schemas.microsoft.com/office/drawing/2014/main" id="{08DA2EB6-B350-9346-B87F-A80AC1DC1A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6" y="2634"/>
                <a:ext cx="92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lnSpc>
                    <a:spcPct val="80000"/>
                  </a:lnSpc>
                  <a:spcBef>
                    <a:spcPct val="20000"/>
                  </a:spcBef>
                  <a:buFontTx/>
                  <a:buChar char="•"/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30858" name="Text Box 106">
                <a:extLst>
                  <a:ext uri="{FF2B5EF4-FFF2-40B4-BE49-F238E27FC236}">
                    <a16:creationId xmlns:a16="http://schemas.microsoft.com/office/drawing/2014/main" id="{886270B0-97F6-8E48-A5DA-AF08C83E2E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07" y="2634"/>
                <a:ext cx="218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7620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571500" defTabSz="7620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defTabSz="7620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714500" defTabSz="7620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286000" defTabSz="7620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743200" defTabSz="762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3200400" defTabSz="762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657600" defTabSz="762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4114800" defTabSz="762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r>
                  <a:rPr lang="en-US" altLang="en-US" sz="1200" b="1">
                    <a:latin typeface="Frutiger 45 Light" charset="0"/>
                    <a:ea typeface="Arial" charset="0"/>
                    <a:cs typeface="Arial" charset="0"/>
                  </a:rPr>
                  <a:t>Gi</a:t>
                </a:r>
              </a:p>
            </p:txBody>
          </p:sp>
          <p:sp>
            <p:nvSpPr>
              <p:cNvPr id="330859" name="Line 107">
                <a:extLst>
                  <a:ext uri="{FF2B5EF4-FFF2-40B4-BE49-F238E27FC236}">
                    <a16:creationId xmlns:a16="http://schemas.microsoft.com/office/drawing/2014/main" id="{5F48EC34-E575-514A-BED9-7C8955AC9B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02" y="2582"/>
                <a:ext cx="0" cy="10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lnSpc>
                    <a:spcPct val="80000"/>
                  </a:lnSpc>
                  <a:spcBef>
                    <a:spcPct val="20000"/>
                  </a:spcBef>
                  <a:buFontTx/>
                  <a:buChar char="•"/>
                  <a:defRPr/>
                </a:pPr>
                <a:endParaRPr lang="en-US">
                  <a:latin typeface="Arial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0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0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>
            <a:extLst>
              <a:ext uri="{FF2B5EF4-FFF2-40B4-BE49-F238E27FC236}">
                <a16:creationId xmlns:a16="http://schemas.microsoft.com/office/drawing/2014/main" id="{336C3C86-B54B-5C4A-AD95-FDB10A3DCC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3600"/>
              <a:t>Location update</a:t>
            </a:r>
            <a:br>
              <a:rPr lang="en-US" altLang="en-US" sz="3600"/>
            </a:br>
            <a:r>
              <a:rPr lang="sk-SK" altLang="en-US" sz="3600"/>
              <a:t>1. UE</a:t>
            </a:r>
            <a:r>
              <a:rPr lang="en-US" altLang="en-US" sz="3600"/>
              <a:t> si vy</a:t>
            </a:r>
            <a:r>
              <a:rPr lang="sk-SK" altLang="en-US" sz="3600"/>
              <a:t>pýta kanál</a:t>
            </a:r>
          </a:p>
        </p:txBody>
      </p:sp>
      <p:sp>
        <p:nvSpPr>
          <p:cNvPr id="424963" name="Rectangle 3">
            <a:extLst>
              <a:ext uri="{FF2B5EF4-FFF2-40B4-BE49-F238E27FC236}">
                <a16:creationId xmlns:a16="http://schemas.microsoft.com/office/drawing/2014/main" id="{3415A2B6-3343-704A-B4DA-B7A2E80AB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24964" name="Rectangle 4">
            <a:extLst>
              <a:ext uri="{FF2B5EF4-FFF2-40B4-BE49-F238E27FC236}">
                <a16:creationId xmlns:a16="http://schemas.microsoft.com/office/drawing/2014/main" id="{BD3B9415-4A75-D341-BE9F-9B0D7C6EA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47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24970" name="Oval 10">
            <a:extLst>
              <a:ext uri="{FF2B5EF4-FFF2-40B4-BE49-F238E27FC236}">
                <a16:creationId xmlns:a16="http://schemas.microsoft.com/office/drawing/2014/main" id="{931F482D-A357-004B-B0F4-903531FC5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2457450"/>
            <a:ext cx="2327275" cy="14351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24972" name="Line 12">
            <a:extLst>
              <a:ext uri="{FF2B5EF4-FFF2-40B4-BE49-F238E27FC236}">
                <a16:creationId xmlns:a16="http://schemas.microsoft.com/office/drawing/2014/main" id="{72F48B9C-16BF-E142-A92A-08F6E32D34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00313" y="2625725"/>
            <a:ext cx="1587" cy="338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24973" name="Oval 13">
            <a:extLst>
              <a:ext uri="{FF2B5EF4-FFF2-40B4-BE49-F238E27FC236}">
                <a16:creationId xmlns:a16="http://schemas.microsoft.com/office/drawing/2014/main" id="{124C619A-B921-EC43-B552-DCCCE78DA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2213" y="2570163"/>
            <a:ext cx="76200" cy="857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29703" name="Group 19">
            <a:extLst>
              <a:ext uri="{FF2B5EF4-FFF2-40B4-BE49-F238E27FC236}">
                <a16:creationId xmlns:a16="http://schemas.microsoft.com/office/drawing/2014/main" id="{A5A85835-5DCD-41F6-AEF5-A23C968A3FEA}"/>
              </a:ext>
            </a:extLst>
          </p:cNvPr>
          <p:cNvGrpSpPr>
            <a:grpSpLocks/>
          </p:cNvGrpSpPr>
          <p:nvPr/>
        </p:nvGrpSpPr>
        <p:grpSpPr bwMode="auto">
          <a:xfrm>
            <a:off x="2809875" y="3503613"/>
            <a:ext cx="544513" cy="274637"/>
            <a:chOff x="1104" y="2008"/>
            <a:chExt cx="336" cy="156"/>
          </a:xfrm>
        </p:grpSpPr>
        <p:sp>
          <p:nvSpPr>
            <p:cNvPr id="424980" name="Rectangle 20">
              <a:extLst>
                <a:ext uri="{FF2B5EF4-FFF2-40B4-BE49-F238E27FC236}">
                  <a16:creationId xmlns:a16="http://schemas.microsoft.com/office/drawing/2014/main" id="{62EB4235-9071-2C40-B19D-D3D5F30EB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2016"/>
              <a:ext cx="336" cy="14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24981" name="Text Box 21">
              <a:extLst>
                <a:ext uri="{FF2B5EF4-FFF2-40B4-BE49-F238E27FC236}">
                  <a16:creationId xmlns:a16="http://schemas.microsoft.com/office/drawing/2014/main" id="{2E87811B-B569-1B45-A2F1-25A2CBD2B9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2008"/>
              <a:ext cx="336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571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en-US" sz="1200" b="1">
                  <a:latin typeface="Frutiger 45 Light" charset="0"/>
                  <a:ea typeface="Arial" charset="0"/>
                  <a:cs typeface="Arial" charset="0"/>
                </a:rPr>
                <a:t>BTS</a:t>
              </a:r>
            </a:p>
          </p:txBody>
        </p:sp>
      </p:grpSp>
      <p:sp>
        <p:nvSpPr>
          <p:cNvPr id="424982" name="AutoShape 22">
            <a:extLst>
              <a:ext uri="{FF2B5EF4-FFF2-40B4-BE49-F238E27FC236}">
                <a16:creationId xmlns:a16="http://schemas.microsoft.com/office/drawing/2014/main" id="{8DC82B89-A013-0B41-B07A-CF3144C2D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3325" y="2878138"/>
            <a:ext cx="622300" cy="592137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24983" name="Text Box 23">
            <a:extLst>
              <a:ext uri="{FF2B5EF4-FFF2-40B4-BE49-F238E27FC236}">
                <a16:creationId xmlns:a16="http://schemas.microsoft.com/office/drawing/2014/main" id="{999C5AF0-657B-4741-8056-75608B14E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6025" y="3103563"/>
            <a:ext cx="609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200" b="1">
                <a:latin typeface="Frutiger 45 Light" charset="0"/>
                <a:ea typeface="Arial" charset="0"/>
                <a:cs typeface="Arial" charset="0"/>
              </a:rPr>
              <a:t>BSC</a:t>
            </a:r>
          </a:p>
        </p:txBody>
      </p:sp>
      <p:grpSp>
        <p:nvGrpSpPr>
          <p:cNvPr id="29706" name="Group 33">
            <a:extLst>
              <a:ext uri="{FF2B5EF4-FFF2-40B4-BE49-F238E27FC236}">
                <a16:creationId xmlns:a16="http://schemas.microsoft.com/office/drawing/2014/main" id="{D780CFAA-470A-4E74-B2C0-07D396C1D6F7}"/>
              </a:ext>
            </a:extLst>
          </p:cNvPr>
          <p:cNvGrpSpPr>
            <a:grpSpLocks/>
          </p:cNvGrpSpPr>
          <p:nvPr/>
        </p:nvGrpSpPr>
        <p:grpSpPr bwMode="auto">
          <a:xfrm>
            <a:off x="2346325" y="2914650"/>
            <a:ext cx="542925" cy="274638"/>
            <a:chOff x="1104" y="2009"/>
            <a:chExt cx="336" cy="156"/>
          </a:xfrm>
        </p:grpSpPr>
        <p:sp>
          <p:nvSpPr>
            <p:cNvPr id="424994" name="Rectangle 34">
              <a:extLst>
                <a:ext uri="{FF2B5EF4-FFF2-40B4-BE49-F238E27FC236}">
                  <a16:creationId xmlns:a16="http://schemas.microsoft.com/office/drawing/2014/main" id="{232CC246-0935-C242-B317-E3F02259B1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2016"/>
              <a:ext cx="336" cy="14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24995" name="Text Box 35">
              <a:extLst>
                <a:ext uri="{FF2B5EF4-FFF2-40B4-BE49-F238E27FC236}">
                  <a16:creationId xmlns:a16="http://schemas.microsoft.com/office/drawing/2014/main" id="{6FAEA0AE-F741-344E-80B6-5D1E4AEA81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2009"/>
              <a:ext cx="336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571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en-US" sz="1200" b="1">
                  <a:latin typeface="Frutiger 45 Light" charset="0"/>
                  <a:ea typeface="Arial" charset="0"/>
                  <a:cs typeface="Arial" charset="0"/>
                </a:rPr>
                <a:t>BTS</a:t>
              </a:r>
            </a:p>
          </p:txBody>
        </p:sp>
      </p:grpSp>
      <p:sp>
        <p:nvSpPr>
          <p:cNvPr id="425001" name="Line 41">
            <a:extLst>
              <a:ext uri="{FF2B5EF4-FFF2-40B4-BE49-F238E27FC236}">
                <a16:creationId xmlns:a16="http://schemas.microsoft.com/office/drawing/2014/main" id="{6E8F8E7B-3946-2F4B-8393-A50E0261DF99}"/>
              </a:ext>
            </a:extLst>
          </p:cNvPr>
          <p:cNvSpPr>
            <a:spLocks noChangeShapeType="1"/>
          </p:cNvSpPr>
          <p:nvPr/>
        </p:nvSpPr>
        <p:spPr bwMode="auto">
          <a:xfrm>
            <a:off x="2889250" y="3048000"/>
            <a:ext cx="854075" cy="1698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25003" name="Line 43">
            <a:extLst>
              <a:ext uri="{FF2B5EF4-FFF2-40B4-BE49-F238E27FC236}">
                <a16:creationId xmlns:a16="http://schemas.microsoft.com/office/drawing/2014/main" id="{4200606D-05B1-894E-9E52-B0FE61B34F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54388" y="3384550"/>
            <a:ext cx="388937" cy="255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25004" name="Line 44">
            <a:extLst>
              <a:ext uri="{FF2B5EF4-FFF2-40B4-BE49-F238E27FC236}">
                <a16:creationId xmlns:a16="http://schemas.microsoft.com/office/drawing/2014/main" id="{AFBACA66-1ADF-D946-AF61-F115769B405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60750" y="2889250"/>
            <a:ext cx="2263775" cy="412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25009" name="Text Box 49">
            <a:extLst>
              <a:ext uri="{FF2B5EF4-FFF2-40B4-BE49-F238E27FC236}">
                <a16:creationId xmlns:a16="http://schemas.microsoft.com/office/drawing/2014/main" id="{7BF098A1-1F3B-FA4F-9196-45ED59D85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4825" y="3133725"/>
            <a:ext cx="5095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200" b="1">
                <a:latin typeface="Frutiger 45 Light" charset="0"/>
                <a:ea typeface="Arial" charset="0"/>
                <a:cs typeface="Arial" charset="0"/>
              </a:rPr>
              <a:t>Abis</a:t>
            </a:r>
          </a:p>
        </p:txBody>
      </p:sp>
      <p:sp>
        <p:nvSpPr>
          <p:cNvPr id="425013" name="Line 53">
            <a:extLst>
              <a:ext uri="{FF2B5EF4-FFF2-40B4-BE49-F238E27FC236}">
                <a16:creationId xmlns:a16="http://schemas.microsoft.com/office/drawing/2014/main" id="{D5E40CA9-9C87-2148-9CF1-D7325188EBF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78188" y="3048000"/>
            <a:ext cx="76200" cy="1698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29712" name="Group 112">
            <a:extLst>
              <a:ext uri="{FF2B5EF4-FFF2-40B4-BE49-F238E27FC236}">
                <a16:creationId xmlns:a16="http://schemas.microsoft.com/office/drawing/2014/main" id="{216734D1-D273-4DEB-B17D-AB958A508F71}"/>
              </a:ext>
            </a:extLst>
          </p:cNvPr>
          <p:cNvGrpSpPr>
            <a:grpSpLocks/>
          </p:cNvGrpSpPr>
          <p:nvPr/>
        </p:nvGrpSpPr>
        <p:grpSpPr bwMode="auto">
          <a:xfrm>
            <a:off x="5256213" y="2349500"/>
            <a:ext cx="2873375" cy="1771650"/>
            <a:chOff x="2326" y="631"/>
            <a:chExt cx="1810" cy="1116"/>
          </a:xfrm>
        </p:grpSpPr>
        <p:sp>
          <p:nvSpPr>
            <p:cNvPr id="424971" name="Oval 11">
              <a:extLst>
                <a:ext uri="{FF2B5EF4-FFF2-40B4-BE49-F238E27FC236}">
                  <a16:creationId xmlns:a16="http://schemas.microsoft.com/office/drawing/2014/main" id="{B7B4A508-461D-3441-800A-C480718FCF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6" y="631"/>
              <a:ext cx="1810" cy="111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24984" name="AutoShape 24">
              <a:extLst>
                <a:ext uri="{FF2B5EF4-FFF2-40B4-BE49-F238E27FC236}">
                  <a16:creationId xmlns:a16="http://schemas.microsoft.com/office/drawing/2014/main" id="{10DEE138-BE83-3944-92C2-093ECB0BFB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0" y="791"/>
              <a:ext cx="391" cy="37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24985" name="Text Box 25">
              <a:extLst>
                <a:ext uri="{FF2B5EF4-FFF2-40B4-BE49-F238E27FC236}">
                  <a16:creationId xmlns:a16="http://schemas.microsoft.com/office/drawing/2014/main" id="{12A962DF-F458-0D4B-8B37-1B8920A00D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20" y="871"/>
              <a:ext cx="39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571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1200" b="1">
                  <a:latin typeface="Frutiger 45 Light" charset="0"/>
                  <a:ea typeface="Arial" charset="0"/>
                  <a:cs typeface="Arial" charset="0"/>
                </a:rPr>
                <a:t>MSC/VLR</a:t>
              </a:r>
            </a:p>
          </p:txBody>
        </p:sp>
        <p:sp>
          <p:nvSpPr>
            <p:cNvPr id="424986" name="AutoShape 26">
              <a:extLst>
                <a:ext uri="{FF2B5EF4-FFF2-40B4-BE49-F238E27FC236}">
                  <a16:creationId xmlns:a16="http://schemas.microsoft.com/office/drawing/2014/main" id="{62BF60E9-2BE5-404E-BA79-A94D8BDC66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2" y="791"/>
              <a:ext cx="391" cy="37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24987" name="Text Box 27">
              <a:extLst>
                <a:ext uri="{FF2B5EF4-FFF2-40B4-BE49-F238E27FC236}">
                  <a16:creationId xmlns:a16="http://schemas.microsoft.com/office/drawing/2014/main" id="{6B7FF08D-E53C-1C4F-A890-38C85BCBE3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0" y="936"/>
              <a:ext cx="367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571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sk-SK" altLang="en-US" sz="1000" b="1">
                  <a:latin typeface="Frutiger 45 Light" charset="0"/>
                  <a:ea typeface="Arial" charset="0"/>
                  <a:cs typeface="Arial" charset="0"/>
                </a:rPr>
                <a:t>G</a:t>
              </a:r>
              <a:r>
                <a:rPr lang="en-US" altLang="en-US" sz="1000" b="1">
                  <a:latin typeface="Frutiger 45 Light" charset="0"/>
                  <a:ea typeface="Arial" charset="0"/>
                  <a:cs typeface="Arial" charset="0"/>
                </a:rPr>
                <a:t>MSC</a:t>
              </a:r>
            </a:p>
          </p:txBody>
        </p:sp>
        <p:sp>
          <p:nvSpPr>
            <p:cNvPr id="424988" name="AutoShape 28">
              <a:extLst>
                <a:ext uri="{FF2B5EF4-FFF2-40B4-BE49-F238E27FC236}">
                  <a16:creationId xmlns:a16="http://schemas.microsoft.com/office/drawing/2014/main" id="{5B3E198A-8426-E740-9E83-4EB46683D8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1" y="1323"/>
              <a:ext cx="391" cy="37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24989" name="Text Box 29">
              <a:extLst>
                <a:ext uri="{FF2B5EF4-FFF2-40B4-BE49-F238E27FC236}">
                  <a16:creationId xmlns:a16="http://schemas.microsoft.com/office/drawing/2014/main" id="{F124FBCB-B22A-2B4F-8194-E3228BB099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1" y="1463"/>
              <a:ext cx="35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571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1200" b="1">
                  <a:latin typeface="Frutiger 45 Light" charset="0"/>
                  <a:ea typeface="Arial" charset="0"/>
                  <a:cs typeface="Arial" charset="0"/>
                </a:rPr>
                <a:t>HLR</a:t>
              </a:r>
            </a:p>
          </p:txBody>
        </p:sp>
        <p:sp>
          <p:nvSpPr>
            <p:cNvPr id="425005" name="Line 45">
              <a:extLst>
                <a:ext uri="{FF2B5EF4-FFF2-40B4-BE49-F238E27FC236}">
                  <a16:creationId xmlns:a16="http://schemas.microsoft.com/office/drawing/2014/main" id="{C2DFFFC7-5434-D745-ACA1-B82E355765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1" y="950"/>
              <a:ext cx="44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25006" name="Line 46">
              <a:extLst>
                <a:ext uri="{FF2B5EF4-FFF2-40B4-BE49-F238E27FC236}">
                  <a16:creationId xmlns:a16="http://schemas.microsoft.com/office/drawing/2014/main" id="{68694361-303E-D540-B6BE-5ED289B1BC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766" y="1162"/>
              <a:ext cx="245" cy="2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25007" name="Line 47">
              <a:extLst>
                <a:ext uri="{FF2B5EF4-FFF2-40B4-BE49-F238E27FC236}">
                  <a16:creationId xmlns:a16="http://schemas.microsoft.com/office/drawing/2014/main" id="{4D21B595-AD38-AE44-ABDE-ED687BC722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2" y="1162"/>
              <a:ext cx="244" cy="31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25011" name="Text Box 51">
              <a:extLst>
                <a:ext uri="{FF2B5EF4-FFF2-40B4-BE49-F238E27FC236}">
                  <a16:creationId xmlns:a16="http://schemas.microsoft.com/office/drawing/2014/main" id="{5C318252-DF2C-7244-B4B1-50CBCCCD93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0" y="759"/>
              <a:ext cx="32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571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altLang="en-US" sz="1200" b="1">
                  <a:latin typeface="Frutiger 45 Light" charset="0"/>
                  <a:ea typeface="Arial" charset="0"/>
                  <a:cs typeface="Arial" charset="0"/>
                </a:rPr>
                <a:t>MAP</a:t>
              </a:r>
            </a:p>
          </p:txBody>
        </p:sp>
        <p:sp>
          <p:nvSpPr>
            <p:cNvPr id="425012" name="Text Box 52">
              <a:extLst>
                <a:ext uri="{FF2B5EF4-FFF2-40B4-BE49-F238E27FC236}">
                  <a16:creationId xmlns:a16="http://schemas.microsoft.com/office/drawing/2014/main" id="{10B108DF-F07B-3D4D-A109-7188FE8516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0" y="1169"/>
              <a:ext cx="42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571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altLang="en-US" sz="1200" b="1">
                  <a:latin typeface="Frutiger 45 Light" charset="0"/>
                  <a:ea typeface="Arial" charset="0"/>
                  <a:cs typeface="Arial" charset="0"/>
                </a:rPr>
                <a:t>MAP-D</a:t>
              </a:r>
            </a:p>
          </p:txBody>
        </p:sp>
        <p:sp>
          <p:nvSpPr>
            <p:cNvPr id="425015" name="Line 55">
              <a:extLst>
                <a:ext uri="{FF2B5EF4-FFF2-40B4-BE49-F238E27FC236}">
                  <a16:creationId xmlns:a16="http://schemas.microsoft.com/office/drawing/2014/main" id="{602BE2A0-ECE2-4346-B53D-29608A4222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05" y="897"/>
              <a:ext cx="1" cy="10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25016" name="Line 56">
              <a:extLst>
                <a:ext uri="{FF2B5EF4-FFF2-40B4-BE49-F238E27FC236}">
                  <a16:creationId xmlns:a16="http://schemas.microsoft.com/office/drawing/2014/main" id="{DD08CF43-B3DA-B547-8A3C-963DD0977B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14" y="1323"/>
              <a:ext cx="48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29713" name="Group 57">
            <a:extLst>
              <a:ext uri="{FF2B5EF4-FFF2-40B4-BE49-F238E27FC236}">
                <a16:creationId xmlns:a16="http://schemas.microsoft.com/office/drawing/2014/main" id="{5D06DB62-6C30-424B-9934-2D6CC5155863}"/>
              </a:ext>
            </a:extLst>
          </p:cNvPr>
          <p:cNvGrpSpPr>
            <a:grpSpLocks/>
          </p:cNvGrpSpPr>
          <p:nvPr/>
        </p:nvGrpSpPr>
        <p:grpSpPr bwMode="auto">
          <a:xfrm>
            <a:off x="2940050" y="3146425"/>
            <a:ext cx="76200" cy="395288"/>
            <a:chOff x="1200" y="2014"/>
            <a:chExt cx="48" cy="249"/>
          </a:xfrm>
        </p:grpSpPr>
        <p:sp>
          <p:nvSpPr>
            <p:cNvPr id="425018" name="Line 58">
              <a:extLst>
                <a:ext uri="{FF2B5EF4-FFF2-40B4-BE49-F238E27FC236}">
                  <a16:creationId xmlns:a16="http://schemas.microsoft.com/office/drawing/2014/main" id="{3ABE6974-DB2C-EB45-9083-9A86E7C964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24" y="2051"/>
              <a:ext cx="0" cy="2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25019" name="Oval 59">
              <a:extLst>
                <a:ext uri="{FF2B5EF4-FFF2-40B4-BE49-F238E27FC236}">
                  <a16:creationId xmlns:a16="http://schemas.microsoft.com/office/drawing/2014/main" id="{6ACD5A77-D0BB-4543-A2FE-62D9119238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014"/>
              <a:ext cx="48" cy="5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425021" name="Text Box 61">
            <a:extLst>
              <a:ext uri="{FF2B5EF4-FFF2-40B4-BE49-F238E27FC236}">
                <a16:creationId xmlns:a16="http://schemas.microsoft.com/office/drawing/2014/main" id="{5CEA9446-F467-214D-96B6-E6295B4AC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2938" y="3897313"/>
            <a:ext cx="5508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400" b="1" i="1">
                <a:latin typeface="Frutiger 45 Light" charset="0"/>
                <a:ea typeface="Arial" charset="0"/>
                <a:cs typeface="Arial" charset="0"/>
              </a:rPr>
              <a:t>BSS</a:t>
            </a:r>
          </a:p>
        </p:txBody>
      </p:sp>
      <p:graphicFrame>
        <p:nvGraphicFramePr>
          <p:cNvPr id="29715" name="Object 111">
            <a:extLst>
              <a:ext uri="{FF2B5EF4-FFF2-40B4-BE49-F238E27FC236}">
                <a16:creationId xmlns:a16="http://schemas.microsoft.com/office/drawing/2014/main" id="{C1CCC136-DB1F-4068-8FA0-6442134A9E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5288" y="2601913"/>
          <a:ext cx="40005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Visio" r:id="rId4" imgW="0" imgH="0" progId="Visio.Drawing.11">
                  <p:embed/>
                </p:oleObj>
              </mc:Choice>
              <mc:Fallback>
                <p:oleObj name="Visio" r:id="rId4" imgW="0" imgH="0" progId="Visio.Drawing.11">
                  <p:embed/>
                  <p:pic>
                    <p:nvPicPr>
                      <p:cNvPr id="29715" name="Object 111">
                        <a:extLst>
                          <a:ext uri="{FF2B5EF4-FFF2-40B4-BE49-F238E27FC236}">
                            <a16:creationId xmlns:a16="http://schemas.microsoft.com/office/drawing/2014/main" id="{C1CCC136-DB1F-4068-8FA0-6442134A9E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601913"/>
                        <a:ext cx="400050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5073" name="Line 113">
            <a:extLst>
              <a:ext uri="{FF2B5EF4-FFF2-40B4-BE49-F238E27FC236}">
                <a16:creationId xmlns:a16="http://schemas.microsoft.com/office/drawing/2014/main" id="{F0851CB4-FCA8-5E42-9C45-584A6797EE8C}"/>
              </a:ext>
            </a:extLst>
          </p:cNvPr>
          <p:cNvSpPr>
            <a:spLocks noChangeShapeType="1"/>
          </p:cNvSpPr>
          <p:nvPr/>
        </p:nvSpPr>
        <p:spPr bwMode="auto">
          <a:xfrm>
            <a:off x="827088" y="2854325"/>
            <a:ext cx="1476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25074" name="Text Box 114">
            <a:extLst>
              <a:ext uri="{FF2B5EF4-FFF2-40B4-BE49-F238E27FC236}">
                <a16:creationId xmlns:a16="http://schemas.microsoft.com/office/drawing/2014/main" id="{84D56D52-1E90-6E46-B6A1-ED6FCF31F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881188"/>
            <a:ext cx="237172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sz="1200"/>
              <a:t>1. Random Access Channel/ RR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sz="1200"/>
              <a:t>Channel request: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sz="1200"/>
              <a:t>reason Location update</a:t>
            </a:r>
          </a:p>
        </p:txBody>
      </p:sp>
      <p:sp>
        <p:nvSpPr>
          <p:cNvPr id="425075" name="Line 115">
            <a:extLst>
              <a:ext uri="{FF2B5EF4-FFF2-40B4-BE49-F238E27FC236}">
                <a16:creationId xmlns:a16="http://schemas.microsoft.com/office/drawing/2014/main" id="{E1449AAE-510F-204B-87DD-F0C9D121929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0338" y="2565400"/>
            <a:ext cx="1042987" cy="323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25076" name="Text Box 116">
            <a:extLst>
              <a:ext uri="{FF2B5EF4-FFF2-40B4-BE49-F238E27FC236}">
                <a16:creationId xmlns:a16="http://schemas.microsoft.com/office/drawing/2014/main" id="{FFF64E21-F08C-9445-9DA0-5440E2985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9700" y="2112963"/>
            <a:ext cx="2624138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sz="1200"/>
              <a:t>2. Processing, channel assignement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sz="1200"/>
              <a:t>Timing Advance computing</a:t>
            </a:r>
          </a:p>
        </p:txBody>
      </p:sp>
      <p:sp>
        <p:nvSpPr>
          <p:cNvPr id="425077" name="Line 117">
            <a:extLst>
              <a:ext uri="{FF2B5EF4-FFF2-40B4-BE49-F238E27FC236}">
                <a16:creationId xmlns:a16="http://schemas.microsoft.com/office/drawing/2014/main" id="{D85CB4AB-86FB-E740-8E59-D09AA87E6524}"/>
              </a:ext>
            </a:extLst>
          </p:cNvPr>
          <p:cNvSpPr>
            <a:spLocks noChangeShapeType="1"/>
          </p:cNvSpPr>
          <p:nvPr/>
        </p:nvSpPr>
        <p:spPr bwMode="auto">
          <a:xfrm>
            <a:off x="863600" y="2601913"/>
            <a:ext cx="1476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25078" name="Text Box 118">
            <a:extLst>
              <a:ext uri="{FF2B5EF4-FFF2-40B4-BE49-F238E27FC236}">
                <a16:creationId xmlns:a16="http://schemas.microsoft.com/office/drawing/2014/main" id="{9860D4C6-594C-8D42-8D92-C2FAC29DF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88" y="2976563"/>
            <a:ext cx="213677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sz="1200"/>
              <a:t>3. Access Grant Channel/RR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sz="1200"/>
              <a:t>Immediate Assignement,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sz="1200"/>
              <a:t>Channel, TA,…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>
            <a:extLst>
              <a:ext uri="{FF2B5EF4-FFF2-40B4-BE49-F238E27FC236}">
                <a16:creationId xmlns:a16="http://schemas.microsoft.com/office/drawing/2014/main" id="{8F2DD39C-F646-1141-B14B-2B9246338A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3600"/>
              <a:t>Location update</a:t>
            </a:r>
            <a:br>
              <a:rPr lang="sk-SK" altLang="en-US" sz="3600"/>
            </a:br>
            <a:r>
              <a:rPr lang="sk-SK" altLang="en-US" sz="3600"/>
              <a:t>2. UE žiada o LU sieť</a:t>
            </a:r>
          </a:p>
        </p:txBody>
      </p:sp>
      <p:sp>
        <p:nvSpPr>
          <p:cNvPr id="427011" name="Rectangle 3">
            <a:extLst>
              <a:ext uri="{FF2B5EF4-FFF2-40B4-BE49-F238E27FC236}">
                <a16:creationId xmlns:a16="http://schemas.microsoft.com/office/drawing/2014/main" id="{2579EF96-5B78-EC41-8DB7-8431AA4B9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27012" name="Rectangle 4">
            <a:extLst>
              <a:ext uri="{FF2B5EF4-FFF2-40B4-BE49-F238E27FC236}">
                <a16:creationId xmlns:a16="http://schemas.microsoft.com/office/drawing/2014/main" id="{D1F8BA9E-201E-1A43-96A7-05454C20D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47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27013" name="Oval 5">
            <a:extLst>
              <a:ext uri="{FF2B5EF4-FFF2-40B4-BE49-F238E27FC236}">
                <a16:creationId xmlns:a16="http://schemas.microsoft.com/office/drawing/2014/main" id="{B61BC162-A88B-DC44-AF62-26CD802E8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3033713"/>
            <a:ext cx="2327275" cy="14351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27014" name="Line 6">
            <a:extLst>
              <a:ext uri="{FF2B5EF4-FFF2-40B4-BE49-F238E27FC236}">
                <a16:creationId xmlns:a16="http://schemas.microsoft.com/office/drawing/2014/main" id="{C57C8148-F54C-F14F-A719-D3E58364C5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71750" y="3201988"/>
            <a:ext cx="1588" cy="338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27015" name="Oval 7">
            <a:extLst>
              <a:ext uri="{FF2B5EF4-FFF2-40B4-BE49-F238E27FC236}">
                <a16:creationId xmlns:a16="http://schemas.microsoft.com/office/drawing/2014/main" id="{7F320BC6-0D20-C140-80BF-FCF2DE29E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3650" y="3146425"/>
            <a:ext cx="76200" cy="857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31751" name="Group 8">
            <a:extLst>
              <a:ext uri="{FF2B5EF4-FFF2-40B4-BE49-F238E27FC236}">
                <a16:creationId xmlns:a16="http://schemas.microsoft.com/office/drawing/2014/main" id="{02581EFC-39E5-45A8-8F56-71F58FAB78D2}"/>
              </a:ext>
            </a:extLst>
          </p:cNvPr>
          <p:cNvGrpSpPr>
            <a:grpSpLocks/>
          </p:cNvGrpSpPr>
          <p:nvPr/>
        </p:nvGrpSpPr>
        <p:grpSpPr bwMode="auto">
          <a:xfrm>
            <a:off x="2881313" y="4079875"/>
            <a:ext cx="544512" cy="274638"/>
            <a:chOff x="1104" y="2008"/>
            <a:chExt cx="336" cy="156"/>
          </a:xfrm>
        </p:grpSpPr>
        <p:sp>
          <p:nvSpPr>
            <p:cNvPr id="427017" name="Rectangle 9">
              <a:extLst>
                <a:ext uri="{FF2B5EF4-FFF2-40B4-BE49-F238E27FC236}">
                  <a16:creationId xmlns:a16="http://schemas.microsoft.com/office/drawing/2014/main" id="{88D824ED-470B-8C48-B9F2-FFD8A931E7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2016"/>
              <a:ext cx="336" cy="14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27018" name="Text Box 10">
              <a:extLst>
                <a:ext uri="{FF2B5EF4-FFF2-40B4-BE49-F238E27FC236}">
                  <a16:creationId xmlns:a16="http://schemas.microsoft.com/office/drawing/2014/main" id="{2F78E2F8-6396-C241-8CE9-3C85B5F9FC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2008"/>
              <a:ext cx="336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571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en-US" sz="1200" b="1">
                  <a:latin typeface="Frutiger 45 Light" charset="0"/>
                  <a:ea typeface="Arial" charset="0"/>
                  <a:cs typeface="Arial" charset="0"/>
                </a:rPr>
                <a:t>BTS</a:t>
              </a:r>
            </a:p>
          </p:txBody>
        </p:sp>
      </p:grpSp>
      <p:sp>
        <p:nvSpPr>
          <p:cNvPr id="427019" name="AutoShape 11">
            <a:extLst>
              <a:ext uri="{FF2B5EF4-FFF2-40B4-BE49-F238E27FC236}">
                <a16:creationId xmlns:a16="http://schemas.microsoft.com/office/drawing/2014/main" id="{6EA4D17D-1A02-894C-AC96-DE3DE7303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4763" y="3454400"/>
            <a:ext cx="622300" cy="592138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27020" name="Text Box 12">
            <a:extLst>
              <a:ext uri="{FF2B5EF4-FFF2-40B4-BE49-F238E27FC236}">
                <a16:creationId xmlns:a16="http://schemas.microsoft.com/office/drawing/2014/main" id="{19B1E287-A5AE-C84B-979E-A9F49A0A2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7463" y="3679825"/>
            <a:ext cx="609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200" b="1">
                <a:latin typeface="Frutiger 45 Light" charset="0"/>
                <a:ea typeface="Arial" charset="0"/>
                <a:cs typeface="Arial" charset="0"/>
              </a:rPr>
              <a:t>BSC</a:t>
            </a:r>
          </a:p>
        </p:txBody>
      </p:sp>
      <p:grpSp>
        <p:nvGrpSpPr>
          <p:cNvPr id="31754" name="Group 13">
            <a:extLst>
              <a:ext uri="{FF2B5EF4-FFF2-40B4-BE49-F238E27FC236}">
                <a16:creationId xmlns:a16="http://schemas.microsoft.com/office/drawing/2014/main" id="{44E6D30B-3D4B-4296-A647-8B627F00A179}"/>
              </a:ext>
            </a:extLst>
          </p:cNvPr>
          <p:cNvGrpSpPr>
            <a:grpSpLocks/>
          </p:cNvGrpSpPr>
          <p:nvPr/>
        </p:nvGrpSpPr>
        <p:grpSpPr bwMode="auto">
          <a:xfrm>
            <a:off x="2417763" y="3490913"/>
            <a:ext cx="542925" cy="274637"/>
            <a:chOff x="1104" y="2009"/>
            <a:chExt cx="336" cy="156"/>
          </a:xfrm>
        </p:grpSpPr>
        <p:sp>
          <p:nvSpPr>
            <p:cNvPr id="427022" name="Rectangle 14">
              <a:extLst>
                <a:ext uri="{FF2B5EF4-FFF2-40B4-BE49-F238E27FC236}">
                  <a16:creationId xmlns:a16="http://schemas.microsoft.com/office/drawing/2014/main" id="{3431BF8F-3225-A94D-8BDC-677272E4E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2016"/>
              <a:ext cx="336" cy="14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27023" name="Text Box 15">
              <a:extLst>
                <a:ext uri="{FF2B5EF4-FFF2-40B4-BE49-F238E27FC236}">
                  <a16:creationId xmlns:a16="http://schemas.microsoft.com/office/drawing/2014/main" id="{8953B295-C7F4-AF42-AD62-177C4FACC9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2009"/>
              <a:ext cx="336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571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en-US" sz="1200" b="1">
                  <a:latin typeface="Frutiger 45 Light" charset="0"/>
                  <a:ea typeface="Arial" charset="0"/>
                  <a:cs typeface="Arial" charset="0"/>
                </a:rPr>
                <a:t>BTS</a:t>
              </a:r>
            </a:p>
          </p:txBody>
        </p:sp>
      </p:grpSp>
      <p:sp>
        <p:nvSpPr>
          <p:cNvPr id="427024" name="Line 16">
            <a:extLst>
              <a:ext uri="{FF2B5EF4-FFF2-40B4-BE49-F238E27FC236}">
                <a16:creationId xmlns:a16="http://schemas.microsoft.com/office/drawing/2014/main" id="{33CD2663-D156-3A45-873B-7AF1A9C1FB69}"/>
              </a:ext>
            </a:extLst>
          </p:cNvPr>
          <p:cNvSpPr>
            <a:spLocks noChangeShapeType="1"/>
          </p:cNvSpPr>
          <p:nvPr/>
        </p:nvSpPr>
        <p:spPr bwMode="auto">
          <a:xfrm>
            <a:off x="2960688" y="3624263"/>
            <a:ext cx="854075" cy="169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27025" name="Line 17">
            <a:extLst>
              <a:ext uri="{FF2B5EF4-FFF2-40B4-BE49-F238E27FC236}">
                <a16:creationId xmlns:a16="http://schemas.microsoft.com/office/drawing/2014/main" id="{B76D3648-CF3A-0444-BD22-62F2ABBABD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25825" y="3960813"/>
            <a:ext cx="388938" cy="255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27026" name="Line 18">
            <a:extLst>
              <a:ext uri="{FF2B5EF4-FFF2-40B4-BE49-F238E27FC236}">
                <a16:creationId xmlns:a16="http://schemas.microsoft.com/office/drawing/2014/main" id="{2C8FE51C-FED2-604B-A56A-F8EE24EF1C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27538" y="3465513"/>
            <a:ext cx="1368425" cy="180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27027" name="Text Box 19">
            <a:extLst>
              <a:ext uri="{FF2B5EF4-FFF2-40B4-BE49-F238E27FC236}">
                <a16:creationId xmlns:a16="http://schemas.microsoft.com/office/drawing/2014/main" id="{716B6FE1-486A-2C47-BC57-52C5557E8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6263" y="3709988"/>
            <a:ext cx="5095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200" b="1">
                <a:latin typeface="Frutiger 45 Light" charset="0"/>
                <a:ea typeface="Arial" charset="0"/>
                <a:cs typeface="Arial" charset="0"/>
              </a:rPr>
              <a:t>Abis</a:t>
            </a:r>
          </a:p>
        </p:txBody>
      </p:sp>
      <p:sp>
        <p:nvSpPr>
          <p:cNvPr id="427028" name="Line 20">
            <a:extLst>
              <a:ext uri="{FF2B5EF4-FFF2-40B4-BE49-F238E27FC236}">
                <a16:creationId xmlns:a16="http://schemas.microsoft.com/office/drawing/2014/main" id="{1A056501-74B6-F542-8CE8-8B8FC3FA8CA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49625" y="3624263"/>
            <a:ext cx="76200" cy="169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31760" name="Group 21">
            <a:extLst>
              <a:ext uri="{FF2B5EF4-FFF2-40B4-BE49-F238E27FC236}">
                <a16:creationId xmlns:a16="http://schemas.microsoft.com/office/drawing/2014/main" id="{2419A3F4-E5D5-4AF8-9205-531BFF4090C0}"/>
              </a:ext>
            </a:extLst>
          </p:cNvPr>
          <p:cNvGrpSpPr>
            <a:grpSpLocks/>
          </p:cNvGrpSpPr>
          <p:nvPr/>
        </p:nvGrpSpPr>
        <p:grpSpPr bwMode="auto">
          <a:xfrm>
            <a:off x="5327650" y="2925763"/>
            <a:ext cx="2873375" cy="1771650"/>
            <a:chOff x="2326" y="631"/>
            <a:chExt cx="1810" cy="1116"/>
          </a:xfrm>
        </p:grpSpPr>
        <p:sp>
          <p:nvSpPr>
            <p:cNvPr id="427030" name="Oval 22">
              <a:extLst>
                <a:ext uri="{FF2B5EF4-FFF2-40B4-BE49-F238E27FC236}">
                  <a16:creationId xmlns:a16="http://schemas.microsoft.com/office/drawing/2014/main" id="{A8BA57A3-999E-A347-8B8E-FEC7908A1E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6" y="631"/>
              <a:ext cx="1810" cy="111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27031" name="AutoShape 23">
              <a:extLst>
                <a:ext uri="{FF2B5EF4-FFF2-40B4-BE49-F238E27FC236}">
                  <a16:creationId xmlns:a16="http://schemas.microsoft.com/office/drawing/2014/main" id="{5CADFA3F-7210-7E40-99A8-0399D79F16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0" y="791"/>
              <a:ext cx="391" cy="37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27032" name="Text Box 24">
              <a:extLst>
                <a:ext uri="{FF2B5EF4-FFF2-40B4-BE49-F238E27FC236}">
                  <a16:creationId xmlns:a16="http://schemas.microsoft.com/office/drawing/2014/main" id="{04868783-8801-DD49-8360-4F9E2A99D0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20" y="871"/>
              <a:ext cx="39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571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1200" b="1">
                  <a:latin typeface="Frutiger 45 Light" charset="0"/>
                  <a:ea typeface="Arial" charset="0"/>
                  <a:cs typeface="Arial" charset="0"/>
                </a:rPr>
                <a:t>MSC/VLR</a:t>
              </a:r>
            </a:p>
          </p:txBody>
        </p:sp>
        <p:sp>
          <p:nvSpPr>
            <p:cNvPr id="427033" name="AutoShape 25">
              <a:extLst>
                <a:ext uri="{FF2B5EF4-FFF2-40B4-BE49-F238E27FC236}">
                  <a16:creationId xmlns:a16="http://schemas.microsoft.com/office/drawing/2014/main" id="{07DD8AD0-930A-EC45-BB1C-B034ACE046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2" y="791"/>
              <a:ext cx="391" cy="37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27034" name="Text Box 26">
              <a:extLst>
                <a:ext uri="{FF2B5EF4-FFF2-40B4-BE49-F238E27FC236}">
                  <a16:creationId xmlns:a16="http://schemas.microsoft.com/office/drawing/2014/main" id="{1C97BE1C-A0D3-F14D-A557-B2D2E2737F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0" y="936"/>
              <a:ext cx="367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571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sk-SK" altLang="en-US" sz="1000" b="1">
                  <a:latin typeface="Frutiger 45 Light" charset="0"/>
                  <a:ea typeface="Arial" charset="0"/>
                  <a:cs typeface="Arial" charset="0"/>
                </a:rPr>
                <a:t>G</a:t>
              </a:r>
              <a:r>
                <a:rPr lang="en-US" altLang="en-US" sz="1000" b="1">
                  <a:latin typeface="Frutiger 45 Light" charset="0"/>
                  <a:ea typeface="Arial" charset="0"/>
                  <a:cs typeface="Arial" charset="0"/>
                </a:rPr>
                <a:t>MSC</a:t>
              </a:r>
            </a:p>
          </p:txBody>
        </p:sp>
        <p:sp>
          <p:nvSpPr>
            <p:cNvPr id="427035" name="AutoShape 27">
              <a:extLst>
                <a:ext uri="{FF2B5EF4-FFF2-40B4-BE49-F238E27FC236}">
                  <a16:creationId xmlns:a16="http://schemas.microsoft.com/office/drawing/2014/main" id="{F88CA373-ECB4-124F-A4AD-6B044EFE45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1" y="1323"/>
              <a:ext cx="391" cy="37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27036" name="Text Box 28">
              <a:extLst>
                <a:ext uri="{FF2B5EF4-FFF2-40B4-BE49-F238E27FC236}">
                  <a16:creationId xmlns:a16="http://schemas.microsoft.com/office/drawing/2014/main" id="{D679F87E-5EC5-AF48-8F2F-94AB4C8332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1" y="1463"/>
              <a:ext cx="35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571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1200" b="1">
                  <a:latin typeface="Frutiger 45 Light" charset="0"/>
                  <a:ea typeface="Arial" charset="0"/>
                  <a:cs typeface="Arial" charset="0"/>
                </a:rPr>
                <a:t>HLR</a:t>
              </a:r>
            </a:p>
          </p:txBody>
        </p:sp>
        <p:sp>
          <p:nvSpPr>
            <p:cNvPr id="427037" name="Line 29">
              <a:extLst>
                <a:ext uri="{FF2B5EF4-FFF2-40B4-BE49-F238E27FC236}">
                  <a16:creationId xmlns:a16="http://schemas.microsoft.com/office/drawing/2014/main" id="{FF0489CA-5324-2B49-B477-A1E11523DA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1" y="950"/>
              <a:ext cx="44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27038" name="Line 30">
              <a:extLst>
                <a:ext uri="{FF2B5EF4-FFF2-40B4-BE49-F238E27FC236}">
                  <a16:creationId xmlns:a16="http://schemas.microsoft.com/office/drawing/2014/main" id="{CF6BAB91-E01E-BB43-88CA-6531A5BBC1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766" y="1162"/>
              <a:ext cx="245" cy="2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27039" name="Line 31">
              <a:extLst>
                <a:ext uri="{FF2B5EF4-FFF2-40B4-BE49-F238E27FC236}">
                  <a16:creationId xmlns:a16="http://schemas.microsoft.com/office/drawing/2014/main" id="{F26CB2C3-E4AF-1045-B595-61C6833404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2" y="1162"/>
              <a:ext cx="244" cy="31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27040" name="Text Box 32">
              <a:extLst>
                <a:ext uri="{FF2B5EF4-FFF2-40B4-BE49-F238E27FC236}">
                  <a16:creationId xmlns:a16="http://schemas.microsoft.com/office/drawing/2014/main" id="{9C63D684-3EB1-EB42-A7F8-66987A5F11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0" y="759"/>
              <a:ext cx="32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571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altLang="en-US" sz="1200" b="1">
                  <a:latin typeface="Frutiger 45 Light" charset="0"/>
                  <a:ea typeface="Arial" charset="0"/>
                  <a:cs typeface="Arial" charset="0"/>
                </a:rPr>
                <a:t>MAP</a:t>
              </a:r>
            </a:p>
          </p:txBody>
        </p:sp>
        <p:sp>
          <p:nvSpPr>
            <p:cNvPr id="427041" name="Text Box 33">
              <a:extLst>
                <a:ext uri="{FF2B5EF4-FFF2-40B4-BE49-F238E27FC236}">
                  <a16:creationId xmlns:a16="http://schemas.microsoft.com/office/drawing/2014/main" id="{1B4BE86C-81B3-4B4E-A046-C126D268C0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0" y="1169"/>
              <a:ext cx="42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571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altLang="en-US" sz="1200" b="1">
                  <a:latin typeface="Frutiger 45 Light" charset="0"/>
                  <a:ea typeface="Arial" charset="0"/>
                  <a:cs typeface="Arial" charset="0"/>
                </a:rPr>
                <a:t>MAP-D</a:t>
              </a:r>
            </a:p>
          </p:txBody>
        </p:sp>
        <p:sp>
          <p:nvSpPr>
            <p:cNvPr id="427042" name="Line 34">
              <a:extLst>
                <a:ext uri="{FF2B5EF4-FFF2-40B4-BE49-F238E27FC236}">
                  <a16:creationId xmlns:a16="http://schemas.microsoft.com/office/drawing/2014/main" id="{13371160-9AA2-E44D-BB5A-781D8576D2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05" y="897"/>
              <a:ext cx="1" cy="10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27043" name="Line 35">
              <a:extLst>
                <a:ext uri="{FF2B5EF4-FFF2-40B4-BE49-F238E27FC236}">
                  <a16:creationId xmlns:a16="http://schemas.microsoft.com/office/drawing/2014/main" id="{60738CD4-D14D-0E4C-BEE6-2C936DA1DC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14" y="1323"/>
              <a:ext cx="48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31761" name="Group 36">
            <a:extLst>
              <a:ext uri="{FF2B5EF4-FFF2-40B4-BE49-F238E27FC236}">
                <a16:creationId xmlns:a16="http://schemas.microsoft.com/office/drawing/2014/main" id="{4FD00BB0-D698-4108-AEA6-DB90E37DDDC6}"/>
              </a:ext>
            </a:extLst>
          </p:cNvPr>
          <p:cNvGrpSpPr>
            <a:grpSpLocks/>
          </p:cNvGrpSpPr>
          <p:nvPr/>
        </p:nvGrpSpPr>
        <p:grpSpPr bwMode="auto">
          <a:xfrm>
            <a:off x="3011488" y="3722688"/>
            <a:ext cx="76200" cy="395287"/>
            <a:chOff x="1200" y="2014"/>
            <a:chExt cx="48" cy="249"/>
          </a:xfrm>
        </p:grpSpPr>
        <p:sp>
          <p:nvSpPr>
            <p:cNvPr id="427045" name="Line 37">
              <a:extLst>
                <a:ext uri="{FF2B5EF4-FFF2-40B4-BE49-F238E27FC236}">
                  <a16:creationId xmlns:a16="http://schemas.microsoft.com/office/drawing/2014/main" id="{BE15FACA-4007-2748-B259-6A3E06D295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24" y="2051"/>
              <a:ext cx="0" cy="2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27046" name="Oval 38">
              <a:extLst>
                <a:ext uri="{FF2B5EF4-FFF2-40B4-BE49-F238E27FC236}">
                  <a16:creationId xmlns:a16="http://schemas.microsoft.com/office/drawing/2014/main" id="{0F82AF4A-79F6-114A-BA79-012591BFFF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014"/>
              <a:ext cx="48" cy="5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427047" name="Text Box 39">
            <a:extLst>
              <a:ext uri="{FF2B5EF4-FFF2-40B4-BE49-F238E27FC236}">
                <a16:creationId xmlns:a16="http://schemas.microsoft.com/office/drawing/2014/main" id="{D748FE45-929B-194B-8E2B-9F24BA5A2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75" y="4473575"/>
            <a:ext cx="550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400" b="1" i="1">
                <a:latin typeface="Frutiger 45 Light" charset="0"/>
                <a:ea typeface="Arial" charset="0"/>
                <a:cs typeface="Arial" charset="0"/>
              </a:rPr>
              <a:t>BSS</a:t>
            </a:r>
          </a:p>
        </p:txBody>
      </p:sp>
      <p:graphicFrame>
        <p:nvGraphicFramePr>
          <p:cNvPr id="31763" name="Object 40">
            <a:extLst>
              <a:ext uri="{FF2B5EF4-FFF2-40B4-BE49-F238E27FC236}">
                <a16:creationId xmlns:a16="http://schemas.microsoft.com/office/drawing/2014/main" id="{5C4B676A-B160-4CEF-9C14-B733DA19B3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6725" y="3178175"/>
          <a:ext cx="40005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Visio" r:id="rId4" imgW="0" imgH="0" progId="Visio.Drawing.11">
                  <p:embed/>
                </p:oleObj>
              </mc:Choice>
              <mc:Fallback>
                <p:oleObj name="Visio" r:id="rId4" imgW="0" imgH="0" progId="Visio.Drawing.11">
                  <p:embed/>
                  <p:pic>
                    <p:nvPicPr>
                      <p:cNvPr id="31763" name="Object 40">
                        <a:extLst>
                          <a:ext uri="{FF2B5EF4-FFF2-40B4-BE49-F238E27FC236}">
                            <a16:creationId xmlns:a16="http://schemas.microsoft.com/office/drawing/2014/main" id="{5C4B676A-B160-4CEF-9C14-B733DA19B3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3178175"/>
                        <a:ext cx="400050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7049" name="Line 41">
            <a:extLst>
              <a:ext uri="{FF2B5EF4-FFF2-40B4-BE49-F238E27FC236}">
                <a16:creationId xmlns:a16="http://schemas.microsoft.com/office/drawing/2014/main" id="{E8EF47E9-8D4F-6C43-8918-E6A7D10202BC}"/>
              </a:ext>
            </a:extLst>
          </p:cNvPr>
          <p:cNvSpPr>
            <a:spLocks noChangeShapeType="1"/>
          </p:cNvSpPr>
          <p:nvPr/>
        </p:nvSpPr>
        <p:spPr bwMode="auto">
          <a:xfrm>
            <a:off x="898525" y="3430588"/>
            <a:ext cx="1476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27050" name="Text Box 42">
            <a:extLst>
              <a:ext uri="{FF2B5EF4-FFF2-40B4-BE49-F238E27FC236}">
                <a16:creationId xmlns:a16="http://schemas.microsoft.com/office/drawing/2014/main" id="{D01D3744-9940-8246-A79D-F467F25B3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" y="2457450"/>
            <a:ext cx="33432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sz="1200"/>
              <a:t>4. Standalone Dedicated Control Channel/MM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sz="1200"/>
              <a:t>Loc. Update request: IMSI/TMSI, last CI a LAC</a:t>
            </a:r>
          </a:p>
        </p:txBody>
      </p:sp>
      <p:sp>
        <p:nvSpPr>
          <p:cNvPr id="427051" name="Line 43">
            <a:extLst>
              <a:ext uri="{FF2B5EF4-FFF2-40B4-BE49-F238E27FC236}">
                <a16:creationId xmlns:a16="http://schemas.microsoft.com/office/drawing/2014/main" id="{99BF3236-55CE-D34C-9E94-47C39AB7E73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06700" y="3322638"/>
            <a:ext cx="284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27052" name="Text Box 44">
            <a:extLst>
              <a:ext uri="{FF2B5EF4-FFF2-40B4-BE49-F238E27FC236}">
                <a16:creationId xmlns:a16="http://schemas.microsoft.com/office/drawing/2014/main" id="{6F0E88DC-3F9C-3548-B0CF-924C639D2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7788" y="2817813"/>
            <a:ext cx="1477962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sz="1200"/>
              <a:t>6. Loc. Update req.</a:t>
            </a:r>
          </a:p>
        </p:txBody>
      </p:sp>
      <p:sp>
        <p:nvSpPr>
          <p:cNvPr id="427053" name="Line 45">
            <a:extLst>
              <a:ext uri="{FF2B5EF4-FFF2-40B4-BE49-F238E27FC236}">
                <a16:creationId xmlns:a16="http://schemas.microsoft.com/office/drawing/2014/main" id="{A679638D-904B-D74F-9FC2-2C081E0A920A}"/>
              </a:ext>
            </a:extLst>
          </p:cNvPr>
          <p:cNvSpPr>
            <a:spLocks noChangeShapeType="1"/>
          </p:cNvSpPr>
          <p:nvPr/>
        </p:nvSpPr>
        <p:spPr bwMode="auto">
          <a:xfrm>
            <a:off x="935038" y="3178175"/>
            <a:ext cx="1476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27054" name="Text Box 46">
            <a:extLst>
              <a:ext uri="{FF2B5EF4-FFF2-40B4-BE49-F238E27FC236}">
                <a16:creationId xmlns:a16="http://schemas.microsoft.com/office/drawing/2014/main" id="{B9AD1924-C1EE-3B40-B19D-A65EAE073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3862388"/>
            <a:ext cx="334327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sz="1200"/>
              <a:t>5. Standalone Dedicated Control Channel/MM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sz="1200"/>
              <a:t>Loc. Update request: IMSI/TMSI, last CI a LAC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sz="1200"/>
              <a:t>Confirmation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>
            <a:extLst>
              <a:ext uri="{FF2B5EF4-FFF2-40B4-BE49-F238E27FC236}">
                <a16:creationId xmlns:a16="http://schemas.microsoft.com/office/drawing/2014/main" id="{7F07CDF7-A1BF-1541-AECF-E6D0F56B0B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3600"/>
              <a:t>Location update</a:t>
            </a:r>
            <a:br>
              <a:rPr lang="sk-SK" altLang="en-US" sz="3600"/>
            </a:br>
            <a:r>
              <a:rPr lang="sk-SK" altLang="en-US" sz="3600"/>
              <a:t>2.a Ak sa zmenila poloha účastníka</a:t>
            </a:r>
          </a:p>
        </p:txBody>
      </p:sp>
      <p:sp>
        <p:nvSpPr>
          <p:cNvPr id="441347" name="Rectangle 3">
            <a:extLst>
              <a:ext uri="{FF2B5EF4-FFF2-40B4-BE49-F238E27FC236}">
                <a16:creationId xmlns:a16="http://schemas.microsoft.com/office/drawing/2014/main" id="{6DD55199-4CE5-164C-8DB1-056F247C3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41348" name="Rectangle 4">
            <a:extLst>
              <a:ext uri="{FF2B5EF4-FFF2-40B4-BE49-F238E27FC236}">
                <a16:creationId xmlns:a16="http://schemas.microsoft.com/office/drawing/2014/main" id="{99E40458-1492-154C-B4FB-F977DC6F3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47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41365" name="Oval 21">
            <a:extLst>
              <a:ext uri="{FF2B5EF4-FFF2-40B4-BE49-F238E27FC236}">
                <a16:creationId xmlns:a16="http://schemas.microsoft.com/office/drawing/2014/main" id="{CA59FE48-0CFD-4144-9993-43747950C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7925" y="1808163"/>
            <a:ext cx="4032250" cy="3744912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altLang="en-US"/>
          </a:p>
        </p:txBody>
      </p:sp>
      <p:grpSp>
        <p:nvGrpSpPr>
          <p:cNvPr id="33797" name="Group 22">
            <a:extLst>
              <a:ext uri="{FF2B5EF4-FFF2-40B4-BE49-F238E27FC236}">
                <a16:creationId xmlns:a16="http://schemas.microsoft.com/office/drawing/2014/main" id="{D16EE35E-6816-451E-AAAB-BDA160BED072}"/>
              </a:ext>
            </a:extLst>
          </p:cNvPr>
          <p:cNvGrpSpPr>
            <a:grpSpLocks/>
          </p:cNvGrpSpPr>
          <p:nvPr/>
        </p:nvGrpSpPr>
        <p:grpSpPr bwMode="auto">
          <a:xfrm>
            <a:off x="2914650" y="3287713"/>
            <a:ext cx="627063" cy="588962"/>
            <a:chOff x="3650" y="2003"/>
            <a:chExt cx="395" cy="371"/>
          </a:xfrm>
        </p:grpSpPr>
        <p:sp>
          <p:nvSpPr>
            <p:cNvPr id="441367" name="AutoShape 23">
              <a:extLst>
                <a:ext uri="{FF2B5EF4-FFF2-40B4-BE49-F238E27FC236}">
                  <a16:creationId xmlns:a16="http://schemas.microsoft.com/office/drawing/2014/main" id="{D059DC3A-669D-5D43-9581-62467E8561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0" y="2003"/>
              <a:ext cx="391" cy="37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41368" name="Text Box 24">
              <a:extLst>
                <a:ext uri="{FF2B5EF4-FFF2-40B4-BE49-F238E27FC236}">
                  <a16:creationId xmlns:a16="http://schemas.microsoft.com/office/drawing/2014/main" id="{B70CEF3B-0932-E848-9E93-920153FDEA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0" y="2083"/>
              <a:ext cx="39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571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1200" b="1">
                  <a:latin typeface="Frutiger 45 Light" charset="0"/>
                  <a:ea typeface="Arial" charset="0"/>
                  <a:cs typeface="Arial" charset="0"/>
                </a:rPr>
                <a:t>MSC/VLR</a:t>
              </a:r>
            </a:p>
          </p:txBody>
        </p:sp>
      </p:grpSp>
      <p:sp>
        <p:nvSpPr>
          <p:cNvPr id="441371" name="AutoShape 27">
            <a:extLst>
              <a:ext uri="{FF2B5EF4-FFF2-40B4-BE49-F238E27FC236}">
                <a16:creationId xmlns:a16="http://schemas.microsoft.com/office/drawing/2014/main" id="{3067F429-8BE7-0749-8541-732A396E4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7800" y="4629150"/>
            <a:ext cx="620713" cy="588963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41372" name="Text Box 28">
            <a:extLst>
              <a:ext uri="{FF2B5EF4-FFF2-40B4-BE49-F238E27FC236}">
                <a16:creationId xmlns:a16="http://schemas.microsoft.com/office/drawing/2014/main" id="{E4BD7604-3AFE-154A-9D46-034A0FAC3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4833938"/>
            <a:ext cx="5556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200" b="1">
                <a:latin typeface="Frutiger 45 Light" charset="0"/>
                <a:ea typeface="Arial" charset="0"/>
                <a:cs typeface="Arial" charset="0"/>
              </a:rPr>
              <a:t>HLR</a:t>
            </a:r>
          </a:p>
        </p:txBody>
      </p:sp>
      <p:sp>
        <p:nvSpPr>
          <p:cNvPr id="441373" name="Line 29">
            <a:extLst>
              <a:ext uri="{FF2B5EF4-FFF2-40B4-BE49-F238E27FC236}">
                <a16:creationId xmlns:a16="http://schemas.microsoft.com/office/drawing/2014/main" id="{127B252F-1C5E-5F44-A41D-E3D969A84BE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35363" y="3536950"/>
            <a:ext cx="1973262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41374" name="Line 30">
            <a:extLst>
              <a:ext uri="{FF2B5EF4-FFF2-40B4-BE49-F238E27FC236}">
                <a16:creationId xmlns:a16="http://schemas.microsoft.com/office/drawing/2014/main" id="{520EC681-338C-6849-A7F9-8487FD67B76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46425" y="3876675"/>
            <a:ext cx="885825" cy="920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41375" name="Line 31">
            <a:extLst>
              <a:ext uri="{FF2B5EF4-FFF2-40B4-BE49-F238E27FC236}">
                <a16:creationId xmlns:a16="http://schemas.microsoft.com/office/drawing/2014/main" id="{475D8F18-0A2E-8549-AC77-40F9629B17D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43438" y="3824288"/>
            <a:ext cx="963612" cy="1009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41379" name="Line 35">
            <a:extLst>
              <a:ext uri="{FF2B5EF4-FFF2-40B4-BE49-F238E27FC236}">
                <a16:creationId xmlns:a16="http://schemas.microsoft.com/office/drawing/2014/main" id="{7FDB3915-3EB2-DA4B-B334-BE1AB04761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41750" y="4611688"/>
            <a:ext cx="76200" cy="82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33804" name="Group 67">
            <a:extLst>
              <a:ext uri="{FF2B5EF4-FFF2-40B4-BE49-F238E27FC236}">
                <a16:creationId xmlns:a16="http://schemas.microsoft.com/office/drawing/2014/main" id="{9E60BC12-34A4-40B8-967B-A5419277EC25}"/>
              </a:ext>
            </a:extLst>
          </p:cNvPr>
          <p:cNvGrpSpPr>
            <a:grpSpLocks/>
          </p:cNvGrpSpPr>
          <p:nvPr/>
        </p:nvGrpSpPr>
        <p:grpSpPr bwMode="auto">
          <a:xfrm>
            <a:off x="5508625" y="3249613"/>
            <a:ext cx="627063" cy="588962"/>
            <a:chOff x="3650" y="2003"/>
            <a:chExt cx="395" cy="371"/>
          </a:xfrm>
        </p:grpSpPr>
        <p:sp>
          <p:nvSpPr>
            <p:cNvPr id="441412" name="AutoShape 68">
              <a:extLst>
                <a:ext uri="{FF2B5EF4-FFF2-40B4-BE49-F238E27FC236}">
                  <a16:creationId xmlns:a16="http://schemas.microsoft.com/office/drawing/2014/main" id="{CF0FADE6-409F-3946-98FC-6B387BFB95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0" y="2003"/>
              <a:ext cx="391" cy="37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41413" name="Text Box 69">
              <a:extLst>
                <a:ext uri="{FF2B5EF4-FFF2-40B4-BE49-F238E27FC236}">
                  <a16:creationId xmlns:a16="http://schemas.microsoft.com/office/drawing/2014/main" id="{C1E4986F-B318-3249-AF79-AD0BBF7BDE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0" y="2083"/>
              <a:ext cx="39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571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1200" b="1">
                  <a:latin typeface="Frutiger 45 Light" charset="0"/>
                  <a:ea typeface="Arial" charset="0"/>
                  <a:cs typeface="Arial" charset="0"/>
                </a:rPr>
                <a:t>MSC/VLR</a:t>
              </a:r>
            </a:p>
          </p:txBody>
        </p:sp>
      </p:grpSp>
      <p:sp>
        <p:nvSpPr>
          <p:cNvPr id="441414" name="Text Box 70">
            <a:extLst>
              <a:ext uri="{FF2B5EF4-FFF2-40B4-BE49-F238E27FC236}">
                <a16:creationId xmlns:a16="http://schemas.microsoft.com/office/drawing/2014/main" id="{D2F129B2-A8BB-9B43-A3F2-6498405E1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7650" y="2457450"/>
            <a:ext cx="12382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sk-SK" altLang="en-US"/>
              <a:t>Stare VLR</a:t>
            </a:r>
            <a:endParaRPr lang="en-US" altLang="en-US"/>
          </a:p>
        </p:txBody>
      </p:sp>
      <p:sp>
        <p:nvSpPr>
          <p:cNvPr id="441416" name="Text Box 72">
            <a:extLst>
              <a:ext uri="{FF2B5EF4-FFF2-40B4-BE49-F238E27FC236}">
                <a16:creationId xmlns:a16="http://schemas.microsoft.com/office/drawing/2014/main" id="{45920682-4230-B148-BA1C-AAC65B4BC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852738"/>
            <a:ext cx="21971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sz="1200"/>
              <a:t>6.</a:t>
            </a:r>
            <a:r>
              <a:rPr lang="sk-SK" altLang="en-US" sz="1200"/>
              <a:t>a</a:t>
            </a:r>
            <a:r>
              <a:rPr lang="en-US" altLang="en-US" sz="1200"/>
              <a:t> </a:t>
            </a:r>
            <a:r>
              <a:rPr lang="sk-SK" altLang="en-US" sz="1200"/>
              <a:t>Send Identification (TMSI)</a:t>
            </a:r>
            <a:endParaRPr lang="en-US" altLang="en-US" sz="1200"/>
          </a:p>
        </p:txBody>
      </p:sp>
      <p:sp>
        <p:nvSpPr>
          <p:cNvPr id="441418" name="Text Box 74">
            <a:extLst>
              <a:ext uri="{FF2B5EF4-FFF2-40B4-BE49-F238E27FC236}">
                <a16:creationId xmlns:a16="http://schemas.microsoft.com/office/drawing/2014/main" id="{37523334-78D1-E04F-9D4C-2C20AEBDF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3824288"/>
            <a:ext cx="27559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sz="1200"/>
              <a:t>6.</a:t>
            </a:r>
            <a:r>
              <a:rPr lang="sk-SK" altLang="en-US" sz="1200"/>
              <a:t>b</a:t>
            </a:r>
            <a:r>
              <a:rPr lang="en-US" altLang="en-US" sz="1200"/>
              <a:t> </a:t>
            </a:r>
            <a:r>
              <a:rPr lang="sk-SK" altLang="en-US" sz="1200"/>
              <a:t>Send Identification (Authent, IMSI)</a:t>
            </a:r>
            <a:endParaRPr lang="en-US" altLang="en-US" sz="1200"/>
          </a:p>
        </p:txBody>
      </p:sp>
      <p:sp>
        <p:nvSpPr>
          <p:cNvPr id="441419" name="Text Box 75">
            <a:extLst>
              <a:ext uri="{FF2B5EF4-FFF2-40B4-BE49-F238E27FC236}">
                <a16:creationId xmlns:a16="http://schemas.microsoft.com/office/drawing/2014/main" id="{6ED29636-8FB0-5D4B-85FF-C1500113D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2388" y="2565400"/>
            <a:ext cx="12255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sk-SK" altLang="en-US"/>
              <a:t>Nove VLR</a:t>
            </a:r>
            <a:endParaRPr lang="en-US" altLang="en-US"/>
          </a:p>
        </p:txBody>
      </p:sp>
      <p:sp>
        <p:nvSpPr>
          <p:cNvPr id="441420" name="Line 76">
            <a:extLst>
              <a:ext uri="{FF2B5EF4-FFF2-40B4-BE49-F238E27FC236}">
                <a16:creationId xmlns:a16="http://schemas.microsoft.com/office/drawing/2014/main" id="{37097E7D-4C4B-994F-A9FD-9B59655E742A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9838" y="3319463"/>
            <a:ext cx="1620837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41421" name="Line 77">
            <a:extLst>
              <a:ext uri="{FF2B5EF4-FFF2-40B4-BE49-F238E27FC236}">
                <a16:creationId xmlns:a16="http://schemas.microsoft.com/office/drawing/2014/main" id="{82ABE25E-BB25-C147-AAB2-F86AAFEED93D}"/>
              </a:ext>
            </a:extLst>
          </p:cNvPr>
          <p:cNvSpPr>
            <a:spLocks noChangeShapeType="1"/>
          </p:cNvSpPr>
          <p:nvPr/>
        </p:nvSpPr>
        <p:spPr bwMode="auto">
          <a:xfrm>
            <a:off x="3671888" y="3716338"/>
            <a:ext cx="1620837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41422" name="Line 78">
            <a:extLst>
              <a:ext uri="{FF2B5EF4-FFF2-40B4-BE49-F238E27FC236}">
                <a16:creationId xmlns:a16="http://schemas.microsoft.com/office/drawing/2014/main" id="{F45E6186-37A9-A848-AD30-8B9F730FF2B3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4188" y="3933825"/>
            <a:ext cx="863600" cy="9715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41423" name="Line 79">
            <a:extLst>
              <a:ext uri="{FF2B5EF4-FFF2-40B4-BE49-F238E27FC236}">
                <a16:creationId xmlns:a16="http://schemas.microsoft.com/office/drawing/2014/main" id="{6B36E2A4-7B1B-2E41-88F5-BE1303534B3C}"/>
              </a:ext>
            </a:extLst>
          </p:cNvPr>
          <p:cNvSpPr>
            <a:spLocks noChangeShapeType="1"/>
          </p:cNvSpPr>
          <p:nvPr/>
        </p:nvSpPr>
        <p:spPr bwMode="auto">
          <a:xfrm>
            <a:off x="3527425" y="3897313"/>
            <a:ext cx="5762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41424" name="Text Box 80">
            <a:extLst>
              <a:ext uri="{FF2B5EF4-FFF2-40B4-BE49-F238E27FC236}">
                <a16:creationId xmlns:a16="http://schemas.microsoft.com/office/drawing/2014/main" id="{54C0E49A-1CED-864E-8D7F-2A9E33397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4113213"/>
            <a:ext cx="27654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sz="1200"/>
              <a:t>6.</a:t>
            </a:r>
            <a:r>
              <a:rPr lang="sk-SK" altLang="en-US" sz="1200"/>
              <a:t>c</a:t>
            </a:r>
            <a:r>
              <a:rPr lang="en-US" altLang="en-US" sz="1200"/>
              <a:t> </a:t>
            </a:r>
            <a:r>
              <a:rPr lang="sk-SK" altLang="en-US" sz="1200"/>
              <a:t>Update Loc (IMSI, LMSI, newVLR)</a:t>
            </a:r>
            <a:endParaRPr lang="en-US" altLang="en-US" sz="1200"/>
          </a:p>
        </p:txBody>
      </p:sp>
      <p:sp>
        <p:nvSpPr>
          <p:cNvPr id="441425" name="Text Box 81">
            <a:extLst>
              <a:ext uri="{FF2B5EF4-FFF2-40B4-BE49-F238E27FC236}">
                <a16:creationId xmlns:a16="http://schemas.microsoft.com/office/drawing/2014/main" id="{E4DC987B-5AF8-B14F-80A7-B18B015F3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4257675"/>
            <a:ext cx="1811337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sz="1200"/>
              <a:t>6.</a:t>
            </a:r>
            <a:r>
              <a:rPr lang="sk-SK" altLang="en-US" sz="1200"/>
              <a:t>d</a:t>
            </a:r>
            <a:r>
              <a:rPr lang="en-US" altLang="en-US" sz="1200"/>
              <a:t> </a:t>
            </a:r>
            <a:r>
              <a:rPr lang="sk-SK" altLang="en-US" sz="1200"/>
              <a:t>Insert Subsc. Data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sk-SK" altLang="en-US" sz="1200"/>
              <a:t>SS, MSISDN, sub. state</a:t>
            </a:r>
            <a:endParaRPr lang="en-US" altLang="en-US" sz="1200"/>
          </a:p>
        </p:txBody>
      </p:sp>
      <p:sp>
        <p:nvSpPr>
          <p:cNvPr id="441426" name="Text Box 82">
            <a:extLst>
              <a:ext uri="{FF2B5EF4-FFF2-40B4-BE49-F238E27FC236}">
                <a16:creationId xmlns:a16="http://schemas.microsoft.com/office/drawing/2014/main" id="{413C4BD3-3502-584A-878F-E2A24980F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0" y="4681538"/>
            <a:ext cx="22161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sk-SK" altLang="en-US"/>
              <a:t>Nasleduje ešte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sk-SK" altLang="en-US"/>
              <a:t>ukončenie LU a ISD</a:t>
            </a:r>
            <a:endParaRPr lang="en-US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>
            <a:extLst>
              <a:ext uri="{FF2B5EF4-FFF2-40B4-BE49-F238E27FC236}">
                <a16:creationId xmlns:a16="http://schemas.microsoft.com/office/drawing/2014/main" id="{322CF8B2-1502-7548-B64F-BEB5E94E07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3600"/>
              <a:t>Location update</a:t>
            </a:r>
            <a:br>
              <a:rPr lang="sk-SK" altLang="en-US" sz="3600"/>
            </a:br>
            <a:r>
              <a:rPr lang="sk-SK" altLang="en-US" sz="3600"/>
              <a:t>3. Autorizácia používateľa</a:t>
            </a:r>
          </a:p>
        </p:txBody>
      </p:sp>
      <p:sp>
        <p:nvSpPr>
          <p:cNvPr id="429059" name="Rectangle 3">
            <a:extLst>
              <a:ext uri="{FF2B5EF4-FFF2-40B4-BE49-F238E27FC236}">
                <a16:creationId xmlns:a16="http://schemas.microsoft.com/office/drawing/2014/main" id="{7D3E541E-4285-174F-A259-3408D4B32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29060" name="Rectangle 4">
            <a:extLst>
              <a:ext uri="{FF2B5EF4-FFF2-40B4-BE49-F238E27FC236}">
                <a16:creationId xmlns:a16="http://schemas.microsoft.com/office/drawing/2014/main" id="{93332FD3-D794-D54B-8568-006073E07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47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29061" name="Oval 5">
            <a:extLst>
              <a:ext uri="{FF2B5EF4-FFF2-40B4-BE49-F238E27FC236}">
                <a16:creationId xmlns:a16="http://schemas.microsoft.com/office/drawing/2014/main" id="{657D2E5F-33EF-544E-BF2C-F3FE7F0E8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3033713"/>
            <a:ext cx="2327275" cy="14351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29062" name="Line 6">
            <a:extLst>
              <a:ext uri="{FF2B5EF4-FFF2-40B4-BE49-F238E27FC236}">
                <a16:creationId xmlns:a16="http://schemas.microsoft.com/office/drawing/2014/main" id="{82332916-8215-B04F-AD31-035C1F340AB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71750" y="3201988"/>
            <a:ext cx="1588" cy="338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29063" name="Oval 7">
            <a:extLst>
              <a:ext uri="{FF2B5EF4-FFF2-40B4-BE49-F238E27FC236}">
                <a16:creationId xmlns:a16="http://schemas.microsoft.com/office/drawing/2014/main" id="{65D376C9-3212-054D-840E-70B0251D6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3650" y="3146425"/>
            <a:ext cx="76200" cy="857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35847" name="Group 8">
            <a:extLst>
              <a:ext uri="{FF2B5EF4-FFF2-40B4-BE49-F238E27FC236}">
                <a16:creationId xmlns:a16="http://schemas.microsoft.com/office/drawing/2014/main" id="{9417C581-319E-4108-9437-E3263C1CC8E9}"/>
              </a:ext>
            </a:extLst>
          </p:cNvPr>
          <p:cNvGrpSpPr>
            <a:grpSpLocks/>
          </p:cNvGrpSpPr>
          <p:nvPr/>
        </p:nvGrpSpPr>
        <p:grpSpPr bwMode="auto">
          <a:xfrm>
            <a:off x="2881313" y="4079875"/>
            <a:ext cx="544512" cy="274638"/>
            <a:chOff x="1104" y="2008"/>
            <a:chExt cx="336" cy="156"/>
          </a:xfrm>
        </p:grpSpPr>
        <p:sp>
          <p:nvSpPr>
            <p:cNvPr id="429065" name="Rectangle 9">
              <a:extLst>
                <a:ext uri="{FF2B5EF4-FFF2-40B4-BE49-F238E27FC236}">
                  <a16:creationId xmlns:a16="http://schemas.microsoft.com/office/drawing/2014/main" id="{2AA7EA5E-0A1A-5F4F-BAB5-76E4FAFB5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2016"/>
              <a:ext cx="336" cy="14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29066" name="Text Box 10">
              <a:extLst>
                <a:ext uri="{FF2B5EF4-FFF2-40B4-BE49-F238E27FC236}">
                  <a16:creationId xmlns:a16="http://schemas.microsoft.com/office/drawing/2014/main" id="{81297827-9860-844C-BD7B-5D1E6EF5E7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2008"/>
              <a:ext cx="336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571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en-US" sz="1200" b="1">
                  <a:latin typeface="Frutiger 45 Light" charset="0"/>
                  <a:ea typeface="Arial" charset="0"/>
                  <a:cs typeface="Arial" charset="0"/>
                </a:rPr>
                <a:t>BTS</a:t>
              </a:r>
            </a:p>
          </p:txBody>
        </p:sp>
      </p:grpSp>
      <p:sp>
        <p:nvSpPr>
          <p:cNvPr id="429067" name="AutoShape 11">
            <a:extLst>
              <a:ext uri="{FF2B5EF4-FFF2-40B4-BE49-F238E27FC236}">
                <a16:creationId xmlns:a16="http://schemas.microsoft.com/office/drawing/2014/main" id="{EE8558FF-3B43-2B43-9075-6449F1917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4763" y="3454400"/>
            <a:ext cx="622300" cy="592138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29068" name="Text Box 12">
            <a:extLst>
              <a:ext uri="{FF2B5EF4-FFF2-40B4-BE49-F238E27FC236}">
                <a16:creationId xmlns:a16="http://schemas.microsoft.com/office/drawing/2014/main" id="{C245888A-4A40-134C-9335-650AA7022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7463" y="3679825"/>
            <a:ext cx="609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200" b="1">
                <a:latin typeface="Frutiger 45 Light" charset="0"/>
                <a:ea typeface="Arial" charset="0"/>
                <a:cs typeface="Arial" charset="0"/>
              </a:rPr>
              <a:t>BSC</a:t>
            </a:r>
          </a:p>
        </p:txBody>
      </p:sp>
      <p:grpSp>
        <p:nvGrpSpPr>
          <p:cNvPr id="35850" name="Group 13">
            <a:extLst>
              <a:ext uri="{FF2B5EF4-FFF2-40B4-BE49-F238E27FC236}">
                <a16:creationId xmlns:a16="http://schemas.microsoft.com/office/drawing/2014/main" id="{2A081B85-9C4C-441D-83D0-32D3228CCFAD}"/>
              </a:ext>
            </a:extLst>
          </p:cNvPr>
          <p:cNvGrpSpPr>
            <a:grpSpLocks/>
          </p:cNvGrpSpPr>
          <p:nvPr/>
        </p:nvGrpSpPr>
        <p:grpSpPr bwMode="auto">
          <a:xfrm>
            <a:off x="2417763" y="3490913"/>
            <a:ext cx="542925" cy="274637"/>
            <a:chOff x="1104" y="2009"/>
            <a:chExt cx="336" cy="156"/>
          </a:xfrm>
        </p:grpSpPr>
        <p:sp>
          <p:nvSpPr>
            <p:cNvPr id="429070" name="Rectangle 14">
              <a:extLst>
                <a:ext uri="{FF2B5EF4-FFF2-40B4-BE49-F238E27FC236}">
                  <a16:creationId xmlns:a16="http://schemas.microsoft.com/office/drawing/2014/main" id="{075118D3-3308-5F41-B81A-1E4C4E2B69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2016"/>
              <a:ext cx="336" cy="14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29071" name="Text Box 15">
              <a:extLst>
                <a:ext uri="{FF2B5EF4-FFF2-40B4-BE49-F238E27FC236}">
                  <a16:creationId xmlns:a16="http://schemas.microsoft.com/office/drawing/2014/main" id="{1ED00220-9446-F34E-8714-BC848F228F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2009"/>
              <a:ext cx="336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571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en-US" sz="1200" b="1">
                  <a:latin typeface="Frutiger 45 Light" charset="0"/>
                  <a:ea typeface="Arial" charset="0"/>
                  <a:cs typeface="Arial" charset="0"/>
                </a:rPr>
                <a:t>BTS</a:t>
              </a:r>
            </a:p>
          </p:txBody>
        </p:sp>
      </p:grpSp>
      <p:sp>
        <p:nvSpPr>
          <p:cNvPr id="429072" name="Line 16">
            <a:extLst>
              <a:ext uri="{FF2B5EF4-FFF2-40B4-BE49-F238E27FC236}">
                <a16:creationId xmlns:a16="http://schemas.microsoft.com/office/drawing/2014/main" id="{36DAD850-4C65-8D46-961E-95EF6B2F383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60688" y="3624263"/>
            <a:ext cx="854075" cy="169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29073" name="Line 17">
            <a:extLst>
              <a:ext uri="{FF2B5EF4-FFF2-40B4-BE49-F238E27FC236}">
                <a16:creationId xmlns:a16="http://schemas.microsoft.com/office/drawing/2014/main" id="{8BC28DF2-F986-5541-A525-5E973B6CBE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25825" y="3960813"/>
            <a:ext cx="388938" cy="255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29074" name="Line 18">
            <a:extLst>
              <a:ext uri="{FF2B5EF4-FFF2-40B4-BE49-F238E27FC236}">
                <a16:creationId xmlns:a16="http://schemas.microsoft.com/office/drawing/2014/main" id="{F043BCB2-4801-984A-8CC9-8BE65016EF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27538" y="3465513"/>
            <a:ext cx="1368425" cy="180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29075" name="Text Box 19">
            <a:extLst>
              <a:ext uri="{FF2B5EF4-FFF2-40B4-BE49-F238E27FC236}">
                <a16:creationId xmlns:a16="http://schemas.microsoft.com/office/drawing/2014/main" id="{F7A01A9E-E831-B943-9092-261E643C6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6263" y="3709988"/>
            <a:ext cx="5095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200" b="1">
                <a:latin typeface="Frutiger 45 Light" charset="0"/>
                <a:ea typeface="Arial" charset="0"/>
                <a:cs typeface="Arial" charset="0"/>
              </a:rPr>
              <a:t>Abis</a:t>
            </a:r>
          </a:p>
        </p:txBody>
      </p:sp>
      <p:sp>
        <p:nvSpPr>
          <p:cNvPr id="429076" name="Line 20">
            <a:extLst>
              <a:ext uri="{FF2B5EF4-FFF2-40B4-BE49-F238E27FC236}">
                <a16:creationId xmlns:a16="http://schemas.microsoft.com/office/drawing/2014/main" id="{D9D72F20-FB48-6745-B8E6-318AC5A0356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49625" y="3624263"/>
            <a:ext cx="76200" cy="169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35856" name="Group 21">
            <a:extLst>
              <a:ext uri="{FF2B5EF4-FFF2-40B4-BE49-F238E27FC236}">
                <a16:creationId xmlns:a16="http://schemas.microsoft.com/office/drawing/2014/main" id="{92B5EB85-E200-4E3C-97CA-AB5B7731A6FE}"/>
              </a:ext>
            </a:extLst>
          </p:cNvPr>
          <p:cNvGrpSpPr>
            <a:grpSpLocks/>
          </p:cNvGrpSpPr>
          <p:nvPr/>
        </p:nvGrpSpPr>
        <p:grpSpPr bwMode="auto">
          <a:xfrm>
            <a:off x="5327650" y="2925763"/>
            <a:ext cx="2873375" cy="1771650"/>
            <a:chOff x="2326" y="631"/>
            <a:chExt cx="1810" cy="1116"/>
          </a:xfrm>
        </p:grpSpPr>
        <p:sp>
          <p:nvSpPr>
            <p:cNvPr id="429078" name="Oval 22">
              <a:extLst>
                <a:ext uri="{FF2B5EF4-FFF2-40B4-BE49-F238E27FC236}">
                  <a16:creationId xmlns:a16="http://schemas.microsoft.com/office/drawing/2014/main" id="{D8FC99B7-7978-F347-8103-4F159BD48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6" y="631"/>
              <a:ext cx="1810" cy="111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29079" name="AutoShape 23">
              <a:extLst>
                <a:ext uri="{FF2B5EF4-FFF2-40B4-BE49-F238E27FC236}">
                  <a16:creationId xmlns:a16="http://schemas.microsoft.com/office/drawing/2014/main" id="{284E6601-E03F-FC47-A4FA-300746C09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0" y="791"/>
              <a:ext cx="391" cy="37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29080" name="Text Box 24">
              <a:extLst>
                <a:ext uri="{FF2B5EF4-FFF2-40B4-BE49-F238E27FC236}">
                  <a16:creationId xmlns:a16="http://schemas.microsoft.com/office/drawing/2014/main" id="{6D79F0DA-BA64-4E4B-A0FF-FA5480E29F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20" y="871"/>
              <a:ext cx="39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571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1200" b="1">
                  <a:latin typeface="Frutiger 45 Light" charset="0"/>
                  <a:ea typeface="Arial" charset="0"/>
                  <a:cs typeface="Arial" charset="0"/>
                </a:rPr>
                <a:t>MSC/VLR</a:t>
              </a:r>
            </a:p>
          </p:txBody>
        </p:sp>
        <p:sp>
          <p:nvSpPr>
            <p:cNvPr id="429081" name="AutoShape 25">
              <a:extLst>
                <a:ext uri="{FF2B5EF4-FFF2-40B4-BE49-F238E27FC236}">
                  <a16:creationId xmlns:a16="http://schemas.microsoft.com/office/drawing/2014/main" id="{EEC30EAA-37B1-264B-88A6-FFAD2B13E1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2" y="791"/>
              <a:ext cx="391" cy="37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29082" name="Text Box 26">
              <a:extLst>
                <a:ext uri="{FF2B5EF4-FFF2-40B4-BE49-F238E27FC236}">
                  <a16:creationId xmlns:a16="http://schemas.microsoft.com/office/drawing/2014/main" id="{68EF4002-904A-5845-99C5-763BB45E8B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0" y="936"/>
              <a:ext cx="367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571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sk-SK" altLang="en-US" sz="1000" b="1">
                  <a:latin typeface="Frutiger 45 Light" charset="0"/>
                  <a:ea typeface="Arial" charset="0"/>
                  <a:cs typeface="Arial" charset="0"/>
                </a:rPr>
                <a:t>G</a:t>
              </a:r>
              <a:r>
                <a:rPr lang="en-US" altLang="en-US" sz="1000" b="1">
                  <a:latin typeface="Frutiger 45 Light" charset="0"/>
                  <a:ea typeface="Arial" charset="0"/>
                  <a:cs typeface="Arial" charset="0"/>
                </a:rPr>
                <a:t>MSC</a:t>
              </a:r>
            </a:p>
          </p:txBody>
        </p:sp>
        <p:sp>
          <p:nvSpPr>
            <p:cNvPr id="429083" name="AutoShape 27">
              <a:extLst>
                <a:ext uri="{FF2B5EF4-FFF2-40B4-BE49-F238E27FC236}">
                  <a16:creationId xmlns:a16="http://schemas.microsoft.com/office/drawing/2014/main" id="{03978019-507C-5043-AE79-CB62B04CD9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1" y="1323"/>
              <a:ext cx="391" cy="37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29084" name="Text Box 28">
              <a:extLst>
                <a:ext uri="{FF2B5EF4-FFF2-40B4-BE49-F238E27FC236}">
                  <a16:creationId xmlns:a16="http://schemas.microsoft.com/office/drawing/2014/main" id="{BEACBD6A-1457-304C-B14A-B10008F706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1" y="1463"/>
              <a:ext cx="35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571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1200" b="1">
                  <a:latin typeface="Frutiger 45 Light" charset="0"/>
                  <a:ea typeface="Arial" charset="0"/>
                  <a:cs typeface="Arial" charset="0"/>
                </a:rPr>
                <a:t>HLR</a:t>
              </a:r>
            </a:p>
          </p:txBody>
        </p:sp>
        <p:sp>
          <p:nvSpPr>
            <p:cNvPr id="429085" name="Line 29">
              <a:extLst>
                <a:ext uri="{FF2B5EF4-FFF2-40B4-BE49-F238E27FC236}">
                  <a16:creationId xmlns:a16="http://schemas.microsoft.com/office/drawing/2014/main" id="{5D40B6DD-FD77-4D42-BC6F-8A23E3204A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1" y="950"/>
              <a:ext cx="44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29086" name="Line 30">
              <a:extLst>
                <a:ext uri="{FF2B5EF4-FFF2-40B4-BE49-F238E27FC236}">
                  <a16:creationId xmlns:a16="http://schemas.microsoft.com/office/drawing/2014/main" id="{E5A34A77-9426-A04D-A2E6-77AD67A6D8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766" y="1162"/>
              <a:ext cx="245" cy="2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29087" name="Line 31">
              <a:extLst>
                <a:ext uri="{FF2B5EF4-FFF2-40B4-BE49-F238E27FC236}">
                  <a16:creationId xmlns:a16="http://schemas.microsoft.com/office/drawing/2014/main" id="{740F3834-28B3-5C43-9922-78FEAA980E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2" y="1162"/>
              <a:ext cx="244" cy="31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29088" name="Text Box 32">
              <a:extLst>
                <a:ext uri="{FF2B5EF4-FFF2-40B4-BE49-F238E27FC236}">
                  <a16:creationId xmlns:a16="http://schemas.microsoft.com/office/drawing/2014/main" id="{FC8C31C5-4435-F341-871C-3D657A1848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0" y="759"/>
              <a:ext cx="32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571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altLang="en-US" sz="1200" b="1">
                  <a:latin typeface="Frutiger 45 Light" charset="0"/>
                  <a:ea typeface="Arial" charset="0"/>
                  <a:cs typeface="Arial" charset="0"/>
                </a:rPr>
                <a:t>MAP</a:t>
              </a:r>
            </a:p>
          </p:txBody>
        </p:sp>
        <p:sp>
          <p:nvSpPr>
            <p:cNvPr id="429089" name="Text Box 33">
              <a:extLst>
                <a:ext uri="{FF2B5EF4-FFF2-40B4-BE49-F238E27FC236}">
                  <a16:creationId xmlns:a16="http://schemas.microsoft.com/office/drawing/2014/main" id="{8F138E90-B7FF-0843-A788-8FCED01A87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0" y="1169"/>
              <a:ext cx="42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571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altLang="en-US" sz="1200" b="1">
                  <a:latin typeface="Frutiger 45 Light" charset="0"/>
                  <a:ea typeface="Arial" charset="0"/>
                  <a:cs typeface="Arial" charset="0"/>
                </a:rPr>
                <a:t>MAP-D</a:t>
              </a:r>
            </a:p>
          </p:txBody>
        </p:sp>
        <p:sp>
          <p:nvSpPr>
            <p:cNvPr id="429090" name="Line 34">
              <a:extLst>
                <a:ext uri="{FF2B5EF4-FFF2-40B4-BE49-F238E27FC236}">
                  <a16:creationId xmlns:a16="http://schemas.microsoft.com/office/drawing/2014/main" id="{093FFECA-4356-8F45-B69F-DD70B790C2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05" y="897"/>
              <a:ext cx="1" cy="10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29091" name="Line 35">
              <a:extLst>
                <a:ext uri="{FF2B5EF4-FFF2-40B4-BE49-F238E27FC236}">
                  <a16:creationId xmlns:a16="http://schemas.microsoft.com/office/drawing/2014/main" id="{26871E1D-10C7-CE45-A9F5-B8EB23438D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14" y="1323"/>
              <a:ext cx="48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35857" name="Group 36">
            <a:extLst>
              <a:ext uri="{FF2B5EF4-FFF2-40B4-BE49-F238E27FC236}">
                <a16:creationId xmlns:a16="http://schemas.microsoft.com/office/drawing/2014/main" id="{1BE4CD3D-DCB7-4051-B141-6C4C07CAF2A0}"/>
              </a:ext>
            </a:extLst>
          </p:cNvPr>
          <p:cNvGrpSpPr>
            <a:grpSpLocks/>
          </p:cNvGrpSpPr>
          <p:nvPr/>
        </p:nvGrpSpPr>
        <p:grpSpPr bwMode="auto">
          <a:xfrm>
            <a:off x="3011488" y="3722688"/>
            <a:ext cx="76200" cy="395287"/>
            <a:chOff x="1200" y="2014"/>
            <a:chExt cx="48" cy="249"/>
          </a:xfrm>
        </p:grpSpPr>
        <p:sp>
          <p:nvSpPr>
            <p:cNvPr id="429093" name="Line 37">
              <a:extLst>
                <a:ext uri="{FF2B5EF4-FFF2-40B4-BE49-F238E27FC236}">
                  <a16:creationId xmlns:a16="http://schemas.microsoft.com/office/drawing/2014/main" id="{A0391181-156E-B04C-B728-FDDECD5327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24" y="2051"/>
              <a:ext cx="0" cy="2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29094" name="Oval 38">
              <a:extLst>
                <a:ext uri="{FF2B5EF4-FFF2-40B4-BE49-F238E27FC236}">
                  <a16:creationId xmlns:a16="http://schemas.microsoft.com/office/drawing/2014/main" id="{25B2FFEC-F2E7-EE4D-954A-23511FADC4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014"/>
              <a:ext cx="48" cy="5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429095" name="Text Box 39">
            <a:extLst>
              <a:ext uri="{FF2B5EF4-FFF2-40B4-BE49-F238E27FC236}">
                <a16:creationId xmlns:a16="http://schemas.microsoft.com/office/drawing/2014/main" id="{B7065468-E683-F340-88F8-7719F8FC9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75" y="4473575"/>
            <a:ext cx="550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400" b="1" i="1">
                <a:latin typeface="Frutiger 45 Light" charset="0"/>
                <a:ea typeface="Arial" charset="0"/>
                <a:cs typeface="Arial" charset="0"/>
              </a:rPr>
              <a:t>BSS</a:t>
            </a:r>
          </a:p>
        </p:txBody>
      </p:sp>
      <p:graphicFrame>
        <p:nvGraphicFramePr>
          <p:cNvPr id="35859" name="Object 40">
            <a:extLst>
              <a:ext uri="{FF2B5EF4-FFF2-40B4-BE49-F238E27FC236}">
                <a16:creationId xmlns:a16="http://schemas.microsoft.com/office/drawing/2014/main" id="{B873FD1F-D0D4-4E40-9617-D960FE1039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6725" y="3178175"/>
          <a:ext cx="40005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Visio" r:id="rId4" imgW="0" imgH="0" progId="Visio.Drawing.11">
                  <p:embed/>
                </p:oleObj>
              </mc:Choice>
              <mc:Fallback>
                <p:oleObj name="Visio" r:id="rId4" imgW="0" imgH="0" progId="Visio.Drawing.11">
                  <p:embed/>
                  <p:pic>
                    <p:nvPicPr>
                      <p:cNvPr id="35859" name="Object 40">
                        <a:extLst>
                          <a:ext uri="{FF2B5EF4-FFF2-40B4-BE49-F238E27FC236}">
                            <a16:creationId xmlns:a16="http://schemas.microsoft.com/office/drawing/2014/main" id="{B873FD1F-D0D4-4E40-9617-D960FE1039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3178175"/>
                        <a:ext cx="400050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9097" name="Line 41">
            <a:extLst>
              <a:ext uri="{FF2B5EF4-FFF2-40B4-BE49-F238E27FC236}">
                <a16:creationId xmlns:a16="http://schemas.microsoft.com/office/drawing/2014/main" id="{1155B51E-16DC-A449-A5FA-A38FAA1F7D30}"/>
              </a:ext>
            </a:extLst>
          </p:cNvPr>
          <p:cNvSpPr>
            <a:spLocks noChangeShapeType="1"/>
          </p:cNvSpPr>
          <p:nvPr/>
        </p:nvSpPr>
        <p:spPr bwMode="auto">
          <a:xfrm>
            <a:off x="898525" y="3430588"/>
            <a:ext cx="1476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29098" name="Text Box 42">
            <a:extLst>
              <a:ext uri="{FF2B5EF4-FFF2-40B4-BE49-F238E27FC236}">
                <a16:creationId xmlns:a16="http://schemas.microsoft.com/office/drawing/2014/main" id="{CF7277F7-4697-9041-80E3-AD61C2079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" y="2457450"/>
            <a:ext cx="3281363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sk-SK" altLang="en-US" sz="1200"/>
              <a:t>8</a:t>
            </a:r>
            <a:r>
              <a:rPr lang="en-US" altLang="en-US" sz="1200"/>
              <a:t>. Standalone Dedicated Control Channel/MM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sk-SK" altLang="en-US" sz="1200"/>
              <a:t>Auth.</a:t>
            </a:r>
            <a:r>
              <a:rPr lang="en-US" altLang="en-US" sz="1200"/>
              <a:t> request: </a:t>
            </a:r>
            <a:r>
              <a:rPr lang="sk-SK" altLang="en-US" sz="1200"/>
              <a:t>RAND</a:t>
            </a:r>
            <a:endParaRPr lang="en-US" altLang="en-US" sz="1200"/>
          </a:p>
        </p:txBody>
      </p:sp>
      <p:sp>
        <p:nvSpPr>
          <p:cNvPr id="429099" name="Line 43">
            <a:extLst>
              <a:ext uri="{FF2B5EF4-FFF2-40B4-BE49-F238E27FC236}">
                <a16:creationId xmlns:a16="http://schemas.microsoft.com/office/drawing/2014/main" id="{0CD5BB11-57D3-0044-BBB3-9E862A5B2C11}"/>
              </a:ext>
            </a:extLst>
          </p:cNvPr>
          <p:cNvSpPr>
            <a:spLocks noChangeShapeType="1"/>
          </p:cNvSpPr>
          <p:nvPr/>
        </p:nvSpPr>
        <p:spPr bwMode="auto">
          <a:xfrm>
            <a:off x="2951163" y="3752850"/>
            <a:ext cx="284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29100" name="Text Box 44">
            <a:extLst>
              <a:ext uri="{FF2B5EF4-FFF2-40B4-BE49-F238E27FC236}">
                <a16:creationId xmlns:a16="http://schemas.microsoft.com/office/drawing/2014/main" id="{60A2D8BE-85C4-1348-8188-A26272C7A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8150" y="2781300"/>
            <a:ext cx="1014413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sk-SK" altLang="en-US" sz="1200"/>
              <a:t>7</a:t>
            </a:r>
            <a:r>
              <a:rPr lang="en-US" altLang="en-US" sz="1200"/>
              <a:t>. </a:t>
            </a:r>
            <a:r>
              <a:rPr lang="sk-SK" altLang="en-US" sz="1200"/>
              <a:t>Auth.</a:t>
            </a:r>
            <a:r>
              <a:rPr lang="en-US" altLang="en-US" sz="1200"/>
              <a:t> req.</a:t>
            </a:r>
            <a:endParaRPr lang="sk-SK" altLang="en-US" sz="120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sk-SK" altLang="en-US" sz="1200"/>
              <a:t>RAND</a:t>
            </a:r>
            <a:endParaRPr lang="en-US" altLang="en-US" sz="1200"/>
          </a:p>
        </p:txBody>
      </p:sp>
      <p:sp>
        <p:nvSpPr>
          <p:cNvPr id="429101" name="Line 45">
            <a:extLst>
              <a:ext uri="{FF2B5EF4-FFF2-40B4-BE49-F238E27FC236}">
                <a16:creationId xmlns:a16="http://schemas.microsoft.com/office/drawing/2014/main" id="{973D092E-1857-8640-A9E9-775245828551}"/>
              </a:ext>
            </a:extLst>
          </p:cNvPr>
          <p:cNvSpPr>
            <a:spLocks noChangeShapeType="1"/>
          </p:cNvSpPr>
          <p:nvPr/>
        </p:nvSpPr>
        <p:spPr bwMode="auto">
          <a:xfrm>
            <a:off x="935038" y="3178175"/>
            <a:ext cx="1476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29102" name="Text Box 46">
            <a:extLst>
              <a:ext uri="{FF2B5EF4-FFF2-40B4-BE49-F238E27FC236}">
                <a16:creationId xmlns:a16="http://schemas.microsoft.com/office/drawing/2014/main" id="{539C91F2-2A6A-B740-B4F3-1F3CD9986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3862388"/>
            <a:ext cx="3281362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sk-SK" altLang="en-US" sz="1200"/>
              <a:t>9</a:t>
            </a:r>
            <a:r>
              <a:rPr lang="en-US" altLang="en-US" sz="1200"/>
              <a:t>. Standalone Dedicated Control Channel/MM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sk-SK" altLang="en-US" sz="1200"/>
              <a:t>Auth.</a:t>
            </a:r>
            <a:r>
              <a:rPr lang="en-US" altLang="en-US" sz="1200"/>
              <a:t> </a:t>
            </a:r>
            <a:r>
              <a:rPr lang="sk-SK" altLang="en-US" sz="1200"/>
              <a:t>response</a:t>
            </a:r>
            <a:r>
              <a:rPr lang="en-US" altLang="en-US" sz="1200"/>
              <a:t>: </a:t>
            </a:r>
            <a:r>
              <a:rPr lang="sk-SK" altLang="en-US" sz="1200"/>
              <a:t>SRES</a:t>
            </a:r>
            <a:endParaRPr lang="en-US" altLang="en-US" sz="1200"/>
          </a:p>
        </p:txBody>
      </p:sp>
      <p:sp>
        <p:nvSpPr>
          <p:cNvPr id="429103" name="Line 47">
            <a:extLst>
              <a:ext uri="{FF2B5EF4-FFF2-40B4-BE49-F238E27FC236}">
                <a16:creationId xmlns:a16="http://schemas.microsoft.com/office/drawing/2014/main" id="{62A57B68-7413-774D-A525-E92470F63556}"/>
              </a:ext>
            </a:extLst>
          </p:cNvPr>
          <p:cNvSpPr>
            <a:spLocks noChangeShapeType="1"/>
          </p:cNvSpPr>
          <p:nvPr/>
        </p:nvSpPr>
        <p:spPr bwMode="auto">
          <a:xfrm>
            <a:off x="2806700" y="3322638"/>
            <a:ext cx="284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29104" name="Text Box 48">
            <a:extLst>
              <a:ext uri="{FF2B5EF4-FFF2-40B4-BE49-F238E27FC236}">
                <a16:creationId xmlns:a16="http://schemas.microsoft.com/office/drawing/2014/main" id="{9123AD04-081F-7448-A105-5426105AA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4257675"/>
            <a:ext cx="1960562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sk-SK" altLang="en-US" sz="1200"/>
              <a:t>10. Auth. response: SRES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>
            <a:extLst>
              <a:ext uri="{FF2B5EF4-FFF2-40B4-BE49-F238E27FC236}">
                <a16:creationId xmlns:a16="http://schemas.microsoft.com/office/drawing/2014/main" id="{5F6EA6EF-05F1-2A41-960F-6FE895105B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3600"/>
              <a:t>Location update</a:t>
            </a:r>
            <a:br>
              <a:rPr lang="sk-SK" altLang="en-US" sz="3600"/>
            </a:br>
            <a:r>
              <a:rPr lang="sk-SK" altLang="en-US" sz="3600"/>
              <a:t>4. Zapnutie šifrovania</a:t>
            </a:r>
          </a:p>
        </p:txBody>
      </p:sp>
      <p:sp>
        <p:nvSpPr>
          <p:cNvPr id="431107" name="Rectangle 3">
            <a:extLst>
              <a:ext uri="{FF2B5EF4-FFF2-40B4-BE49-F238E27FC236}">
                <a16:creationId xmlns:a16="http://schemas.microsoft.com/office/drawing/2014/main" id="{C9E65A90-131D-ED4C-89BF-2A35F7386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31108" name="Rectangle 4">
            <a:extLst>
              <a:ext uri="{FF2B5EF4-FFF2-40B4-BE49-F238E27FC236}">
                <a16:creationId xmlns:a16="http://schemas.microsoft.com/office/drawing/2014/main" id="{03F827CD-5312-8844-AD7C-529FB48E2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47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31109" name="Oval 5">
            <a:extLst>
              <a:ext uri="{FF2B5EF4-FFF2-40B4-BE49-F238E27FC236}">
                <a16:creationId xmlns:a16="http://schemas.microsoft.com/office/drawing/2014/main" id="{83FD5B52-8F54-3D41-8B13-639120B6C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3033713"/>
            <a:ext cx="2327275" cy="14351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31110" name="Line 6">
            <a:extLst>
              <a:ext uri="{FF2B5EF4-FFF2-40B4-BE49-F238E27FC236}">
                <a16:creationId xmlns:a16="http://schemas.microsoft.com/office/drawing/2014/main" id="{5551321C-EE00-684D-823B-BC7B3D89D1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71750" y="3201988"/>
            <a:ext cx="1588" cy="338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31111" name="Oval 7">
            <a:extLst>
              <a:ext uri="{FF2B5EF4-FFF2-40B4-BE49-F238E27FC236}">
                <a16:creationId xmlns:a16="http://schemas.microsoft.com/office/drawing/2014/main" id="{45ED6867-CF9B-974B-9E35-90CA43CF8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3650" y="3146425"/>
            <a:ext cx="76200" cy="857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37895" name="Group 8">
            <a:extLst>
              <a:ext uri="{FF2B5EF4-FFF2-40B4-BE49-F238E27FC236}">
                <a16:creationId xmlns:a16="http://schemas.microsoft.com/office/drawing/2014/main" id="{3443B5F9-BCFD-4E89-B268-E28AC1BB8A60}"/>
              </a:ext>
            </a:extLst>
          </p:cNvPr>
          <p:cNvGrpSpPr>
            <a:grpSpLocks/>
          </p:cNvGrpSpPr>
          <p:nvPr/>
        </p:nvGrpSpPr>
        <p:grpSpPr bwMode="auto">
          <a:xfrm>
            <a:off x="2881313" y="4079875"/>
            <a:ext cx="544512" cy="274638"/>
            <a:chOff x="1104" y="2008"/>
            <a:chExt cx="336" cy="156"/>
          </a:xfrm>
        </p:grpSpPr>
        <p:sp>
          <p:nvSpPr>
            <p:cNvPr id="431113" name="Rectangle 9">
              <a:extLst>
                <a:ext uri="{FF2B5EF4-FFF2-40B4-BE49-F238E27FC236}">
                  <a16:creationId xmlns:a16="http://schemas.microsoft.com/office/drawing/2014/main" id="{D758E507-2B70-5D4E-826D-D8C0F0D97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2016"/>
              <a:ext cx="336" cy="14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31114" name="Text Box 10">
              <a:extLst>
                <a:ext uri="{FF2B5EF4-FFF2-40B4-BE49-F238E27FC236}">
                  <a16:creationId xmlns:a16="http://schemas.microsoft.com/office/drawing/2014/main" id="{61DC6A05-567D-654A-B872-ACDA907BF8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2008"/>
              <a:ext cx="336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571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en-US" sz="1200" b="1">
                  <a:latin typeface="Frutiger 45 Light" charset="0"/>
                  <a:ea typeface="Arial" charset="0"/>
                  <a:cs typeface="Arial" charset="0"/>
                </a:rPr>
                <a:t>BTS</a:t>
              </a:r>
            </a:p>
          </p:txBody>
        </p:sp>
      </p:grpSp>
      <p:sp>
        <p:nvSpPr>
          <p:cNvPr id="431115" name="AutoShape 11">
            <a:extLst>
              <a:ext uri="{FF2B5EF4-FFF2-40B4-BE49-F238E27FC236}">
                <a16:creationId xmlns:a16="http://schemas.microsoft.com/office/drawing/2014/main" id="{BA3F18BB-69A4-884A-B539-3DA836CE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4763" y="3454400"/>
            <a:ext cx="622300" cy="592138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31116" name="Text Box 12">
            <a:extLst>
              <a:ext uri="{FF2B5EF4-FFF2-40B4-BE49-F238E27FC236}">
                <a16:creationId xmlns:a16="http://schemas.microsoft.com/office/drawing/2014/main" id="{9E0226F3-08E3-084E-8147-9B6AD17FD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7463" y="3679825"/>
            <a:ext cx="609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200" b="1">
                <a:latin typeface="Frutiger 45 Light" charset="0"/>
                <a:ea typeface="Arial" charset="0"/>
                <a:cs typeface="Arial" charset="0"/>
              </a:rPr>
              <a:t>BSC</a:t>
            </a:r>
          </a:p>
        </p:txBody>
      </p:sp>
      <p:grpSp>
        <p:nvGrpSpPr>
          <p:cNvPr id="37898" name="Group 13">
            <a:extLst>
              <a:ext uri="{FF2B5EF4-FFF2-40B4-BE49-F238E27FC236}">
                <a16:creationId xmlns:a16="http://schemas.microsoft.com/office/drawing/2014/main" id="{C6230E75-09F7-45F2-B740-676282B8E91D}"/>
              </a:ext>
            </a:extLst>
          </p:cNvPr>
          <p:cNvGrpSpPr>
            <a:grpSpLocks/>
          </p:cNvGrpSpPr>
          <p:nvPr/>
        </p:nvGrpSpPr>
        <p:grpSpPr bwMode="auto">
          <a:xfrm>
            <a:off x="2417763" y="3490913"/>
            <a:ext cx="542925" cy="274637"/>
            <a:chOff x="1104" y="2009"/>
            <a:chExt cx="336" cy="156"/>
          </a:xfrm>
        </p:grpSpPr>
        <p:sp>
          <p:nvSpPr>
            <p:cNvPr id="431118" name="Rectangle 14">
              <a:extLst>
                <a:ext uri="{FF2B5EF4-FFF2-40B4-BE49-F238E27FC236}">
                  <a16:creationId xmlns:a16="http://schemas.microsoft.com/office/drawing/2014/main" id="{B10E6618-7463-7049-AC1E-3305F10345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2016"/>
              <a:ext cx="336" cy="14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31119" name="Text Box 15">
              <a:extLst>
                <a:ext uri="{FF2B5EF4-FFF2-40B4-BE49-F238E27FC236}">
                  <a16:creationId xmlns:a16="http://schemas.microsoft.com/office/drawing/2014/main" id="{374EFEDC-7E13-9C45-B808-123ABC9377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2009"/>
              <a:ext cx="336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571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en-US" sz="1200" b="1">
                  <a:latin typeface="Frutiger 45 Light" charset="0"/>
                  <a:ea typeface="Arial" charset="0"/>
                  <a:cs typeface="Arial" charset="0"/>
                </a:rPr>
                <a:t>BTS</a:t>
              </a:r>
            </a:p>
          </p:txBody>
        </p:sp>
      </p:grpSp>
      <p:sp>
        <p:nvSpPr>
          <p:cNvPr id="431120" name="Line 16">
            <a:extLst>
              <a:ext uri="{FF2B5EF4-FFF2-40B4-BE49-F238E27FC236}">
                <a16:creationId xmlns:a16="http://schemas.microsoft.com/office/drawing/2014/main" id="{EFC77072-0C29-FA4E-A1CA-D8F96CA93570}"/>
              </a:ext>
            </a:extLst>
          </p:cNvPr>
          <p:cNvSpPr>
            <a:spLocks noChangeShapeType="1"/>
          </p:cNvSpPr>
          <p:nvPr/>
        </p:nvSpPr>
        <p:spPr bwMode="auto">
          <a:xfrm>
            <a:off x="2960688" y="3624263"/>
            <a:ext cx="854075" cy="169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31121" name="Line 17">
            <a:extLst>
              <a:ext uri="{FF2B5EF4-FFF2-40B4-BE49-F238E27FC236}">
                <a16:creationId xmlns:a16="http://schemas.microsoft.com/office/drawing/2014/main" id="{5706882C-AB25-6143-9607-DEFD6124AF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25825" y="3960813"/>
            <a:ext cx="388938" cy="255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31122" name="Line 18">
            <a:extLst>
              <a:ext uri="{FF2B5EF4-FFF2-40B4-BE49-F238E27FC236}">
                <a16:creationId xmlns:a16="http://schemas.microsoft.com/office/drawing/2014/main" id="{A3F3CCB1-A8BA-C046-8D54-35FD3B23EF1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27538" y="3465513"/>
            <a:ext cx="1368425" cy="180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31123" name="Text Box 19">
            <a:extLst>
              <a:ext uri="{FF2B5EF4-FFF2-40B4-BE49-F238E27FC236}">
                <a16:creationId xmlns:a16="http://schemas.microsoft.com/office/drawing/2014/main" id="{0F065B44-9DDE-E347-B39A-18F9FC98E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6263" y="3709988"/>
            <a:ext cx="5095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200" b="1">
                <a:latin typeface="Frutiger 45 Light" charset="0"/>
                <a:ea typeface="Arial" charset="0"/>
                <a:cs typeface="Arial" charset="0"/>
              </a:rPr>
              <a:t>Abis</a:t>
            </a:r>
          </a:p>
        </p:txBody>
      </p:sp>
      <p:sp>
        <p:nvSpPr>
          <p:cNvPr id="431124" name="Line 20">
            <a:extLst>
              <a:ext uri="{FF2B5EF4-FFF2-40B4-BE49-F238E27FC236}">
                <a16:creationId xmlns:a16="http://schemas.microsoft.com/office/drawing/2014/main" id="{99F34991-B3FF-9948-BDD1-4495E4286BE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49625" y="3624263"/>
            <a:ext cx="76200" cy="169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37904" name="Group 21">
            <a:extLst>
              <a:ext uri="{FF2B5EF4-FFF2-40B4-BE49-F238E27FC236}">
                <a16:creationId xmlns:a16="http://schemas.microsoft.com/office/drawing/2014/main" id="{B87308A8-8726-4A07-A614-66D0DA4A2499}"/>
              </a:ext>
            </a:extLst>
          </p:cNvPr>
          <p:cNvGrpSpPr>
            <a:grpSpLocks/>
          </p:cNvGrpSpPr>
          <p:nvPr/>
        </p:nvGrpSpPr>
        <p:grpSpPr bwMode="auto">
          <a:xfrm>
            <a:off x="5327650" y="2925763"/>
            <a:ext cx="2873375" cy="1771650"/>
            <a:chOff x="2326" y="631"/>
            <a:chExt cx="1810" cy="1116"/>
          </a:xfrm>
        </p:grpSpPr>
        <p:sp>
          <p:nvSpPr>
            <p:cNvPr id="431126" name="Oval 22">
              <a:extLst>
                <a:ext uri="{FF2B5EF4-FFF2-40B4-BE49-F238E27FC236}">
                  <a16:creationId xmlns:a16="http://schemas.microsoft.com/office/drawing/2014/main" id="{F2BB28B4-F86A-AB44-801E-E494DF5B8E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6" y="631"/>
              <a:ext cx="1810" cy="111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31127" name="AutoShape 23">
              <a:extLst>
                <a:ext uri="{FF2B5EF4-FFF2-40B4-BE49-F238E27FC236}">
                  <a16:creationId xmlns:a16="http://schemas.microsoft.com/office/drawing/2014/main" id="{74BA706F-78FD-4249-94B0-018D58EBF8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0" y="791"/>
              <a:ext cx="391" cy="37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31128" name="Text Box 24">
              <a:extLst>
                <a:ext uri="{FF2B5EF4-FFF2-40B4-BE49-F238E27FC236}">
                  <a16:creationId xmlns:a16="http://schemas.microsoft.com/office/drawing/2014/main" id="{D6D84F93-98B7-1549-9E1C-879A3B106F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20" y="871"/>
              <a:ext cx="39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571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1200" b="1">
                  <a:latin typeface="Frutiger 45 Light" charset="0"/>
                  <a:ea typeface="Arial" charset="0"/>
                  <a:cs typeface="Arial" charset="0"/>
                </a:rPr>
                <a:t>MSC/VLR</a:t>
              </a:r>
            </a:p>
          </p:txBody>
        </p:sp>
        <p:sp>
          <p:nvSpPr>
            <p:cNvPr id="431129" name="AutoShape 25">
              <a:extLst>
                <a:ext uri="{FF2B5EF4-FFF2-40B4-BE49-F238E27FC236}">
                  <a16:creationId xmlns:a16="http://schemas.microsoft.com/office/drawing/2014/main" id="{14323C37-647D-6F44-8198-4D4069680E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2" y="791"/>
              <a:ext cx="391" cy="37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31130" name="Text Box 26">
              <a:extLst>
                <a:ext uri="{FF2B5EF4-FFF2-40B4-BE49-F238E27FC236}">
                  <a16:creationId xmlns:a16="http://schemas.microsoft.com/office/drawing/2014/main" id="{0C45B97A-1975-584F-945A-B03E6771F1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0" y="936"/>
              <a:ext cx="367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571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sk-SK" altLang="en-US" sz="1000" b="1">
                  <a:latin typeface="Frutiger 45 Light" charset="0"/>
                  <a:ea typeface="Arial" charset="0"/>
                  <a:cs typeface="Arial" charset="0"/>
                </a:rPr>
                <a:t>G</a:t>
              </a:r>
              <a:r>
                <a:rPr lang="en-US" altLang="en-US" sz="1000" b="1">
                  <a:latin typeface="Frutiger 45 Light" charset="0"/>
                  <a:ea typeface="Arial" charset="0"/>
                  <a:cs typeface="Arial" charset="0"/>
                </a:rPr>
                <a:t>MSC</a:t>
              </a:r>
            </a:p>
          </p:txBody>
        </p:sp>
        <p:sp>
          <p:nvSpPr>
            <p:cNvPr id="431131" name="AutoShape 27">
              <a:extLst>
                <a:ext uri="{FF2B5EF4-FFF2-40B4-BE49-F238E27FC236}">
                  <a16:creationId xmlns:a16="http://schemas.microsoft.com/office/drawing/2014/main" id="{61BBA7EC-0342-6C48-8FEE-83FE55BFD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1" y="1323"/>
              <a:ext cx="391" cy="37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31132" name="Text Box 28">
              <a:extLst>
                <a:ext uri="{FF2B5EF4-FFF2-40B4-BE49-F238E27FC236}">
                  <a16:creationId xmlns:a16="http://schemas.microsoft.com/office/drawing/2014/main" id="{006EB87B-7372-9D41-9DD8-B1A6233A75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1" y="1463"/>
              <a:ext cx="35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571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1200" b="1">
                  <a:latin typeface="Frutiger 45 Light" charset="0"/>
                  <a:ea typeface="Arial" charset="0"/>
                  <a:cs typeface="Arial" charset="0"/>
                </a:rPr>
                <a:t>HLR</a:t>
              </a:r>
            </a:p>
          </p:txBody>
        </p:sp>
        <p:sp>
          <p:nvSpPr>
            <p:cNvPr id="431133" name="Line 29">
              <a:extLst>
                <a:ext uri="{FF2B5EF4-FFF2-40B4-BE49-F238E27FC236}">
                  <a16:creationId xmlns:a16="http://schemas.microsoft.com/office/drawing/2014/main" id="{40DDF1DC-488E-0E4E-82FB-86BF42F07E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1" y="950"/>
              <a:ext cx="44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31134" name="Line 30">
              <a:extLst>
                <a:ext uri="{FF2B5EF4-FFF2-40B4-BE49-F238E27FC236}">
                  <a16:creationId xmlns:a16="http://schemas.microsoft.com/office/drawing/2014/main" id="{FA20333C-B6D0-9240-8A0D-8875778202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766" y="1162"/>
              <a:ext cx="245" cy="2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31135" name="Line 31">
              <a:extLst>
                <a:ext uri="{FF2B5EF4-FFF2-40B4-BE49-F238E27FC236}">
                  <a16:creationId xmlns:a16="http://schemas.microsoft.com/office/drawing/2014/main" id="{D9E2ACDC-3D03-0442-B348-60F0240E5C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2" y="1162"/>
              <a:ext cx="244" cy="31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31136" name="Text Box 32">
              <a:extLst>
                <a:ext uri="{FF2B5EF4-FFF2-40B4-BE49-F238E27FC236}">
                  <a16:creationId xmlns:a16="http://schemas.microsoft.com/office/drawing/2014/main" id="{2EAAB92A-8D4D-6244-89E1-CFE6A5948F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0" y="759"/>
              <a:ext cx="32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571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altLang="en-US" sz="1200" b="1">
                  <a:latin typeface="Frutiger 45 Light" charset="0"/>
                  <a:ea typeface="Arial" charset="0"/>
                  <a:cs typeface="Arial" charset="0"/>
                </a:rPr>
                <a:t>MAP</a:t>
              </a:r>
            </a:p>
          </p:txBody>
        </p:sp>
        <p:sp>
          <p:nvSpPr>
            <p:cNvPr id="431137" name="Text Box 33">
              <a:extLst>
                <a:ext uri="{FF2B5EF4-FFF2-40B4-BE49-F238E27FC236}">
                  <a16:creationId xmlns:a16="http://schemas.microsoft.com/office/drawing/2014/main" id="{7C9FCA96-9F74-7B47-AC69-EA0111567B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0" y="1169"/>
              <a:ext cx="42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571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altLang="en-US" sz="1200" b="1">
                  <a:latin typeface="Frutiger 45 Light" charset="0"/>
                  <a:ea typeface="Arial" charset="0"/>
                  <a:cs typeface="Arial" charset="0"/>
                </a:rPr>
                <a:t>MAP-D</a:t>
              </a:r>
            </a:p>
          </p:txBody>
        </p:sp>
        <p:sp>
          <p:nvSpPr>
            <p:cNvPr id="431138" name="Line 34">
              <a:extLst>
                <a:ext uri="{FF2B5EF4-FFF2-40B4-BE49-F238E27FC236}">
                  <a16:creationId xmlns:a16="http://schemas.microsoft.com/office/drawing/2014/main" id="{5586ECBF-B0CF-E54F-B1B0-0CAB3AFE63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05" y="897"/>
              <a:ext cx="1" cy="10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31139" name="Line 35">
              <a:extLst>
                <a:ext uri="{FF2B5EF4-FFF2-40B4-BE49-F238E27FC236}">
                  <a16:creationId xmlns:a16="http://schemas.microsoft.com/office/drawing/2014/main" id="{1AF1F24D-AE0D-604D-B773-6AD279B5A1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14" y="1323"/>
              <a:ext cx="48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37905" name="Group 36">
            <a:extLst>
              <a:ext uri="{FF2B5EF4-FFF2-40B4-BE49-F238E27FC236}">
                <a16:creationId xmlns:a16="http://schemas.microsoft.com/office/drawing/2014/main" id="{B12D99D5-A6C6-43DA-B72E-A487FD457126}"/>
              </a:ext>
            </a:extLst>
          </p:cNvPr>
          <p:cNvGrpSpPr>
            <a:grpSpLocks/>
          </p:cNvGrpSpPr>
          <p:nvPr/>
        </p:nvGrpSpPr>
        <p:grpSpPr bwMode="auto">
          <a:xfrm>
            <a:off x="3011488" y="3722688"/>
            <a:ext cx="76200" cy="395287"/>
            <a:chOff x="1200" y="2014"/>
            <a:chExt cx="48" cy="249"/>
          </a:xfrm>
        </p:grpSpPr>
        <p:sp>
          <p:nvSpPr>
            <p:cNvPr id="431141" name="Line 37">
              <a:extLst>
                <a:ext uri="{FF2B5EF4-FFF2-40B4-BE49-F238E27FC236}">
                  <a16:creationId xmlns:a16="http://schemas.microsoft.com/office/drawing/2014/main" id="{199E4F67-9980-AB4F-9EF5-138758B910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24" y="2051"/>
              <a:ext cx="0" cy="2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31142" name="Oval 38">
              <a:extLst>
                <a:ext uri="{FF2B5EF4-FFF2-40B4-BE49-F238E27FC236}">
                  <a16:creationId xmlns:a16="http://schemas.microsoft.com/office/drawing/2014/main" id="{D9D1C6B7-AF5F-A34A-84C8-DB76818E9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014"/>
              <a:ext cx="48" cy="5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431143" name="Text Box 39">
            <a:extLst>
              <a:ext uri="{FF2B5EF4-FFF2-40B4-BE49-F238E27FC236}">
                <a16:creationId xmlns:a16="http://schemas.microsoft.com/office/drawing/2014/main" id="{6109CF2D-254D-5C44-9256-198C169DA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75" y="4473575"/>
            <a:ext cx="550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400" b="1" i="1">
                <a:latin typeface="Frutiger 45 Light" charset="0"/>
                <a:ea typeface="Arial" charset="0"/>
                <a:cs typeface="Arial" charset="0"/>
              </a:rPr>
              <a:t>BSS</a:t>
            </a:r>
          </a:p>
        </p:txBody>
      </p:sp>
      <p:graphicFrame>
        <p:nvGraphicFramePr>
          <p:cNvPr id="37907" name="Object 40">
            <a:extLst>
              <a:ext uri="{FF2B5EF4-FFF2-40B4-BE49-F238E27FC236}">
                <a16:creationId xmlns:a16="http://schemas.microsoft.com/office/drawing/2014/main" id="{82822A0D-8412-422B-B9AA-C0C90BD74C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6725" y="3178175"/>
          <a:ext cx="40005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Visio" r:id="rId4" imgW="0" imgH="0" progId="Visio.Drawing.11">
                  <p:embed/>
                </p:oleObj>
              </mc:Choice>
              <mc:Fallback>
                <p:oleObj name="Visio" r:id="rId4" imgW="0" imgH="0" progId="Visio.Drawing.11">
                  <p:embed/>
                  <p:pic>
                    <p:nvPicPr>
                      <p:cNvPr id="37907" name="Object 40">
                        <a:extLst>
                          <a:ext uri="{FF2B5EF4-FFF2-40B4-BE49-F238E27FC236}">
                            <a16:creationId xmlns:a16="http://schemas.microsoft.com/office/drawing/2014/main" id="{82822A0D-8412-422B-B9AA-C0C90BD74C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3178175"/>
                        <a:ext cx="400050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1145" name="Line 41">
            <a:extLst>
              <a:ext uri="{FF2B5EF4-FFF2-40B4-BE49-F238E27FC236}">
                <a16:creationId xmlns:a16="http://schemas.microsoft.com/office/drawing/2014/main" id="{DD340251-072D-6543-BE0C-1EBF9E753030}"/>
              </a:ext>
            </a:extLst>
          </p:cNvPr>
          <p:cNvSpPr>
            <a:spLocks noChangeShapeType="1"/>
          </p:cNvSpPr>
          <p:nvPr/>
        </p:nvSpPr>
        <p:spPr bwMode="auto">
          <a:xfrm>
            <a:off x="898525" y="3430588"/>
            <a:ext cx="1476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31146" name="Text Box 42">
            <a:extLst>
              <a:ext uri="{FF2B5EF4-FFF2-40B4-BE49-F238E27FC236}">
                <a16:creationId xmlns:a16="http://schemas.microsoft.com/office/drawing/2014/main" id="{210D934A-F3C1-A54A-88C1-C54F91847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789363"/>
            <a:ext cx="333057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sk-SK" altLang="en-US" sz="1200"/>
              <a:t>13. Standalone Dedicated Control Channel/RR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sk-SK" altLang="en-US" sz="1200"/>
              <a:t>Ciphering mode ACK</a:t>
            </a:r>
            <a:endParaRPr lang="en-US" altLang="en-US" sz="1200"/>
          </a:p>
        </p:txBody>
      </p:sp>
      <p:sp>
        <p:nvSpPr>
          <p:cNvPr id="431147" name="Line 43">
            <a:extLst>
              <a:ext uri="{FF2B5EF4-FFF2-40B4-BE49-F238E27FC236}">
                <a16:creationId xmlns:a16="http://schemas.microsoft.com/office/drawing/2014/main" id="{CB47CAA4-1512-7E40-930F-FDB90414735C}"/>
              </a:ext>
            </a:extLst>
          </p:cNvPr>
          <p:cNvSpPr>
            <a:spLocks noChangeShapeType="1"/>
          </p:cNvSpPr>
          <p:nvPr/>
        </p:nvSpPr>
        <p:spPr bwMode="auto">
          <a:xfrm>
            <a:off x="2951163" y="3752850"/>
            <a:ext cx="284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31148" name="Text Box 44">
            <a:extLst>
              <a:ext uri="{FF2B5EF4-FFF2-40B4-BE49-F238E27FC236}">
                <a16:creationId xmlns:a16="http://schemas.microsoft.com/office/drawing/2014/main" id="{3B8593D5-22A5-8B40-BA25-1E21B2C36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8150" y="2781300"/>
            <a:ext cx="150812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sk-SK" altLang="en-US" sz="1200"/>
              <a:t>11</a:t>
            </a:r>
            <a:r>
              <a:rPr lang="en-US" altLang="en-US" sz="1200"/>
              <a:t>. </a:t>
            </a:r>
            <a:r>
              <a:rPr lang="sk-SK" altLang="en-US" sz="1200"/>
              <a:t>Ciphering Mode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sk-SK" altLang="en-US" sz="1200"/>
              <a:t>Kc, A5/X</a:t>
            </a:r>
            <a:endParaRPr lang="en-US" altLang="en-US" sz="1200"/>
          </a:p>
        </p:txBody>
      </p:sp>
      <p:sp>
        <p:nvSpPr>
          <p:cNvPr id="431149" name="Line 45">
            <a:extLst>
              <a:ext uri="{FF2B5EF4-FFF2-40B4-BE49-F238E27FC236}">
                <a16:creationId xmlns:a16="http://schemas.microsoft.com/office/drawing/2014/main" id="{B5E3169A-F0C0-B947-A074-7403D9E310F3}"/>
              </a:ext>
            </a:extLst>
          </p:cNvPr>
          <p:cNvSpPr>
            <a:spLocks noChangeShapeType="1"/>
          </p:cNvSpPr>
          <p:nvPr/>
        </p:nvSpPr>
        <p:spPr bwMode="auto">
          <a:xfrm>
            <a:off x="935038" y="3178175"/>
            <a:ext cx="1476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31151" name="Line 47">
            <a:extLst>
              <a:ext uri="{FF2B5EF4-FFF2-40B4-BE49-F238E27FC236}">
                <a16:creationId xmlns:a16="http://schemas.microsoft.com/office/drawing/2014/main" id="{7B4A6231-2FE5-3346-AF19-60EFFDAA6EB7}"/>
              </a:ext>
            </a:extLst>
          </p:cNvPr>
          <p:cNvSpPr>
            <a:spLocks noChangeShapeType="1"/>
          </p:cNvSpPr>
          <p:nvPr/>
        </p:nvSpPr>
        <p:spPr bwMode="auto">
          <a:xfrm>
            <a:off x="2806700" y="3322638"/>
            <a:ext cx="284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31153" name="Text Box 49">
            <a:extLst>
              <a:ext uri="{FF2B5EF4-FFF2-40B4-BE49-F238E27FC236}">
                <a16:creationId xmlns:a16="http://schemas.microsoft.com/office/drawing/2014/main" id="{34C21D3C-DFF6-C04C-B5DD-CBF25FC2D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" y="2457450"/>
            <a:ext cx="33305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sk-SK" altLang="en-US" sz="1200"/>
              <a:t>12. Standalone Dedicated Control Channel/RR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sk-SK" altLang="en-US" sz="1200"/>
              <a:t>Ciphering mode: A5/X</a:t>
            </a:r>
            <a:endParaRPr lang="en-US" altLang="en-US" sz="1200"/>
          </a:p>
        </p:txBody>
      </p:sp>
      <p:sp>
        <p:nvSpPr>
          <p:cNvPr id="431154" name="Text Box 50">
            <a:extLst>
              <a:ext uri="{FF2B5EF4-FFF2-40B4-BE49-F238E27FC236}">
                <a16:creationId xmlns:a16="http://schemas.microsoft.com/office/drawing/2014/main" id="{59E94CF1-AADD-564D-A697-4059A3FCC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3325" y="4652963"/>
            <a:ext cx="18637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sk-SK" altLang="en-US" sz="1200"/>
              <a:t>14. Ciphering mode ACK</a:t>
            </a:r>
            <a:endParaRPr lang="en-US" altLang="en-US" sz="1200"/>
          </a:p>
        </p:txBody>
      </p:sp>
      <p:sp>
        <p:nvSpPr>
          <p:cNvPr id="431155" name="Text Box 51">
            <a:extLst>
              <a:ext uri="{FF2B5EF4-FFF2-40B4-BE49-F238E27FC236}">
                <a16:creationId xmlns:a16="http://schemas.microsoft.com/office/drawing/2014/main" id="{7BF01C7D-44F7-1847-9BBA-A8E791695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8150" y="5414963"/>
            <a:ext cx="6992938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sk-SK" altLang="en-US" sz="2400" b="1">
                <a:solidFill>
                  <a:srgbClr val="FE6458"/>
                </a:solidFill>
              </a:rPr>
              <a:t>Krok 5 kontrola zariadenie (IMEI) vynechávame</a:t>
            </a:r>
            <a:endParaRPr lang="en-US" altLang="en-US" sz="2400" b="1">
              <a:solidFill>
                <a:srgbClr val="FE6458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>
            <a:extLst>
              <a:ext uri="{FF2B5EF4-FFF2-40B4-BE49-F238E27FC236}">
                <a16:creationId xmlns:a16="http://schemas.microsoft.com/office/drawing/2014/main" id="{5E503D7F-9C69-C449-BAFA-573EC73D0D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3600"/>
              <a:t>Location update</a:t>
            </a:r>
            <a:br>
              <a:rPr lang="sk-SK" altLang="en-US" sz="3600"/>
            </a:br>
            <a:r>
              <a:rPr lang="sk-SK" altLang="en-US" sz="3600"/>
              <a:t>6. Pridelenie TMSI</a:t>
            </a:r>
          </a:p>
        </p:txBody>
      </p:sp>
      <p:sp>
        <p:nvSpPr>
          <p:cNvPr id="433155" name="Rectangle 3">
            <a:extLst>
              <a:ext uri="{FF2B5EF4-FFF2-40B4-BE49-F238E27FC236}">
                <a16:creationId xmlns:a16="http://schemas.microsoft.com/office/drawing/2014/main" id="{3C7D6A9C-A777-EE44-B2F7-0B77BB7D2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33156" name="Rectangle 4">
            <a:extLst>
              <a:ext uri="{FF2B5EF4-FFF2-40B4-BE49-F238E27FC236}">
                <a16:creationId xmlns:a16="http://schemas.microsoft.com/office/drawing/2014/main" id="{3EE768F7-4D44-C04C-86EF-D2C39D0DB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47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33157" name="Oval 5">
            <a:extLst>
              <a:ext uri="{FF2B5EF4-FFF2-40B4-BE49-F238E27FC236}">
                <a16:creationId xmlns:a16="http://schemas.microsoft.com/office/drawing/2014/main" id="{577B61A4-CD55-BB41-A572-043482A39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3033713"/>
            <a:ext cx="2327275" cy="14351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33158" name="Line 6">
            <a:extLst>
              <a:ext uri="{FF2B5EF4-FFF2-40B4-BE49-F238E27FC236}">
                <a16:creationId xmlns:a16="http://schemas.microsoft.com/office/drawing/2014/main" id="{047BF2F4-5684-674F-9C54-83B5999A33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71750" y="3201988"/>
            <a:ext cx="1588" cy="338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33159" name="Oval 7">
            <a:extLst>
              <a:ext uri="{FF2B5EF4-FFF2-40B4-BE49-F238E27FC236}">
                <a16:creationId xmlns:a16="http://schemas.microsoft.com/office/drawing/2014/main" id="{1BE6C1C8-6DD9-2E41-B4C3-84569BB68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3650" y="3146425"/>
            <a:ext cx="76200" cy="857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39943" name="Group 8">
            <a:extLst>
              <a:ext uri="{FF2B5EF4-FFF2-40B4-BE49-F238E27FC236}">
                <a16:creationId xmlns:a16="http://schemas.microsoft.com/office/drawing/2014/main" id="{5BF4D109-1FDA-4E02-AE47-90F8AC90F999}"/>
              </a:ext>
            </a:extLst>
          </p:cNvPr>
          <p:cNvGrpSpPr>
            <a:grpSpLocks/>
          </p:cNvGrpSpPr>
          <p:nvPr/>
        </p:nvGrpSpPr>
        <p:grpSpPr bwMode="auto">
          <a:xfrm>
            <a:off x="2881313" y="4079875"/>
            <a:ext cx="544512" cy="274638"/>
            <a:chOff x="1104" y="2008"/>
            <a:chExt cx="336" cy="156"/>
          </a:xfrm>
        </p:grpSpPr>
        <p:sp>
          <p:nvSpPr>
            <p:cNvPr id="433161" name="Rectangle 9">
              <a:extLst>
                <a:ext uri="{FF2B5EF4-FFF2-40B4-BE49-F238E27FC236}">
                  <a16:creationId xmlns:a16="http://schemas.microsoft.com/office/drawing/2014/main" id="{2E999472-DBE3-6E4C-8AEF-40DE85C5A5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2016"/>
              <a:ext cx="336" cy="14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33162" name="Text Box 10">
              <a:extLst>
                <a:ext uri="{FF2B5EF4-FFF2-40B4-BE49-F238E27FC236}">
                  <a16:creationId xmlns:a16="http://schemas.microsoft.com/office/drawing/2014/main" id="{887AFBB5-83F4-5641-B50D-4532E2865E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2008"/>
              <a:ext cx="336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571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en-US" sz="1200" b="1">
                  <a:latin typeface="Frutiger 45 Light" charset="0"/>
                  <a:ea typeface="Arial" charset="0"/>
                  <a:cs typeface="Arial" charset="0"/>
                </a:rPr>
                <a:t>BTS</a:t>
              </a:r>
            </a:p>
          </p:txBody>
        </p:sp>
      </p:grpSp>
      <p:sp>
        <p:nvSpPr>
          <p:cNvPr id="433163" name="AutoShape 11">
            <a:extLst>
              <a:ext uri="{FF2B5EF4-FFF2-40B4-BE49-F238E27FC236}">
                <a16:creationId xmlns:a16="http://schemas.microsoft.com/office/drawing/2014/main" id="{264FDF14-799B-8F40-B571-45AAADF73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4763" y="3454400"/>
            <a:ext cx="622300" cy="592138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33164" name="Text Box 12">
            <a:extLst>
              <a:ext uri="{FF2B5EF4-FFF2-40B4-BE49-F238E27FC236}">
                <a16:creationId xmlns:a16="http://schemas.microsoft.com/office/drawing/2014/main" id="{03171DB1-133B-964A-B77D-6EACD3C64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7463" y="3679825"/>
            <a:ext cx="609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200" b="1">
                <a:latin typeface="Frutiger 45 Light" charset="0"/>
                <a:ea typeface="Arial" charset="0"/>
                <a:cs typeface="Arial" charset="0"/>
              </a:rPr>
              <a:t>BSC</a:t>
            </a:r>
          </a:p>
        </p:txBody>
      </p:sp>
      <p:grpSp>
        <p:nvGrpSpPr>
          <p:cNvPr id="39946" name="Group 13">
            <a:extLst>
              <a:ext uri="{FF2B5EF4-FFF2-40B4-BE49-F238E27FC236}">
                <a16:creationId xmlns:a16="http://schemas.microsoft.com/office/drawing/2014/main" id="{7704E15D-BAF0-4E34-9C83-4A412EA41515}"/>
              </a:ext>
            </a:extLst>
          </p:cNvPr>
          <p:cNvGrpSpPr>
            <a:grpSpLocks/>
          </p:cNvGrpSpPr>
          <p:nvPr/>
        </p:nvGrpSpPr>
        <p:grpSpPr bwMode="auto">
          <a:xfrm>
            <a:off x="2417763" y="3490913"/>
            <a:ext cx="542925" cy="274637"/>
            <a:chOff x="1104" y="2009"/>
            <a:chExt cx="336" cy="156"/>
          </a:xfrm>
        </p:grpSpPr>
        <p:sp>
          <p:nvSpPr>
            <p:cNvPr id="433166" name="Rectangle 14">
              <a:extLst>
                <a:ext uri="{FF2B5EF4-FFF2-40B4-BE49-F238E27FC236}">
                  <a16:creationId xmlns:a16="http://schemas.microsoft.com/office/drawing/2014/main" id="{DE09E6EE-C90A-874C-AF15-E5F81D0034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2016"/>
              <a:ext cx="336" cy="14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33167" name="Text Box 15">
              <a:extLst>
                <a:ext uri="{FF2B5EF4-FFF2-40B4-BE49-F238E27FC236}">
                  <a16:creationId xmlns:a16="http://schemas.microsoft.com/office/drawing/2014/main" id="{B9EE62D2-9062-FA4E-94DA-F62EE4776F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2009"/>
              <a:ext cx="336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571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en-US" sz="1200" b="1">
                  <a:latin typeface="Frutiger 45 Light" charset="0"/>
                  <a:ea typeface="Arial" charset="0"/>
                  <a:cs typeface="Arial" charset="0"/>
                </a:rPr>
                <a:t>BTS</a:t>
              </a:r>
            </a:p>
          </p:txBody>
        </p:sp>
      </p:grpSp>
      <p:sp>
        <p:nvSpPr>
          <p:cNvPr id="433168" name="Line 16">
            <a:extLst>
              <a:ext uri="{FF2B5EF4-FFF2-40B4-BE49-F238E27FC236}">
                <a16:creationId xmlns:a16="http://schemas.microsoft.com/office/drawing/2014/main" id="{E6052636-4D22-BA41-8E36-1D1C71A8B382}"/>
              </a:ext>
            </a:extLst>
          </p:cNvPr>
          <p:cNvSpPr>
            <a:spLocks noChangeShapeType="1"/>
          </p:cNvSpPr>
          <p:nvPr/>
        </p:nvSpPr>
        <p:spPr bwMode="auto">
          <a:xfrm>
            <a:off x="2960688" y="3624263"/>
            <a:ext cx="854075" cy="169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33169" name="Line 17">
            <a:extLst>
              <a:ext uri="{FF2B5EF4-FFF2-40B4-BE49-F238E27FC236}">
                <a16:creationId xmlns:a16="http://schemas.microsoft.com/office/drawing/2014/main" id="{121CB95B-383D-C645-A6A2-32E1545BEFB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25825" y="3960813"/>
            <a:ext cx="388938" cy="255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33170" name="Line 18">
            <a:extLst>
              <a:ext uri="{FF2B5EF4-FFF2-40B4-BE49-F238E27FC236}">
                <a16:creationId xmlns:a16="http://schemas.microsoft.com/office/drawing/2014/main" id="{127315FA-633F-F442-A985-635EEF8716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27538" y="3465513"/>
            <a:ext cx="1368425" cy="180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33171" name="Text Box 19">
            <a:extLst>
              <a:ext uri="{FF2B5EF4-FFF2-40B4-BE49-F238E27FC236}">
                <a16:creationId xmlns:a16="http://schemas.microsoft.com/office/drawing/2014/main" id="{36145C15-1C72-754F-A6A3-27F6BF04E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6263" y="3709988"/>
            <a:ext cx="5095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200" b="1">
                <a:latin typeface="Frutiger 45 Light" charset="0"/>
                <a:ea typeface="Arial" charset="0"/>
                <a:cs typeface="Arial" charset="0"/>
              </a:rPr>
              <a:t>Abis</a:t>
            </a:r>
          </a:p>
        </p:txBody>
      </p:sp>
      <p:sp>
        <p:nvSpPr>
          <p:cNvPr id="433172" name="Line 20">
            <a:extLst>
              <a:ext uri="{FF2B5EF4-FFF2-40B4-BE49-F238E27FC236}">
                <a16:creationId xmlns:a16="http://schemas.microsoft.com/office/drawing/2014/main" id="{872B7602-6CCA-504A-8256-D54C33EBF41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49625" y="3624263"/>
            <a:ext cx="76200" cy="169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39952" name="Group 21">
            <a:extLst>
              <a:ext uri="{FF2B5EF4-FFF2-40B4-BE49-F238E27FC236}">
                <a16:creationId xmlns:a16="http://schemas.microsoft.com/office/drawing/2014/main" id="{618F39EB-10DE-43B7-8BBD-154D18241034}"/>
              </a:ext>
            </a:extLst>
          </p:cNvPr>
          <p:cNvGrpSpPr>
            <a:grpSpLocks/>
          </p:cNvGrpSpPr>
          <p:nvPr/>
        </p:nvGrpSpPr>
        <p:grpSpPr bwMode="auto">
          <a:xfrm>
            <a:off x="5327650" y="2925763"/>
            <a:ext cx="2873375" cy="1771650"/>
            <a:chOff x="2326" y="631"/>
            <a:chExt cx="1810" cy="1116"/>
          </a:xfrm>
        </p:grpSpPr>
        <p:sp>
          <p:nvSpPr>
            <p:cNvPr id="433174" name="Oval 22">
              <a:extLst>
                <a:ext uri="{FF2B5EF4-FFF2-40B4-BE49-F238E27FC236}">
                  <a16:creationId xmlns:a16="http://schemas.microsoft.com/office/drawing/2014/main" id="{5F7079D7-C26E-1E4B-93D7-B79F94ECF1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6" y="631"/>
              <a:ext cx="1810" cy="111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33175" name="AutoShape 23">
              <a:extLst>
                <a:ext uri="{FF2B5EF4-FFF2-40B4-BE49-F238E27FC236}">
                  <a16:creationId xmlns:a16="http://schemas.microsoft.com/office/drawing/2014/main" id="{3D0EE127-1A36-B941-9E7B-3C7B07B4F2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0" y="791"/>
              <a:ext cx="391" cy="37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33176" name="Text Box 24">
              <a:extLst>
                <a:ext uri="{FF2B5EF4-FFF2-40B4-BE49-F238E27FC236}">
                  <a16:creationId xmlns:a16="http://schemas.microsoft.com/office/drawing/2014/main" id="{201624C4-DFEC-F94F-8DBF-2D2809BB96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20" y="871"/>
              <a:ext cx="39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571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1200" b="1">
                  <a:latin typeface="Frutiger 45 Light" charset="0"/>
                  <a:ea typeface="Arial" charset="0"/>
                  <a:cs typeface="Arial" charset="0"/>
                </a:rPr>
                <a:t>MSC/VLR</a:t>
              </a:r>
            </a:p>
          </p:txBody>
        </p:sp>
        <p:sp>
          <p:nvSpPr>
            <p:cNvPr id="433177" name="AutoShape 25">
              <a:extLst>
                <a:ext uri="{FF2B5EF4-FFF2-40B4-BE49-F238E27FC236}">
                  <a16:creationId xmlns:a16="http://schemas.microsoft.com/office/drawing/2014/main" id="{CA076DF5-C62D-2247-A965-A15F5DA474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2" y="791"/>
              <a:ext cx="391" cy="37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33178" name="Text Box 26">
              <a:extLst>
                <a:ext uri="{FF2B5EF4-FFF2-40B4-BE49-F238E27FC236}">
                  <a16:creationId xmlns:a16="http://schemas.microsoft.com/office/drawing/2014/main" id="{DBCFCEB6-5043-5A4B-B434-7BB676079A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0" y="936"/>
              <a:ext cx="367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571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sk-SK" altLang="en-US" sz="1000" b="1">
                  <a:latin typeface="Frutiger 45 Light" charset="0"/>
                  <a:ea typeface="Arial" charset="0"/>
                  <a:cs typeface="Arial" charset="0"/>
                </a:rPr>
                <a:t>G</a:t>
              </a:r>
              <a:r>
                <a:rPr lang="en-US" altLang="en-US" sz="1000" b="1">
                  <a:latin typeface="Frutiger 45 Light" charset="0"/>
                  <a:ea typeface="Arial" charset="0"/>
                  <a:cs typeface="Arial" charset="0"/>
                </a:rPr>
                <a:t>MSC</a:t>
              </a:r>
            </a:p>
          </p:txBody>
        </p:sp>
        <p:sp>
          <p:nvSpPr>
            <p:cNvPr id="433179" name="AutoShape 27">
              <a:extLst>
                <a:ext uri="{FF2B5EF4-FFF2-40B4-BE49-F238E27FC236}">
                  <a16:creationId xmlns:a16="http://schemas.microsoft.com/office/drawing/2014/main" id="{1DE8C097-6844-0F48-9B43-BC2D42BE54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1" y="1323"/>
              <a:ext cx="391" cy="37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33180" name="Text Box 28">
              <a:extLst>
                <a:ext uri="{FF2B5EF4-FFF2-40B4-BE49-F238E27FC236}">
                  <a16:creationId xmlns:a16="http://schemas.microsoft.com/office/drawing/2014/main" id="{1839CFB7-7AC4-064D-B10F-D23B58F936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1" y="1463"/>
              <a:ext cx="35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571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1200" b="1">
                  <a:latin typeface="Frutiger 45 Light" charset="0"/>
                  <a:ea typeface="Arial" charset="0"/>
                  <a:cs typeface="Arial" charset="0"/>
                </a:rPr>
                <a:t>HLR</a:t>
              </a:r>
            </a:p>
          </p:txBody>
        </p:sp>
        <p:sp>
          <p:nvSpPr>
            <p:cNvPr id="433181" name="Line 29">
              <a:extLst>
                <a:ext uri="{FF2B5EF4-FFF2-40B4-BE49-F238E27FC236}">
                  <a16:creationId xmlns:a16="http://schemas.microsoft.com/office/drawing/2014/main" id="{89C56691-91B1-724E-9C2D-37999F9178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1" y="950"/>
              <a:ext cx="44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33182" name="Line 30">
              <a:extLst>
                <a:ext uri="{FF2B5EF4-FFF2-40B4-BE49-F238E27FC236}">
                  <a16:creationId xmlns:a16="http://schemas.microsoft.com/office/drawing/2014/main" id="{29189AFF-C407-E348-B227-7341F280A0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766" y="1162"/>
              <a:ext cx="245" cy="2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33183" name="Line 31">
              <a:extLst>
                <a:ext uri="{FF2B5EF4-FFF2-40B4-BE49-F238E27FC236}">
                  <a16:creationId xmlns:a16="http://schemas.microsoft.com/office/drawing/2014/main" id="{DFC7E365-CB99-1048-B7B0-69BC08A375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2" y="1162"/>
              <a:ext cx="244" cy="31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33184" name="Text Box 32">
              <a:extLst>
                <a:ext uri="{FF2B5EF4-FFF2-40B4-BE49-F238E27FC236}">
                  <a16:creationId xmlns:a16="http://schemas.microsoft.com/office/drawing/2014/main" id="{3FB90188-2B22-114C-8EFB-FCB973317D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0" y="759"/>
              <a:ext cx="32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571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altLang="en-US" sz="1200" b="1">
                  <a:latin typeface="Frutiger 45 Light" charset="0"/>
                  <a:ea typeface="Arial" charset="0"/>
                  <a:cs typeface="Arial" charset="0"/>
                </a:rPr>
                <a:t>MAP</a:t>
              </a:r>
            </a:p>
          </p:txBody>
        </p:sp>
        <p:sp>
          <p:nvSpPr>
            <p:cNvPr id="433185" name="Text Box 33">
              <a:extLst>
                <a:ext uri="{FF2B5EF4-FFF2-40B4-BE49-F238E27FC236}">
                  <a16:creationId xmlns:a16="http://schemas.microsoft.com/office/drawing/2014/main" id="{1E95C6FD-D546-584C-9935-721BEBA7AB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0" y="1169"/>
              <a:ext cx="42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571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altLang="en-US" sz="1200" b="1">
                  <a:latin typeface="Frutiger 45 Light" charset="0"/>
                  <a:ea typeface="Arial" charset="0"/>
                  <a:cs typeface="Arial" charset="0"/>
                </a:rPr>
                <a:t>MAP-D</a:t>
              </a:r>
            </a:p>
          </p:txBody>
        </p:sp>
        <p:sp>
          <p:nvSpPr>
            <p:cNvPr id="433186" name="Line 34">
              <a:extLst>
                <a:ext uri="{FF2B5EF4-FFF2-40B4-BE49-F238E27FC236}">
                  <a16:creationId xmlns:a16="http://schemas.microsoft.com/office/drawing/2014/main" id="{C4197D62-B6CE-5F46-BD3F-77C26001CB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05" y="897"/>
              <a:ext cx="1" cy="10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33187" name="Line 35">
              <a:extLst>
                <a:ext uri="{FF2B5EF4-FFF2-40B4-BE49-F238E27FC236}">
                  <a16:creationId xmlns:a16="http://schemas.microsoft.com/office/drawing/2014/main" id="{DF36EB71-AF67-6D46-B413-C8EA4CA543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14" y="1323"/>
              <a:ext cx="48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39953" name="Group 36">
            <a:extLst>
              <a:ext uri="{FF2B5EF4-FFF2-40B4-BE49-F238E27FC236}">
                <a16:creationId xmlns:a16="http://schemas.microsoft.com/office/drawing/2014/main" id="{F7B1432A-BF55-431E-BC64-1C451CFF7D8B}"/>
              </a:ext>
            </a:extLst>
          </p:cNvPr>
          <p:cNvGrpSpPr>
            <a:grpSpLocks/>
          </p:cNvGrpSpPr>
          <p:nvPr/>
        </p:nvGrpSpPr>
        <p:grpSpPr bwMode="auto">
          <a:xfrm>
            <a:off x="3011488" y="3722688"/>
            <a:ext cx="76200" cy="395287"/>
            <a:chOff x="1200" y="2014"/>
            <a:chExt cx="48" cy="249"/>
          </a:xfrm>
        </p:grpSpPr>
        <p:sp>
          <p:nvSpPr>
            <p:cNvPr id="433189" name="Line 37">
              <a:extLst>
                <a:ext uri="{FF2B5EF4-FFF2-40B4-BE49-F238E27FC236}">
                  <a16:creationId xmlns:a16="http://schemas.microsoft.com/office/drawing/2014/main" id="{C6D00394-CB28-2844-956E-2EB10C1E69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24" y="2051"/>
              <a:ext cx="0" cy="2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33190" name="Oval 38">
              <a:extLst>
                <a:ext uri="{FF2B5EF4-FFF2-40B4-BE49-F238E27FC236}">
                  <a16:creationId xmlns:a16="http://schemas.microsoft.com/office/drawing/2014/main" id="{A3D9DD83-4470-DA4D-93F9-C1E367B53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014"/>
              <a:ext cx="48" cy="5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433191" name="Text Box 39">
            <a:extLst>
              <a:ext uri="{FF2B5EF4-FFF2-40B4-BE49-F238E27FC236}">
                <a16:creationId xmlns:a16="http://schemas.microsoft.com/office/drawing/2014/main" id="{92FEEA69-01F2-FE4F-8232-C4E3428F9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75" y="4473575"/>
            <a:ext cx="550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400" b="1" i="1">
                <a:latin typeface="Frutiger 45 Light" charset="0"/>
                <a:ea typeface="Arial" charset="0"/>
                <a:cs typeface="Arial" charset="0"/>
              </a:rPr>
              <a:t>BSS</a:t>
            </a:r>
          </a:p>
        </p:txBody>
      </p:sp>
      <p:graphicFrame>
        <p:nvGraphicFramePr>
          <p:cNvPr id="39955" name="Object 40">
            <a:extLst>
              <a:ext uri="{FF2B5EF4-FFF2-40B4-BE49-F238E27FC236}">
                <a16:creationId xmlns:a16="http://schemas.microsoft.com/office/drawing/2014/main" id="{8B887E50-9C22-4864-9D8F-2FFCA9F394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6725" y="3178175"/>
          <a:ext cx="40005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Visio" r:id="rId4" imgW="0" imgH="0" progId="Visio.Drawing.11">
                  <p:embed/>
                </p:oleObj>
              </mc:Choice>
              <mc:Fallback>
                <p:oleObj name="Visio" r:id="rId4" imgW="0" imgH="0" progId="Visio.Drawing.11">
                  <p:embed/>
                  <p:pic>
                    <p:nvPicPr>
                      <p:cNvPr id="39955" name="Object 40">
                        <a:extLst>
                          <a:ext uri="{FF2B5EF4-FFF2-40B4-BE49-F238E27FC236}">
                            <a16:creationId xmlns:a16="http://schemas.microsoft.com/office/drawing/2014/main" id="{8B887E50-9C22-4864-9D8F-2FFCA9F394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3178175"/>
                        <a:ext cx="400050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3193" name="Line 41">
            <a:extLst>
              <a:ext uri="{FF2B5EF4-FFF2-40B4-BE49-F238E27FC236}">
                <a16:creationId xmlns:a16="http://schemas.microsoft.com/office/drawing/2014/main" id="{8733E127-9DBF-4C4E-932E-882A55E103E2}"/>
              </a:ext>
            </a:extLst>
          </p:cNvPr>
          <p:cNvSpPr>
            <a:spLocks noChangeShapeType="1"/>
          </p:cNvSpPr>
          <p:nvPr/>
        </p:nvSpPr>
        <p:spPr bwMode="auto">
          <a:xfrm>
            <a:off x="898525" y="3430588"/>
            <a:ext cx="1476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33194" name="Text Box 42">
            <a:extLst>
              <a:ext uri="{FF2B5EF4-FFF2-40B4-BE49-F238E27FC236}">
                <a16:creationId xmlns:a16="http://schemas.microsoft.com/office/drawing/2014/main" id="{A235D178-E830-4248-AB60-7BCA292AE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789363"/>
            <a:ext cx="33655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sk-SK" altLang="en-US" sz="1200"/>
              <a:t>17. Standalone Dedicated Control Channel/MM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sk-SK" altLang="en-US" sz="1200"/>
              <a:t>Potvrdenie prijatia nového TMSI</a:t>
            </a:r>
            <a:endParaRPr lang="en-US" altLang="en-US" sz="1200"/>
          </a:p>
        </p:txBody>
      </p:sp>
      <p:sp>
        <p:nvSpPr>
          <p:cNvPr id="433195" name="Line 43">
            <a:extLst>
              <a:ext uri="{FF2B5EF4-FFF2-40B4-BE49-F238E27FC236}">
                <a16:creationId xmlns:a16="http://schemas.microsoft.com/office/drawing/2014/main" id="{BF2E9E86-F74D-2940-88A9-14F8F93D71A4}"/>
              </a:ext>
            </a:extLst>
          </p:cNvPr>
          <p:cNvSpPr>
            <a:spLocks noChangeShapeType="1"/>
          </p:cNvSpPr>
          <p:nvPr/>
        </p:nvSpPr>
        <p:spPr bwMode="auto">
          <a:xfrm>
            <a:off x="2951163" y="3752850"/>
            <a:ext cx="284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33196" name="Text Box 44">
            <a:extLst>
              <a:ext uri="{FF2B5EF4-FFF2-40B4-BE49-F238E27FC236}">
                <a16:creationId xmlns:a16="http://schemas.microsoft.com/office/drawing/2014/main" id="{A66AAE7D-95B4-1640-9737-B58FA0FAE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8150" y="2781300"/>
            <a:ext cx="1900238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sk-SK" altLang="en-US" sz="1200"/>
              <a:t>15</a:t>
            </a:r>
            <a:r>
              <a:rPr lang="en-US" altLang="en-US" sz="1200"/>
              <a:t>. </a:t>
            </a:r>
            <a:r>
              <a:rPr lang="sk-SK" altLang="en-US" sz="1200"/>
              <a:t>TMSI Real Command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sk-SK" altLang="en-US" sz="1200"/>
              <a:t>TMSI</a:t>
            </a:r>
            <a:endParaRPr lang="en-US" altLang="en-US" sz="1200"/>
          </a:p>
        </p:txBody>
      </p:sp>
      <p:sp>
        <p:nvSpPr>
          <p:cNvPr id="433197" name="Line 45">
            <a:extLst>
              <a:ext uri="{FF2B5EF4-FFF2-40B4-BE49-F238E27FC236}">
                <a16:creationId xmlns:a16="http://schemas.microsoft.com/office/drawing/2014/main" id="{BE4BDB37-EF3F-3948-B067-1A97E0B25E68}"/>
              </a:ext>
            </a:extLst>
          </p:cNvPr>
          <p:cNvSpPr>
            <a:spLocks noChangeShapeType="1"/>
          </p:cNvSpPr>
          <p:nvPr/>
        </p:nvSpPr>
        <p:spPr bwMode="auto">
          <a:xfrm>
            <a:off x="935038" y="3178175"/>
            <a:ext cx="1476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33198" name="Line 46">
            <a:extLst>
              <a:ext uri="{FF2B5EF4-FFF2-40B4-BE49-F238E27FC236}">
                <a16:creationId xmlns:a16="http://schemas.microsoft.com/office/drawing/2014/main" id="{6D2EFE28-3476-C344-9A5C-12717BD7D971}"/>
              </a:ext>
            </a:extLst>
          </p:cNvPr>
          <p:cNvSpPr>
            <a:spLocks noChangeShapeType="1"/>
          </p:cNvSpPr>
          <p:nvPr/>
        </p:nvSpPr>
        <p:spPr bwMode="auto">
          <a:xfrm>
            <a:off x="2806700" y="3322638"/>
            <a:ext cx="284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33199" name="Text Box 47">
            <a:extLst>
              <a:ext uri="{FF2B5EF4-FFF2-40B4-BE49-F238E27FC236}">
                <a16:creationId xmlns:a16="http://schemas.microsoft.com/office/drawing/2014/main" id="{84176ACD-81B8-4042-8128-957F4B62D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" y="2457450"/>
            <a:ext cx="33655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sk-SK" altLang="en-US" sz="1200"/>
              <a:t>16. Standalone Dedicated Control Channel/MM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sk-SK" altLang="en-US" sz="1200"/>
              <a:t>TMSI Real Cmd: TMSI</a:t>
            </a:r>
            <a:endParaRPr lang="en-US" altLang="en-US" sz="1200"/>
          </a:p>
        </p:txBody>
      </p:sp>
      <p:sp>
        <p:nvSpPr>
          <p:cNvPr id="433200" name="Text Box 48">
            <a:extLst>
              <a:ext uri="{FF2B5EF4-FFF2-40B4-BE49-F238E27FC236}">
                <a16:creationId xmlns:a16="http://schemas.microsoft.com/office/drawing/2014/main" id="{7897C2AA-989D-4D46-9EBB-807345BBC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3325" y="4652963"/>
            <a:ext cx="2557463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sk-SK" altLang="en-US" sz="1200"/>
              <a:t>18.Potvrdenie prijatia nového TMSI</a:t>
            </a:r>
            <a:endParaRPr lang="en-US" altLang="en-US" sz="1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>
            <a:extLst>
              <a:ext uri="{FF2B5EF4-FFF2-40B4-BE49-F238E27FC236}">
                <a16:creationId xmlns:a16="http://schemas.microsoft.com/office/drawing/2014/main" id="{A88E574F-B309-AB4D-A751-4D2D4C81A9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3600"/>
              <a:t>Location update</a:t>
            </a:r>
            <a:br>
              <a:rPr lang="sk-SK" altLang="en-US" sz="3600"/>
            </a:br>
            <a:r>
              <a:rPr lang="sk-SK" altLang="en-US" sz="3600"/>
              <a:t>7. Potvrdenie LU</a:t>
            </a:r>
          </a:p>
        </p:txBody>
      </p:sp>
      <p:sp>
        <p:nvSpPr>
          <p:cNvPr id="435203" name="Rectangle 3">
            <a:extLst>
              <a:ext uri="{FF2B5EF4-FFF2-40B4-BE49-F238E27FC236}">
                <a16:creationId xmlns:a16="http://schemas.microsoft.com/office/drawing/2014/main" id="{53888BF0-4936-7A47-9734-9D4022338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35204" name="Rectangle 4">
            <a:extLst>
              <a:ext uri="{FF2B5EF4-FFF2-40B4-BE49-F238E27FC236}">
                <a16:creationId xmlns:a16="http://schemas.microsoft.com/office/drawing/2014/main" id="{B283859C-0CBF-D043-B3F0-A712EB31C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47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35205" name="Oval 5">
            <a:extLst>
              <a:ext uri="{FF2B5EF4-FFF2-40B4-BE49-F238E27FC236}">
                <a16:creationId xmlns:a16="http://schemas.microsoft.com/office/drawing/2014/main" id="{DFAED53D-29BB-734A-9FDC-5D53B20D8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3033713"/>
            <a:ext cx="2327275" cy="14351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35206" name="Line 6">
            <a:extLst>
              <a:ext uri="{FF2B5EF4-FFF2-40B4-BE49-F238E27FC236}">
                <a16:creationId xmlns:a16="http://schemas.microsoft.com/office/drawing/2014/main" id="{7576C83A-EFC4-314B-87C1-AAACDDA95F1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71750" y="3201988"/>
            <a:ext cx="1588" cy="338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35207" name="Oval 7">
            <a:extLst>
              <a:ext uri="{FF2B5EF4-FFF2-40B4-BE49-F238E27FC236}">
                <a16:creationId xmlns:a16="http://schemas.microsoft.com/office/drawing/2014/main" id="{68C0E960-57EB-034E-AC98-099EF9F3F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3650" y="3146425"/>
            <a:ext cx="76200" cy="857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41991" name="Group 8">
            <a:extLst>
              <a:ext uri="{FF2B5EF4-FFF2-40B4-BE49-F238E27FC236}">
                <a16:creationId xmlns:a16="http://schemas.microsoft.com/office/drawing/2014/main" id="{DF612D3F-2BFD-4936-A868-9686B77E139B}"/>
              </a:ext>
            </a:extLst>
          </p:cNvPr>
          <p:cNvGrpSpPr>
            <a:grpSpLocks/>
          </p:cNvGrpSpPr>
          <p:nvPr/>
        </p:nvGrpSpPr>
        <p:grpSpPr bwMode="auto">
          <a:xfrm>
            <a:off x="2881313" y="4079875"/>
            <a:ext cx="544512" cy="274638"/>
            <a:chOff x="1104" y="2008"/>
            <a:chExt cx="336" cy="156"/>
          </a:xfrm>
        </p:grpSpPr>
        <p:sp>
          <p:nvSpPr>
            <p:cNvPr id="435209" name="Rectangle 9">
              <a:extLst>
                <a:ext uri="{FF2B5EF4-FFF2-40B4-BE49-F238E27FC236}">
                  <a16:creationId xmlns:a16="http://schemas.microsoft.com/office/drawing/2014/main" id="{F5840D0B-A3E6-854D-9FC2-A483226B85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2016"/>
              <a:ext cx="336" cy="14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35210" name="Text Box 10">
              <a:extLst>
                <a:ext uri="{FF2B5EF4-FFF2-40B4-BE49-F238E27FC236}">
                  <a16:creationId xmlns:a16="http://schemas.microsoft.com/office/drawing/2014/main" id="{C78E2B7A-0211-6B46-8A7F-5E26CFFAB8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2008"/>
              <a:ext cx="336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571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en-US" sz="1200" b="1">
                  <a:latin typeface="Frutiger 45 Light" charset="0"/>
                  <a:ea typeface="Arial" charset="0"/>
                  <a:cs typeface="Arial" charset="0"/>
                </a:rPr>
                <a:t>BTS</a:t>
              </a:r>
            </a:p>
          </p:txBody>
        </p:sp>
      </p:grpSp>
      <p:sp>
        <p:nvSpPr>
          <p:cNvPr id="435211" name="AutoShape 11">
            <a:extLst>
              <a:ext uri="{FF2B5EF4-FFF2-40B4-BE49-F238E27FC236}">
                <a16:creationId xmlns:a16="http://schemas.microsoft.com/office/drawing/2014/main" id="{B2F24657-2093-D34C-9D54-D10827C17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4763" y="3454400"/>
            <a:ext cx="622300" cy="592138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35212" name="Text Box 12">
            <a:extLst>
              <a:ext uri="{FF2B5EF4-FFF2-40B4-BE49-F238E27FC236}">
                <a16:creationId xmlns:a16="http://schemas.microsoft.com/office/drawing/2014/main" id="{4F1DD526-9491-3644-AF67-5C402779C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7463" y="3679825"/>
            <a:ext cx="609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200" b="1">
                <a:latin typeface="Frutiger 45 Light" charset="0"/>
                <a:ea typeface="Arial" charset="0"/>
                <a:cs typeface="Arial" charset="0"/>
              </a:rPr>
              <a:t>BSC</a:t>
            </a:r>
          </a:p>
        </p:txBody>
      </p:sp>
      <p:grpSp>
        <p:nvGrpSpPr>
          <p:cNvPr id="41994" name="Group 13">
            <a:extLst>
              <a:ext uri="{FF2B5EF4-FFF2-40B4-BE49-F238E27FC236}">
                <a16:creationId xmlns:a16="http://schemas.microsoft.com/office/drawing/2014/main" id="{C71FFD45-DA8A-4E2A-B5A1-631C509EC0C3}"/>
              </a:ext>
            </a:extLst>
          </p:cNvPr>
          <p:cNvGrpSpPr>
            <a:grpSpLocks/>
          </p:cNvGrpSpPr>
          <p:nvPr/>
        </p:nvGrpSpPr>
        <p:grpSpPr bwMode="auto">
          <a:xfrm>
            <a:off x="2417763" y="3490913"/>
            <a:ext cx="542925" cy="274637"/>
            <a:chOff x="1104" y="2009"/>
            <a:chExt cx="336" cy="156"/>
          </a:xfrm>
        </p:grpSpPr>
        <p:sp>
          <p:nvSpPr>
            <p:cNvPr id="435214" name="Rectangle 14">
              <a:extLst>
                <a:ext uri="{FF2B5EF4-FFF2-40B4-BE49-F238E27FC236}">
                  <a16:creationId xmlns:a16="http://schemas.microsoft.com/office/drawing/2014/main" id="{8E81983F-067F-AA42-9CCA-0E31CE9975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2016"/>
              <a:ext cx="336" cy="14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35215" name="Text Box 15">
              <a:extLst>
                <a:ext uri="{FF2B5EF4-FFF2-40B4-BE49-F238E27FC236}">
                  <a16:creationId xmlns:a16="http://schemas.microsoft.com/office/drawing/2014/main" id="{0B0BAD43-5CFC-F14D-91A8-FFE70D9657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2009"/>
              <a:ext cx="336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571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en-US" sz="1200" b="1">
                  <a:latin typeface="Frutiger 45 Light" charset="0"/>
                  <a:ea typeface="Arial" charset="0"/>
                  <a:cs typeface="Arial" charset="0"/>
                </a:rPr>
                <a:t>BTS</a:t>
              </a:r>
            </a:p>
          </p:txBody>
        </p:sp>
      </p:grpSp>
      <p:sp>
        <p:nvSpPr>
          <p:cNvPr id="435216" name="Line 16">
            <a:extLst>
              <a:ext uri="{FF2B5EF4-FFF2-40B4-BE49-F238E27FC236}">
                <a16:creationId xmlns:a16="http://schemas.microsoft.com/office/drawing/2014/main" id="{3CC0F047-2730-DE42-A8A3-5E147F68477A}"/>
              </a:ext>
            </a:extLst>
          </p:cNvPr>
          <p:cNvSpPr>
            <a:spLocks noChangeShapeType="1"/>
          </p:cNvSpPr>
          <p:nvPr/>
        </p:nvSpPr>
        <p:spPr bwMode="auto">
          <a:xfrm>
            <a:off x="2960688" y="3624263"/>
            <a:ext cx="854075" cy="169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35217" name="Line 17">
            <a:extLst>
              <a:ext uri="{FF2B5EF4-FFF2-40B4-BE49-F238E27FC236}">
                <a16:creationId xmlns:a16="http://schemas.microsoft.com/office/drawing/2014/main" id="{33240569-E9E5-B844-85D7-C2265A5B38A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25825" y="3960813"/>
            <a:ext cx="388938" cy="255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35218" name="Line 18">
            <a:extLst>
              <a:ext uri="{FF2B5EF4-FFF2-40B4-BE49-F238E27FC236}">
                <a16:creationId xmlns:a16="http://schemas.microsoft.com/office/drawing/2014/main" id="{99978E85-CEC4-7A4B-BFE9-0835AFD4AC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27538" y="3465513"/>
            <a:ext cx="1368425" cy="180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35219" name="Text Box 19">
            <a:extLst>
              <a:ext uri="{FF2B5EF4-FFF2-40B4-BE49-F238E27FC236}">
                <a16:creationId xmlns:a16="http://schemas.microsoft.com/office/drawing/2014/main" id="{55E872E6-4611-674E-96EB-60DA48122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6263" y="3709988"/>
            <a:ext cx="5095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200" b="1">
                <a:latin typeface="Frutiger 45 Light" charset="0"/>
                <a:ea typeface="Arial" charset="0"/>
                <a:cs typeface="Arial" charset="0"/>
              </a:rPr>
              <a:t>Abis</a:t>
            </a:r>
          </a:p>
        </p:txBody>
      </p:sp>
      <p:sp>
        <p:nvSpPr>
          <p:cNvPr id="435220" name="Line 20">
            <a:extLst>
              <a:ext uri="{FF2B5EF4-FFF2-40B4-BE49-F238E27FC236}">
                <a16:creationId xmlns:a16="http://schemas.microsoft.com/office/drawing/2014/main" id="{8E5A5E85-F965-A942-8DFB-BF7E3F15822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49625" y="3624263"/>
            <a:ext cx="76200" cy="169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42000" name="Group 21">
            <a:extLst>
              <a:ext uri="{FF2B5EF4-FFF2-40B4-BE49-F238E27FC236}">
                <a16:creationId xmlns:a16="http://schemas.microsoft.com/office/drawing/2014/main" id="{65150099-D553-4992-A75E-FD8A3DF18B9E}"/>
              </a:ext>
            </a:extLst>
          </p:cNvPr>
          <p:cNvGrpSpPr>
            <a:grpSpLocks/>
          </p:cNvGrpSpPr>
          <p:nvPr/>
        </p:nvGrpSpPr>
        <p:grpSpPr bwMode="auto">
          <a:xfrm>
            <a:off x="5327650" y="2925763"/>
            <a:ext cx="2873375" cy="1771650"/>
            <a:chOff x="2326" y="631"/>
            <a:chExt cx="1810" cy="1116"/>
          </a:xfrm>
        </p:grpSpPr>
        <p:sp>
          <p:nvSpPr>
            <p:cNvPr id="435222" name="Oval 22">
              <a:extLst>
                <a:ext uri="{FF2B5EF4-FFF2-40B4-BE49-F238E27FC236}">
                  <a16:creationId xmlns:a16="http://schemas.microsoft.com/office/drawing/2014/main" id="{B1639505-EC5A-3F41-9C38-152164A32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6" y="631"/>
              <a:ext cx="1810" cy="111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35223" name="AutoShape 23">
              <a:extLst>
                <a:ext uri="{FF2B5EF4-FFF2-40B4-BE49-F238E27FC236}">
                  <a16:creationId xmlns:a16="http://schemas.microsoft.com/office/drawing/2014/main" id="{4145296E-8F3E-FE4A-90E7-19EF858406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0" y="791"/>
              <a:ext cx="391" cy="37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35224" name="Text Box 24">
              <a:extLst>
                <a:ext uri="{FF2B5EF4-FFF2-40B4-BE49-F238E27FC236}">
                  <a16:creationId xmlns:a16="http://schemas.microsoft.com/office/drawing/2014/main" id="{4A682A84-0A9B-854F-8796-1A9DD694DB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20" y="871"/>
              <a:ext cx="39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571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1200" b="1">
                  <a:latin typeface="Frutiger 45 Light" charset="0"/>
                  <a:ea typeface="Arial" charset="0"/>
                  <a:cs typeface="Arial" charset="0"/>
                </a:rPr>
                <a:t>MSC/VLR</a:t>
              </a:r>
            </a:p>
          </p:txBody>
        </p:sp>
        <p:sp>
          <p:nvSpPr>
            <p:cNvPr id="435225" name="AutoShape 25">
              <a:extLst>
                <a:ext uri="{FF2B5EF4-FFF2-40B4-BE49-F238E27FC236}">
                  <a16:creationId xmlns:a16="http://schemas.microsoft.com/office/drawing/2014/main" id="{FE8F649D-AD2E-1549-AD78-FE9A87AFE6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2" y="791"/>
              <a:ext cx="391" cy="37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35226" name="Text Box 26">
              <a:extLst>
                <a:ext uri="{FF2B5EF4-FFF2-40B4-BE49-F238E27FC236}">
                  <a16:creationId xmlns:a16="http://schemas.microsoft.com/office/drawing/2014/main" id="{2EB1524F-80A7-1741-95EB-54B5E5BC3D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0" y="936"/>
              <a:ext cx="367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571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sk-SK" altLang="en-US" sz="1000" b="1">
                  <a:latin typeface="Frutiger 45 Light" charset="0"/>
                  <a:ea typeface="Arial" charset="0"/>
                  <a:cs typeface="Arial" charset="0"/>
                </a:rPr>
                <a:t>G</a:t>
              </a:r>
              <a:r>
                <a:rPr lang="en-US" altLang="en-US" sz="1000" b="1">
                  <a:latin typeface="Frutiger 45 Light" charset="0"/>
                  <a:ea typeface="Arial" charset="0"/>
                  <a:cs typeface="Arial" charset="0"/>
                </a:rPr>
                <a:t>MSC</a:t>
              </a:r>
            </a:p>
          </p:txBody>
        </p:sp>
        <p:sp>
          <p:nvSpPr>
            <p:cNvPr id="435227" name="AutoShape 27">
              <a:extLst>
                <a:ext uri="{FF2B5EF4-FFF2-40B4-BE49-F238E27FC236}">
                  <a16:creationId xmlns:a16="http://schemas.microsoft.com/office/drawing/2014/main" id="{46BCB208-46A3-9542-9CEC-1FB59F15BA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1" y="1323"/>
              <a:ext cx="391" cy="37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35228" name="Text Box 28">
              <a:extLst>
                <a:ext uri="{FF2B5EF4-FFF2-40B4-BE49-F238E27FC236}">
                  <a16:creationId xmlns:a16="http://schemas.microsoft.com/office/drawing/2014/main" id="{3339C418-10C0-C444-B69D-0B540CC815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1" y="1463"/>
              <a:ext cx="35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571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1200" b="1">
                  <a:latin typeface="Frutiger 45 Light" charset="0"/>
                  <a:ea typeface="Arial" charset="0"/>
                  <a:cs typeface="Arial" charset="0"/>
                </a:rPr>
                <a:t>HLR</a:t>
              </a:r>
            </a:p>
          </p:txBody>
        </p:sp>
        <p:sp>
          <p:nvSpPr>
            <p:cNvPr id="435229" name="Line 29">
              <a:extLst>
                <a:ext uri="{FF2B5EF4-FFF2-40B4-BE49-F238E27FC236}">
                  <a16:creationId xmlns:a16="http://schemas.microsoft.com/office/drawing/2014/main" id="{FC189702-E387-DF4C-84E6-0A05C6059D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1" y="950"/>
              <a:ext cx="44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35230" name="Line 30">
              <a:extLst>
                <a:ext uri="{FF2B5EF4-FFF2-40B4-BE49-F238E27FC236}">
                  <a16:creationId xmlns:a16="http://schemas.microsoft.com/office/drawing/2014/main" id="{61132C8E-072A-B04B-99BE-5845AEE99E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766" y="1162"/>
              <a:ext cx="245" cy="2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35231" name="Line 31">
              <a:extLst>
                <a:ext uri="{FF2B5EF4-FFF2-40B4-BE49-F238E27FC236}">
                  <a16:creationId xmlns:a16="http://schemas.microsoft.com/office/drawing/2014/main" id="{B6C603C0-B06F-7248-9CEC-68D81C0249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2" y="1162"/>
              <a:ext cx="244" cy="31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35232" name="Text Box 32">
              <a:extLst>
                <a:ext uri="{FF2B5EF4-FFF2-40B4-BE49-F238E27FC236}">
                  <a16:creationId xmlns:a16="http://schemas.microsoft.com/office/drawing/2014/main" id="{D63657E3-7F03-7D4A-AE23-EB484C4244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0" y="759"/>
              <a:ext cx="32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571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altLang="en-US" sz="1200" b="1">
                  <a:latin typeface="Frutiger 45 Light" charset="0"/>
                  <a:ea typeface="Arial" charset="0"/>
                  <a:cs typeface="Arial" charset="0"/>
                </a:rPr>
                <a:t>MAP</a:t>
              </a:r>
            </a:p>
          </p:txBody>
        </p:sp>
        <p:sp>
          <p:nvSpPr>
            <p:cNvPr id="435233" name="Text Box 33">
              <a:extLst>
                <a:ext uri="{FF2B5EF4-FFF2-40B4-BE49-F238E27FC236}">
                  <a16:creationId xmlns:a16="http://schemas.microsoft.com/office/drawing/2014/main" id="{3A3D4B9E-1C5A-964C-9893-13DE603AC9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0" y="1169"/>
              <a:ext cx="42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571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altLang="en-US" sz="1200" b="1">
                  <a:latin typeface="Frutiger 45 Light" charset="0"/>
                  <a:ea typeface="Arial" charset="0"/>
                  <a:cs typeface="Arial" charset="0"/>
                </a:rPr>
                <a:t>MAP-D</a:t>
              </a:r>
            </a:p>
          </p:txBody>
        </p:sp>
        <p:sp>
          <p:nvSpPr>
            <p:cNvPr id="435234" name="Line 34">
              <a:extLst>
                <a:ext uri="{FF2B5EF4-FFF2-40B4-BE49-F238E27FC236}">
                  <a16:creationId xmlns:a16="http://schemas.microsoft.com/office/drawing/2014/main" id="{1DDDA453-A144-554A-A641-39347AD6C0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05" y="897"/>
              <a:ext cx="1" cy="10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35235" name="Line 35">
              <a:extLst>
                <a:ext uri="{FF2B5EF4-FFF2-40B4-BE49-F238E27FC236}">
                  <a16:creationId xmlns:a16="http://schemas.microsoft.com/office/drawing/2014/main" id="{2F09513C-B493-1747-88A0-13C86EE963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14" y="1323"/>
              <a:ext cx="48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42001" name="Group 36">
            <a:extLst>
              <a:ext uri="{FF2B5EF4-FFF2-40B4-BE49-F238E27FC236}">
                <a16:creationId xmlns:a16="http://schemas.microsoft.com/office/drawing/2014/main" id="{11909FD5-857C-460E-B946-C762018FE0C5}"/>
              </a:ext>
            </a:extLst>
          </p:cNvPr>
          <p:cNvGrpSpPr>
            <a:grpSpLocks/>
          </p:cNvGrpSpPr>
          <p:nvPr/>
        </p:nvGrpSpPr>
        <p:grpSpPr bwMode="auto">
          <a:xfrm>
            <a:off x="3011488" y="3722688"/>
            <a:ext cx="76200" cy="395287"/>
            <a:chOff x="1200" y="2014"/>
            <a:chExt cx="48" cy="249"/>
          </a:xfrm>
        </p:grpSpPr>
        <p:sp>
          <p:nvSpPr>
            <p:cNvPr id="435237" name="Line 37">
              <a:extLst>
                <a:ext uri="{FF2B5EF4-FFF2-40B4-BE49-F238E27FC236}">
                  <a16:creationId xmlns:a16="http://schemas.microsoft.com/office/drawing/2014/main" id="{9AE0EBB9-EBCE-FD41-A431-1CF854B283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24" y="2051"/>
              <a:ext cx="0" cy="2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35238" name="Oval 38">
              <a:extLst>
                <a:ext uri="{FF2B5EF4-FFF2-40B4-BE49-F238E27FC236}">
                  <a16:creationId xmlns:a16="http://schemas.microsoft.com/office/drawing/2014/main" id="{5DFA9B3B-B170-A64F-9ADE-00877278B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014"/>
              <a:ext cx="48" cy="5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435239" name="Text Box 39">
            <a:extLst>
              <a:ext uri="{FF2B5EF4-FFF2-40B4-BE49-F238E27FC236}">
                <a16:creationId xmlns:a16="http://schemas.microsoft.com/office/drawing/2014/main" id="{6AC5A8F4-60C0-464E-A5F0-394214B93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75" y="4473575"/>
            <a:ext cx="550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400" b="1" i="1">
                <a:latin typeface="Frutiger 45 Light" charset="0"/>
                <a:ea typeface="Arial" charset="0"/>
                <a:cs typeface="Arial" charset="0"/>
              </a:rPr>
              <a:t>BSS</a:t>
            </a:r>
          </a:p>
        </p:txBody>
      </p:sp>
      <p:graphicFrame>
        <p:nvGraphicFramePr>
          <p:cNvPr id="42003" name="Object 40">
            <a:extLst>
              <a:ext uri="{FF2B5EF4-FFF2-40B4-BE49-F238E27FC236}">
                <a16:creationId xmlns:a16="http://schemas.microsoft.com/office/drawing/2014/main" id="{8D66DE57-7D99-467A-8305-E27F6D2432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6725" y="3178175"/>
          <a:ext cx="40005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Visio" r:id="rId4" imgW="0" imgH="0" progId="Visio.Drawing.11">
                  <p:embed/>
                </p:oleObj>
              </mc:Choice>
              <mc:Fallback>
                <p:oleObj name="Visio" r:id="rId4" imgW="0" imgH="0" progId="Visio.Drawing.11">
                  <p:embed/>
                  <p:pic>
                    <p:nvPicPr>
                      <p:cNvPr id="42003" name="Object 40">
                        <a:extLst>
                          <a:ext uri="{FF2B5EF4-FFF2-40B4-BE49-F238E27FC236}">
                            <a16:creationId xmlns:a16="http://schemas.microsoft.com/office/drawing/2014/main" id="{8D66DE57-7D99-467A-8305-E27F6D2432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3178175"/>
                        <a:ext cx="400050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5244" name="Text Box 44">
            <a:extLst>
              <a:ext uri="{FF2B5EF4-FFF2-40B4-BE49-F238E27FC236}">
                <a16:creationId xmlns:a16="http://schemas.microsoft.com/office/drawing/2014/main" id="{089B73F1-D862-324F-A51A-19CA98C16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8150" y="2781300"/>
            <a:ext cx="2801938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sk-SK" altLang="en-US" sz="1200"/>
              <a:t>19</a:t>
            </a:r>
            <a:r>
              <a:rPr lang="en-US" altLang="en-US" sz="1200"/>
              <a:t>. </a:t>
            </a:r>
            <a:r>
              <a:rPr lang="sk-SK" altLang="en-US" sz="1200"/>
              <a:t>LU acc msg: TMSI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sk-SK" altLang="en-US" sz="1200"/>
              <a:t>Potvrdenie o zaznamenaní nového LAI</a:t>
            </a:r>
            <a:endParaRPr lang="en-US" altLang="en-US" sz="1200"/>
          </a:p>
        </p:txBody>
      </p:sp>
      <p:sp>
        <p:nvSpPr>
          <p:cNvPr id="435245" name="Line 45">
            <a:extLst>
              <a:ext uri="{FF2B5EF4-FFF2-40B4-BE49-F238E27FC236}">
                <a16:creationId xmlns:a16="http://schemas.microsoft.com/office/drawing/2014/main" id="{481CD001-1FCD-6945-A4FA-08D2503FD8F7}"/>
              </a:ext>
            </a:extLst>
          </p:cNvPr>
          <p:cNvSpPr>
            <a:spLocks noChangeShapeType="1"/>
          </p:cNvSpPr>
          <p:nvPr/>
        </p:nvSpPr>
        <p:spPr bwMode="auto">
          <a:xfrm>
            <a:off x="935038" y="3178175"/>
            <a:ext cx="1476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35246" name="Line 46">
            <a:extLst>
              <a:ext uri="{FF2B5EF4-FFF2-40B4-BE49-F238E27FC236}">
                <a16:creationId xmlns:a16="http://schemas.microsoft.com/office/drawing/2014/main" id="{D663F3B4-1AE7-4749-8D6E-9FBB1CCDD1B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06700" y="3322638"/>
            <a:ext cx="284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35247" name="Text Box 47">
            <a:extLst>
              <a:ext uri="{FF2B5EF4-FFF2-40B4-BE49-F238E27FC236}">
                <a16:creationId xmlns:a16="http://schemas.microsoft.com/office/drawing/2014/main" id="{926BEE1B-49A8-6048-BEDE-36DD1E20D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" y="2457450"/>
            <a:ext cx="33655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sk-SK" altLang="en-US" sz="1200"/>
              <a:t>20. Standalone Dedicated Control Channel/MM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sk-SK" altLang="en-US" sz="1200"/>
              <a:t>LU acc msg: TMSI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>
            <a:extLst>
              <a:ext uri="{FF2B5EF4-FFF2-40B4-BE49-F238E27FC236}">
                <a16:creationId xmlns:a16="http://schemas.microsoft.com/office/drawing/2014/main" id="{8C77AAC3-09F0-5C46-A248-6CBA541EED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3600"/>
              <a:t>Location update</a:t>
            </a:r>
            <a:br>
              <a:rPr lang="sk-SK" altLang="en-US" sz="3600"/>
            </a:br>
            <a:r>
              <a:rPr lang="sk-SK" altLang="en-US" sz="3600"/>
              <a:t>8. Uvoľnenie kanála</a:t>
            </a:r>
          </a:p>
        </p:txBody>
      </p:sp>
      <p:sp>
        <p:nvSpPr>
          <p:cNvPr id="437251" name="Rectangle 3">
            <a:extLst>
              <a:ext uri="{FF2B5EF4-FFF2-40B4-BE49-F238E27FC236}">
                <a16:creationId xmlns:a16="http://schemas.microsoft.com/office/drawing/2014/main" id="{87CE0080-3CBB-AB4B-8EBD-AE4D53488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37252" name="Rectangle 4">
            <a:extLst>
              <a:ext uri="{FF2B5EF4-FFF2-40B4-BE49-F238E27FC236}">
                <a16:creationId xmlns:a16="http://schemas.microsoft.com/office/drawing/2014/main" id="{FEF95E35-8741-0C48-9811-F362C4CC0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47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37253" name="Oval 5">
            <a:extLst>
              <a:ext uri="{FF2B5EF4-FFF2-40B4-BE49-F238E27FC236}">
                <a16:creationId xmlns:a16="http://schemas.microsoft.com/office/drawing/2014/main" id="{EF11FB15-DA50-3843-A99F-9DE25321E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3033713"/>
            <a:ext cx="2327275" cy="14351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37254" name="Line 6">
            <a:extLst>
              <a:ext uri="{FF2B5EF4-FFF2-40B4-BE49-F238E27FC236}">
                <a16:creationId xmlns:a16="http://schemas.microsoft.com/office/drawing/2014/main" id="{71B85C6F-9B8B-5942-9AEF-73F60CAFBD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71750" y="3201988"/>
            <a:ext cx="1588" cy="338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37255" name="Oval 7">
            <a:extLst>
              <a:ext uri="{FF2B5EF4-FFF2-40B4-BE49-F238E27FC236}">
                <a16:creationId xmlns:a16="http://schemas.microsoft.com/office/drawing/2014/main" id="{3CE59C7B-E4EB-BE4E-8974-931131B46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3650" y="3146425"/>
            <a:ext cx="76200" cy="857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44039" name="Group 8">
            <a:extLst>
              <a:ext uri="{FF2B5EF4-FFF2-40B4-BE49-F238E27FC236}">
                <a16:creationId xmlns:a16="http://schemas.microsoft.com/office/drawing/2014/main" id="{CB295E63-8138-4DB0-8CB8-E68FD1049763}"/>
              </a:ext>
            </a:extLst>
          </p:cNvPr>
          <p:cNvGrpSpPr>
            <a:grpSpLocks/>
          </p:cNvGrpSpPr>
          <p:nvPr/>
        </p:nvGrpSpPr>
        <p:grpSpPr bwMode="auto">
          <a:xfrm>
            <a:off x="2881313" y="4079875"/>
            <a:ext cx="544512" cy="274638"/>
            <a:chOff x="1104" y="2008"/>
            <a:chExt cx="336" cy="156"/>
          </a:xfrm>
        </p:grpSpPr>
        <p:sp>
          <p:nvSpPr>
            <p:cNvPr id="437257" name="Rectangle 9">
              <a:extLst>
                <a:ext uri="{FF2B5EF4-FFF2-40B4-BE49-F238E27FC236}">
                  <a16:creationId xmlns:a16="http://schemas.microsoft.com/office/drawing/2014/main" id="{C97D5160-89E6-EF4F-9F19-01ECB5BC97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2016"/>
              <a:ext cx="336" cy="14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37258" name="Text Box 10">
              <a:extLst>
                <a:ext uri="{FF2B5EF4-FFF2-40B4-BE49-F238E27FC236}">
                  <a16:creationId xmlns:a16="http://schemas.microsoft.com/office/drawing/2014/main" id="{FB54149D-1E02-214A-8AE0-047E02B8F4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2008"/>
              <a:ext cx="336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571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en-US" sz="1200" b="1">
                  <a:latin typeface="Frutiger 45 Light" charset="0"/>
                  <a:ea typeface="Arial" charset="0"/>
                  <a:cs typeface="Arial" charset="0"/>
                </a:rPr>
                <a:t>BTS</a:t>
              </a:r>
            </a:p>
          </p:txBody>
        </p:sp>
      </p:grpSp>
      <p:sp>
        <p:nvSpPr>
          <p:cNvPr id="437259" name="AutoShape 11">
            <a:extLst>
              <a:ext uri="{FF2B5EF4-FFF2-40B4-BE49-F238E27FC236}">
                <a16:creationId xmlns:a16="http://schemas.microsoft.com/office/drawing/2014/main" id="{843A9035-4D6B-ED49-B594-1997109E3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4763" y="3454400"/>
            <a:ext cx="622300" cy="592138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37260" name="Text Box 12">
            <a:extLst>
              <a:ext uri="{FF2B5EF4-FFF2-40B4-BE49-F238E27FC236}">
                <a16:creationId xmlns:a16="http://schemas.microsoft.com/office/drawing/2014/main" id="{8FC7AB52-DD24-AD40-9E5A-2EF94AEDC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7463" y="3679825"/>
            <a:ext cx="609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200" b="1">
                <a:latin typeface="Frutiger 45 Light" charset="0"/>
                <a:ea typeface="Arial" charset="0"/>
                <a:cs typeface="Arial" charset="0"/>
              </a:rPr>
              <a:t>BSC</a:t>
            </a:r>
          </a:p>
        </p:txBody>
      </p:sp>
      <p:grpSp>
        <p:nvGrpSpPr>
          <p:cNvPr id="44042" name="Group 13">
            <a:extLst>
              <a:ext uri="{FF2B5EF4-FFF2-40B4-BE49-F238E27FC236}">
                <a16:creationId xmlns:a16="http://schemas.microsoft.com/office/drawing/2014/main" id="{B3F708BE-C2A0-4706-8F90-623853A6BCA2}"/>
              </a:ext>
            </a:extLst>
          </p:cNvPr>
          <p:cNvGrpSpPr>
            <a:grpSpLocks/>
          </p:cNvGrpSpPr>
          <p:nvPr/>
        </p:nvGrpSpPr>
        <p:grpSpPr bwMode="auto">
          <a:xfrm>
            <a:off x="2417763" y="3490913"/>
            <a:ext cx="542925" cy="274637"/>
            <a:chOff x="1104" y="2009"/>
            <a:chExt cx="336" cy="156"/>
          </a:xfrm>
        </p:grpSpPr>
        <p:sp>
          <p:nvSpPr>
            <p:cNvPr id="437262" name="Rectangle 14">
              <a:extLst>
                <a:ext uri="{FF2B5EF4-FFF2-40B4-BE49-F238E27FC236}">
                  <a16:creationId xmlns:a16="http://schemas.microsoft.com/office/drawing/2014/main" id="{70D4BB9B-4C57-1D43-8BF5-2898172B82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2016"/>
              <a:ext cx="336" cy="14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37263" name="Text Box 15">
              <a:extLst>
                <a:ext uri="{FF2B5EF4-FFF2-40B4-BE49-F238E27FC236}">
                  <a16:creationId xmlns:a16="http://schemas.microsoft.com/office/drawing/2014/main" id="{7227FF0C-63F9-4142-A656-4EB7F64E95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2009"/>
              <a:ext cx="336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571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en-US" sz="1200" b="1">
                  <a:latin typeface="Frutiger 45 Light" charset="0"/>
                  <a:ea typeface="Arial" charset="0"/>
                  <a:cs typeface="Arial" charset="0"/>
                </a:rPr>
                <a:t>BTS</a:t>
              </a:r>
            </a:p>
          </p:txBody>
        </p:sp>
      </p:grpSp>
      <p:sp>
        <p:nvSpPr>
          <p:cNvPr id="437264" name="Line 16">
            <a:extLst>
              <a:ext uri="{FF2B5EF4-FFF2-40B4-BE49-F238E27FC236}">
                <a16:creationId xmlns:a16="http://schemas.microsoft.com/office/drawing/2014/main" id="{D46190FF-0E52-4D42-B622-5B221ED705F6}"/>
              </a:ext>
            </a:extLst>
          </p:cNvPr>
          <p:cNvSpPr>
            <a:spLocks noChangeShapeType="1"/>
          </p:cNvSpPr>
          <p:nvPr/>
        </p:nvSpPr>
        <p:spPr bwMode="auto">
          <a:xfrm>
            <a:off x="2960688" y="3624263"/>
            <a:ext cx="854075" cy="169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37265" name="Line 17">
            <a:extLst>
              <a:ext uri="{FF2B5EF4-FFF2-40B4-BE49-F238E27FC236}">
                <a16:creationId xmlns:a16="http://schemas.microsoft.com/office/drawing/2014/main" id="{0865E8ED-05DC-DA40-9287-22913E7886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25825" y="3960813"/>
            <a:ext cx="388938" cy="255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37266" name="Line 18">
            <a:extLst>
              <a:ext uri="{FF2B5EF4-FFF2-40B4-BE49-F238E27FC236}">
                <a16:creationId xmlns:a16="http://schemas.microsoft.com/office/drawing/2014/main" id="{A75F664B-8CD7-D447-9A33-042DFF4C58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27538" y="3465513"/>
            <a:ext cx="1368425" cy="180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37267" name="Text Box 19">
            <a:extLst>
              <a:ext uri="{FF2B5EF4-FFF2-40B4-BE49-F238E27FC236}">
                <a16:creationId xmlns:a16="http://schemas.microsoft.com/office/drawing/2014/main" id="{0944E27C-54B3-2740-A0C1-BF5F9D0FF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6263" y="3709988"/>
            <a:ext cx="5095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200" b="1">
                <a:latin typeface="Frutiger 45 Light" charset="0"/>
                <a:ea typeface="Arial" charset="0"/>
                <a:cs typeface="Arial" charset="0"/>
              </a:rPr>
              <a:t>Abis</a:t>
            </a:r>
          </a:p>
        </p:txBody>
      </p:sp>
      <p:sp>
        <p:nvSpPr>
          <p:cNvPr id="437268" name="Line 20">
            <a:extLst>
              <a:ext uri="{FF2B5EF4-FFF2-40B4-BE49-F238E27FC236}">
                <a16:creationId xmlns:a16="http://schemas.microsoft.com/office/drawing/2014/main" id="{A83E545B-2274-0D4A-B483-584B8CAF77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49625" y="3624263"/>
            <a:ext cx="76200" cy="169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44048" name="Group 21">
            <a:extLst>
              <a:ext uri="{FF2B5EF4-FFF2-40B4-BE49-F238E27FC236}">
                <a16:creationId xmlns:a16="http://schemas.microsoft.com/office/drawing/2014/main" id="{4237098A-AC02-40C4-A511-A1BF7B2D2D74}"/>
              </a:ext>
            </a:extLst>
          </p:cNvPr>
          <p:cNvGrpSpPr>
            <a:grpSpLocks/>
          </p:cNvGrpSpPr>
          <p:nvPr/>
        </p:nvGrpSpPr>
        <p:grpSpPr bwMode="auto">
          <a:xfrm>
            <a:off x="5327650" y="2925763"/>
            <a:ext cx="2873375" cy="1771650"/>
            <a:chOff x="2326" y="631"/>
            <a:chExt cx="1810" cy="1116"/>
          </a:xfrm>
        </p:grpSpPr>
        <p:sp>
          <p:nvSpPr>
            <p:cNvPr id="437270" name="Oval 22">
              <a:extLst>
                <a:ext uri="{FF2B5EF4-FFF2-40B4-BE49-F238E27FC236}">
                  <a16:creationId xmlns:a16="http://schemas.microsoft.com/office/drawing/2014/main" id="{D182D266-5852-7F48-8E97-AFD9469696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6" y="631"/>
              <a:ext cx="1810" cy="111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37271" name="AutoShape 23">
              <a:extLst>
                <a:ext uri="{FF2B5EF4-FFF2-40B4-BE49-F238E27FC236}">
                  <a16:creationId xmlns:a16="http://schemas.microsoft.com/office/drawing/2014/main" id="{C92998D9-AE5D-5449-A05E-92069B3C5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0" y="791"/>
              <a:ext cx="391" cy="37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37272" name="Text Box 24">
              <a:extLst>
                <a:ext uri="{FF2B5EF4-FFF2-40B4-BE49-F238E27FC236}">
                  <a16:creationId xmlns:a16="http://schemas.microsoft.com/office/drawing/2014/main" id="{045FCCBF-D82A-D742-A709-FE8263548C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20" y="871"/>
              <a:ext cx="39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571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1200" b="1">
                  <a:latin typeface="Frutiger 45 Light" charset="0"/>
                  <a:ea typeface="Arial" charset="0"/>
                  <a:cs typeface="Arial" charset="0"/>
                </a:rPr>
                <a:t>MSC/VLR</a:t>
              </a:r>
            </a:p>
          </p:txBody>
        </p:sp>
        <p:sp>
          <p:nvSpPr>
            <p:cNvPr id="437273" name="AutoShape 25">
              <a:extLst>
                <a:ext uri="{FF2B5EF4-FFF2-40B4-BE49-F238E27FC236}">
                  <a16:creationId xmlns:a16="http://schemas.microsoft.com/office/drawing/2014/main" id="{748DE654-9A24-F641-919E-9CB41FC19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2" y="791"/>
              <a:ext cx="391" cy="37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37274" name="Text Box 26">
              <a:extLst>
                <a:ext uri="{FF2B5EF4-FFF2-40B4-BE49-F238E27FC236}">
                  <a16:creationId xmlns:a16="http://schemas.microsoft.com/office/drawing/2014/main" id="{A640CC34-713C-C241-B650-2BCC3A4462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0" y="936"/>
              <a:ext cx="367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571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sk-SK" altLang="en-US" sz="1000" b="1">
                  <a:latin typeface="Frutiger 45 Light" charset="0"/>
                  <a:ea typeface="Arial" charset="0"/>
                  <a:cs typeface="Arial" charset="0"/>
                </a:rPr>
                <a:t>G</a:t>
              </a:r>
              <a:r>
                <a:rPr lang="en-US" altLang="en-US" sz="1000" b="1">
                  <a:latin typeface="Frutiger 45 Light" charset="0"/>
                  <a:ea typeface="Arial" charset="0"/>
                  <a:cs typeface="Arial" charset="0"/>
                </a:rPr>
                <a:t>MSC</a:t>
              </a:r>
            </a:p>
          </p:txBody>
        </p:sp>
        <p:sp>
          <p:nvSpPr>
            <p:cNvPr id="437275" name="AutoShape 27">
              <a:extLst>
                <a:ext uri="{FF2B5EF4-FFF2-40B4-BE49-F238E27FC236}">
                  <a16:creationId xmlns:a16="http://schemas.microsoft.com/office/drawing/2014/main" id="{F857420E-3175-754B-AE62-665383E6D8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1" y="1323"/>
              <a:ext cx="391" cy="37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37276" name="Text Box 28">
              <a:extLst>
                <a:ext uri="{FF2B5EF4-FFF2-40B4-BE49-F238E27FC236}">
                  <a16:creationId xmlns:a16="http://schemas.microsoft.com/office/drawing/2014/main" id="{54E15A59-F76F-C942-9D63-8AB16B9FC2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1" y="1463"/>
              <a:ext cx="35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571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1200" b="1">
                  <a:latin typeface="Frutiger 45 Light" charset="0"/>
                  <a:ea typeface="Arial" charset="0"/>
                  <a:cs typeface="Arial" charset="0"/>
                </a:rPr>
                <a:t>HLR</a:t>
              </a:r>
            </a:p>
          </p:txBody>
        </p:sp>
        <p:sp>
          <p:nvSpPr>
            <p:cNvPr id="437277" name="Line 29">
              <a:extLst>
                <a:ext uri="{FF2B5EF4-FFF2-40B4-BE49-F238E27FC236}">
                  <a16:creationId xmlns:a16="http://schemas.microsoft.com/office/drawing/2014/main" id="{8DBD7592-0535-7B4F-B697-0DA1864967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1" y="950"/>
              <a:ext cx="44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37278" name="Line 30">
              <a:extLst>
                <a:ext uri="{FF2B5EF4-FFF2-40B4-BE49-F238E27FC236}">
                  <a16:creationId xmlns:a16="http://schemas.microsoft.com/office/drawing/2014/main" id="{8F092679-126B-184F-B525-7CA1F8A020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766" y="1162"/>
              <a:ext cx="245" cy="2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37279" name="Line 31">
              <a:extLst>
                <a:ext uri="{FF2B5EF4-FFF2-40B4-BE49-F238E27FC236}">
                  <a16:creationId xmlns:a16="http://schemas.microsoft.com/office/drawing/2014/main" id="{CE00B7F4-387B-BA47-BC43-F26EB876DD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2" y="1162"/>
              <a:ext cx="244" cy="31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37280" name="Text Box 32">
              <a:extLst>
                <a:ext uri="{FF2B5EF4-FFF2-40B4-BE49-F238E27FC236}">
                  <a16:creationId xmlns:a16="http://schemas.microsoft.com/office/drawing/2014/main" id="{3AE9661D-58D0-A144-91B4-50E9BAB091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0" y="759"/>
              <a:ext cx="32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571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altLang="en-US" sz="1200" b="1">
                  <a:latin typeface="Frutiger 45 Light" charset="0"/>
                  <a:ea typeface="Arial" charset="0"/>
                  <a:cs typeface="Arial" charset="0"/>
                </a:rPr>
                <a:t>MAP</a:t>
              </a:r>
            </a:p>
          </p:txBody>
        </p:sp>
        <p:sp>
          <p:nvSpPr>
            <p:cNvPr id="437281" name="Text Box 33">
              <a:extLst>
                <a:ext uri="{FF2B5EF4-FFF2-40B4-BE49-F238E27FC236}">
                  <a16:creationId xmlns:a16="http://schemas.microsoft.com/office/drawing/2014/main" id="{282A438F-746F-A545-8F53-C982204AA4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0" y="1169"/>
              <a:ext cx="42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571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altLang="en-US" sz="1200" b="1">
                  <a:latin typeface="Frutiger 45 Light" charset="0"/>
                  <a:ea typeface="Arial" charset="0"/>
                  <a:cs typeface="Arial" charset="0"/>
                </a:rPr>
                <a:t>MAP-D</a:t>
              </a:r>
            </a:p>
          </p:txBody>
        </p:sp>
        <p:sp>
          <p:nvSpPr>
            <p:cNvPr id="437282" name="Line 34">
              <a:extLst>
                <a:ext uri="{FF2B5EF4-FFF2-40B4-BE49-F238E27FC236}">
                  <a16:creationId xmlns:a16="http://schemas.microsoft.com/office/drawing/2014/main" id="{885F3905-A664-8B4C-A430-2B59BFDF2D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05" y="897"/>
              <a:ext cx="1" cy="10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37283" name="Line 35">
              <a:extLst>
                <a:ext uri="{FF2B5EF4-FFF2-40B4-BE49-F238E27FC236}">
                  <a16:creationId xmlns:a16="http://schemas.microsoft.com/office/drawing/2014/main" id="{F4B30751-E13B-8842-A78F-956C894818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14" y="1323"/>
              <a:ext cx="48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44049" name="Group 36">
            <a:extLst>
              <a:ext uri="{FF2B5EF4-FFF2-40B4-BE49-F238E27FC236}">
                <a16:creationId xmlns:a16="http://schemas.microsoft.com/office/drawing/2014/main" id="{1987F5D1-780D-439D-B32E-F0452FAEE0AF}"/>
              </a:ext>
            </a:extLst>
          </p:cNvPr>
          <p:cNvGrpSpPr>
            <a:grpSpLocks/>
          </p:cNvGrpSpPr>
          <p:nvPr/>
        </p:nvGrpSpPr>
        <p:grpSpPr bwMode="auto">
          <a:xfrm>
            <a:off x="3011488" y="3722688"/>
            <a:ext cx="76200" cy="395287"/>
            <a:chOff x="1200" y="2014"/>
            <a:chExt cx="48" cy="249"/>
          </a:xfrm>
        </p:grpSpPr>
        <p:sp>
          <p:nvSpPr>
            <p:cNvPr id="437285" name="Line 37">
              <a:extLst>
                <a:ext uri="{FF2B5EF4-FFF2-40B4-BE49-F238E27FC236}">
                  <a16:creationId xmlns:a16="http://schemas.microsoft.com/office/drawing/2014/main" id="{923F1F8F-E01E-1549-8C0F-2CD506712D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24" y="2051"/>
              <a:ext cx="0" cy="2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37286" name="Oval 38">
              <a:extLst>
                <a:ext uri="{FF2B5EF4-FFF2-40B4-BE49-F238E27FC236}">
                  <a16:creationId xmlns:a16="http://schemas.microsoft.com/office/drawing/2014/main" id="{F81B0A7A-5208-FF43-8EF2-63026CE2E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014"/>
              <a:ext cx="48" cy="5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437287" name="Text Box 39">
            <a:extLst>
              <a:ext uri="{FF2B5EF4-FFF2-40B4-BE49-F238E27FC236}">
                <a16:creationId xmlns:a16="http://schemas.microsoft.com/office/drawing/2014/main" id="{F164BBF6-0DEE-804E-A262-D9C3C6D57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75" y="4473575"/>
            <a:ext cx="550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400" b="1" i="1">
                <a:latin typeface="Frutiger 45 Light" charset="0"/>
                <a:ea typeface="Arial" charset="0"/>
                <a:cs typeface="Arial" charset="0"/>
              </a:rPr>
              <a:t>BSS</a:t>
            </a:r>
          </a:p>
        </p:txBody>
      </p:sp>
      <p:graphicFrame>
        <p:nvGraphicFramePr>
          <p:cNvPr id="44051" name="Object 40">
            <a:extLst>
              <a:ext uri="{FF2B5EF4-FFF2-40B4-BE49-F238E27FC236}">
                <a16:creationId xmlns:a16="http://schemas.microsoft.com/office/drawing/2014/main" id="{D9D5A644-C1B9-498E-AF0A-E0A55FD32D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6725" y="3178175"/>
          <a:ext cx="40005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Visio" r:id="rId4" imgW="0" imgH="0" progId="Visio.Drawing.11">
                  <p:embed/>
                </p:oleObj>
              </mc:Choice>
              <mc:Fallback>
                <p:oleObj name="Visio" r:id="rId4" imgW="0" imgH="0" progId="Visio.Drawing.11">
                  <p:embed/>
                  <p:pic>
                    <p:nvPicPr>
                      <p:cNvPr id="44051" name="Object 40">
                        <a:extLst>
                          <a:ext uri="{FF2B5EF4-FFF2-40B4-BE49-F238E27FC236}">
                            <a16:creationId xmlns:a16="http://schemas.microsoft.com/office/drawing/2014/main" id="{D9D5A644-C1B9-498E-AF0A-E0A55FD32D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3178175"/>
                        <a:ext cx="400050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7289" name="Line 41">
            <a:extLst>
              <a:ext uri="{FF2B5EF4-FFF2-40B4-BE49-F238E27FC236}">
                <a16:creationId xmlns:a16="http://schemas.microsoft.com/office/drawing/2014/main" id="{FF6B6A62-A639-574A-AD68-28A98011A81B}"/>
              </a:ext>
            </a:extLst>
          </p:cNvPr>
          <p:cNvSpPr>
            <a:spLocks noChangeShapeType="1"/>
          </p:cNvSpPr>
          <p:nvPr/>
        </p:nvSpPr>
        <p:spPr bwMode="auto">
          <a:xfrm>
            <a:off x="898525" y="3430588"/>
            <a:ext cx="1476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37290" name="Text Box 42">
            <a:extLst>
              <a:ext uri="{FF2B5EF4-FFF2-40B4-BE49-F238E27FC236}">
                <a16:creationId xmlns:a16="http://schemas.microsoft.com/office/drawing/2014/main" id="{1963FF48-FBF1-604C-A335-67430F463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789363"/>
            <a:ext cx="33655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sk-SK" altLang="en-US" sz="1200"/>
              <a:t>17. Standalone Dedicated Control Channel/MM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sk-SK" altLang="en-US" sz="1200"/>
              <a:t>Potvrdenie prijatia nového TMSI</a:t>
            </a:r>
            <a:endParaRPr lang="en-US" altLang="en-US" sz="1200"/>
          </a:p>
        </p:txBody>
      </p:sp>
      <p:sp>
        <p:nvSpPr>
          <p:cNvPr id="437291" name="Line 43">
            <a:extLst>
              <a:ext uri="{FF2B5EF4-FFF2-40B4-BE49-F238E27FC236}">
                <a16:creationId xmlns:a16="http://schemas.microsoft.com/office/drawing/2014/main" id="{123F445D-5502-D94D-B8F3-56CFCAFEA68D}"/>
              </a:ext>
            </a:extLst>
          </p:cNvPr>
          <p:cNvSpPr>
            <a:spLocks noChangeShapeType="1"/>
          </p:cNvSpPr>
          <p:nvPr/>
        </p:nvSpPr>
        <p:spPr bwMode="auto">
          <a:xfrm>
            <a:off x="2951163" y="3752850"/>
            <a:ext cx="284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37292" name="Text Box 44">
            <a:extLst>
              <a:ext uri="{FF2B5EF4-FFF2-40B4-BE49-F238E27FC236}">
                <a16:creationId xmlns:a16="http://schemas.microsoft.com/office/drawing/2014/main" id="{C95F097D-32F1-AB48-A3FD-0CA9B551E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8150" y="2781300"/>
            <a:ext cx="1611313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sk-SK" altLang="en-US" sz="1200"/>
              <a:t>21</a:t>
            </a:r>
            <a:r>
              <a:rPr lang="en-US" altLang="en-US" sz="1200"/>
              <a:t>. </a:t>
            </a:r>
            <a:r>
              <a:rPr lang="sk-SK" altLang="en-US" sz="1200"/>
              <a:t>Uvoľnenie kanála</a:t>
            </a:r>
            <a:endParaRPr lang="en-US" altLang="en-US" sz="1200"/>
          </a:p>
        </p:txBody>
      </p:sp>
      <p:sp>
        <p:nvSpPr>
          <p:cNvPr id="437293" name="Line 45">
            <a:extLst>
              <a:ext uri="{FF2B5EF4-FFF2-40B4-BE49-F238E27FC236}">
                <a16:creationId xmlns:a16="http://schemas.microsoft.com/office/drawing/2014/main" id="{79EAEF24-7B54-3040-9A0A-52E076D79469}"/>
              </a:ext>
            </a:extLst>
          </p:cNvPr>
          <p:cNvSpPr>
            <a:spLocks noChangeShapeType="1"/>
          </p:cNvSpPr>
          <p:nvPr/>
        </p:nvSpPr>
        <p:spPr bwMode="auto">
          <a:xfrm>
            <a:off x="935038" y="3178175"/>
            <a:ext cx="1476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37294" name="Line 46">
            <a:extLst>
              <a:ext uri="{FF2B5EF4-FFF2-40B4-BE49-F238E27FC236}">
                <a16:creationId xmlns:a16="http://schemas.microsoft.com/office/drawing/2014/main" id="{363E763B-30FA-F54F-BA6E-E1E9AB1008E9}"/>
              </a:ext>
            </a:extLst>
          </p:cNvPr>
          <p:cNvSpPr>
            <a:spLocks noChangeShapeType="1"/>
          </p:cNvSpPr>
          <p:nvPr/>
        </p:nvSpPr>
        <p:spPr bwMode="auto">
          <a:xfrm>
            <a:off x="2806700" y="3322638"/>
            <a:ext cx="284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37295" name="Text Box 47">
            <a:extLst>
              <a:ext uri="{FF2B5EF4-FFF2-40B4-BE49-F238E27FC236}">
                <a16:creationId xmlns:a16="http://schemas.microsoft.com/office/drawing/2014/main" id="{4C41DC99-B20E-1348-A6FA-3983EAB02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" y="2457450"/>
            <a:ext cx="33305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sk-SK" altLang="en-US" sz="1200"/>
              <a:t>21. Standalone Dedicated Control Channel/RR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sk-SK" altLang="en-US" sz="1200"/>
              <a:t>Chan. release</a:t>
            </a:r>
          </a:p>
        </p:txBody>
      </p:sp>
      <p:sp>
        <p:nvSpPr>
          <p:cNvPr id="437296" name="Text Box 48">
            <a:extLst>
              <a:ext uri="{FF2B5EF4-FFF2-40B4-BE49-F238E27FC236}">
                <a16:creationId xmlns:a16="http://schemas.microsoft.com/office/drawing/2014/main" id="{B27ADAB1-72B5-934D-95AE-99CC94668D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3325" y="4652963"/>
            <a:ext cx="2557463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sk-SK" altLang="en-US" sz="1200"/>
              <a:t>18.Potvrdenie prijatia nového TMSI</a:t>
            </a:r>
            <a:endParaRPr lang="en-US" altLang="en-US" sz="12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>
            <a:extLst>
              <a:ext uri="{FF2B5EF4-FFF2-40B4-BE49-F238E27FC236}">
                <a16:creationId xmlns:a16="http://schemas.microsoft.com/office/drawing/2014/main" id="{4974BAE2-A28D-3340-8A2C-8C5BE622F3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MOC 1</a:t>
            </a:r>
          </a:p>
        </p:txBody>
      </p:sp>
      <p:grpSp>
        <p:nvGrpSpPr>
          <p:cNvPr id="46082" name="Group 8">
            <a:extLst>
              <a:ext uri="{FF2B5EF4-FFF2-40B4-BE49-F238E27FC236}">
                <a16:creationId xmlns:a16="http://schemas.microsoft.com/office/drawing/2014/main" id="{BB318BEE-1E1C-4492-9FB1-E7EF938C0D9D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1982788"/>
            <a:ext cx="450850" cy="733425"/>
            <a:chOff x="249" y="1249"/>
            <a:chExt cx="284" cy="462"/>
          </a:xfrm>
        </p:grpSpPr>
        <p:sp>
          <p:nvSpPr>
            <p:cNvPr id="46125" name="Rectangle 9">
              <a:extLst>
                <a:ext uri="{FF2B5EF4-FFF2-40B4-BE49-F238E27FC236}">
                  <a16:creationId xmlns:a16="http://schemas.microsoft.com/office/drawing/2014/main" id="{A97CA0AA-DD2A-4CF8-BE91-C559473092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" y="1340"/>
              <a:ext cx="226" cy="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46126" name="Rectangle 10">
              <a:extLst>
                <a:ext uri="{FF2B5EF4-FFF2-40B4-BE49-F238E27FC236}">
                  <a16:creationId xmlns:a16="http://schemas.microsoft.com/office/drawing/2014/main" id="{BE64274D-E473-4787-BC53-65D3DB241A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1249"/>
              <a:ext cx="45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46127" name="Text Box 11">
              <a:extLst>
                <a:ext uri="{FF2B5EF4-FFF2-40B4-BE49-F238E27FC236}">
                  <a16:creationId xmlns:a16="http://schemas.microsoft.com/office/drawing/2014/main" id="{FC621748-C512-4883-B42B-EF71C1F7D4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" y="1385"/>
              <a:ext cx="28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k-SK" altLang="en-US" sz="1400">
                  <a:cs typeface="Arial" panose="020B0604020202020204" pitchFamily="34" charset="0"/>
                </a:rPr>
                <a:t>MS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k-SK" altLang="en-US" sz="1400">
                  <a:cs typeface="Arial" panose="020B0604020202020204" pitchFamily="34" charset="0"/>
                </a:rPr>
                <a:t> A</a:t>
              </a:r>
            </a:p>
          </p:txBody>
        </p:sp>
      </p:grpSp>
      <p:grpSp>
        <p:nvGrpSpPr>
          <p:cNvPr id="46083" name="Group 12">
            <a:extLst>
              <a:ext uri="{FF2B5EF4-FFF2-40B4-BE49-F238E27FC236}">
                <a16:creationId xmlns:a16="http://schemas.microsoft.com/office/drawing/2014/main" id="{95689773-6D97-4FEA-BEE4-7EDE6A9BD735}"/>
              </a:ext>
            </a:extLst>
          </p:cNvPr>
          <p:cNvGrpSpPr>
            <a:grpSpLocks/>
          </p:cNvGrpSpPr>
          <p:nvPr/>
        </p:nvGrpSpPr>
        <p:grpSpPr bwMode="auto">
          <a:xfrm>
            <a:off x="2484438" y="2133600"/>
            <a:ext cx="1008062" cy="576263"/>
            <a:chOff x="1565" y="1344"/>
            <a:chExt cx="635" cy="363"/>
          </a:xfrm>
        </p:grpSpPr>
        <p:sp>
          <p:nvSpPr>
            <p:cNvPr id="46123" name="Rectangle 13">
              <a:extLst>
                <a:ext uri="{FF2B5EF4-FFF2-40B4-BE49-F238E27FC236}">
                  <a16:creationId xmlns:a16="http://schemas.microsoft.com/office/drawing/2014/main" id="{5A90BEF1-F7E2-4ABB-8F74-19784678C7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" y="1344"/>
              <a:ext cx="635" cy="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46124" name="Text Box 14">
              <a:extLst>
                <a:ext uri="{FF2B5EF4-FFF2-40B4-BE49-F238E27FC236}">
                  <a16:creationId xmlns:a16="http://schemas.microsoft.com/office/drawing/2014/main" id="{4DEC9E07-0E19-4A91-A58C-A2A84A651E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0" y="1424"/>
              <a:ext cx="5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k-SK" altLang="en-US" sz="1400">
                  <a:cs typeface="Arial" panose="020B0604020202020204" pitchFamily="34" charset="0"/>
                </a:rPr>
                <a:t>BSSA</a:t>
              </a:r>
            </a:p>
          </p:txBody>
        </p:sp>
      </p:grpSp>
      <p:grpSp>
        <p:nvGrpSpPr>
          <p:cNvPr id="46084" name="Group 15">
            <a:extLst>
              <a:ext uri="{FF2B5EF4-FFF2-40B4-BE49-F238E27FC236}">
                <a16:creationId xmlns:a16="http://schemas.microsoft.com/office/drawing/2014/main" id="{65A64ED6-BFCD-4F35-9469-BB2CDD2E3BD9}"/>
              </a:ext>
            </a:extLst>
          </p:cNvPr>
          <p:cNvGrpSpPr>
            <a:grpSpLocks/>
          </p:cNvGrpSpPr>
          <p:nvPr/>
        </p:nvGrpSpPr>
        <p:grpSpPr bwMode="auto">
          <a:xfrm>
            <a:off x="5172075" y="2133600"/>
            <a:ext cx="1008063" cy="576263"/>
            <a:chOff x="3258" y="1344"/>
            <a:chExt cx="635" cy="363"/>
          </a:xfrm>
        </p:grpSpPr>
        <p:sp>
          <p:nvSpPr>
            <p:cNvPr id="46121" name="Rectangle 16">
              <a:extLst>
                <a:ext uri="{FF2B5EF4-FFF2-40B4-BE49-F238E27FC236}">
                  <a16:creationId xmlns:a16="http://schemas.microsoft.com/office/drawing/2014/main" id="{1C15392D-6872-4D85-9CCE-BAAAB1E4C9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8" y="1344"/>
              <a:ext cx="635" cy="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46122" name="Text Box 17">
              <a:extLst>
                <a:ext uri="{FF2B5EF4-FFF2-40B4-BE49-F238E27FC236}">
                  <a16:creationId xmlns:a16="http://schemas.microsoft.com/office/drawing/2014/main" id="{3F204BA7-456A-4516-9760-471C2BDAE2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6" y="1434"/>
              <a:ext cx="5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k-SK" altLang="en-US" sz="1400">
                  <a:cs typeface="Arial" panose="020B0604020202020204" pitchFamily="34" charset="0"/>
                </a:rPr>
                <a:t>VMSCA</a:t>
              </a:r>
            </a:p>
          </p:txBody>
        </p:sp>
      </p:grpSp>
      <p:grpSp>
        <p:nvGrpSpPr>
          <p:cNvPr id="46085" name="Group 18">
            <a:extLst>
              <a:ext uri="{FF2B5EF4-FFF2-40B4-BE49-F238E27FC236}">
                <a16:creationId xmlns:a16="http://schemas.microsoft.com/office/drawing/2014/main" id="{12AF97E0-FDC4-4DBC-B35A-66A05F78FAA5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4351338"/>
            <a:ext cx="981075" cy="1150937"/>
            <a:chOff x="3264" y="2741"/>
            <a:chExt cx="618" cy="725"/>
          </a:xfrm>
        </p:grpSpPr>
        <p:sp>
          <p:nvSpPr>
            <p:cNvPr id="46119" name="AutoShape 19">
              <a:extLst>
                <a:ext uri="{FF2B5EF4-FFF2-40B4-BE49-F238E27FC236}">
                  <a16:creationId xmlns:a16="http://schemas.microsoft.com/office/drawing/2014/main" id="{CE4B991B-95CC-4C6A-A680-4A05562A91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2741"/>
              <a:ext cx="590" cy="725"/>
            </a:xfrm>
            <a:prstGeom prst="flowChartMagneticDisk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46120" name="Text Box 20">
              <a:extLst>
                <a:ext uri="{FF2B5EF4-FFF2-40B4-BE49-F238E27FC236}">
                  <a16:creationId xmlns:a16="http://schemas.microsoft.com/office/drawing/2014/main" id="{E9AAA1E8-5B45-42E2-8A02-9CC0206C55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8" y="3106"/>
              <a:ext cx="5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k-SK" altLang="en-US" sz="1400">
                  <a:cs typeface="Arial" panose="020B0604020202020204" pitchFamily="34" charset="0"/>
                </a:rPr>
                <a:t>VLRA</a:t>
              </a:r>
            </a:p>
          </p:txBody>
        </p:sp>
      </p:grpSp>
      <p:grpSp>
        <p:nvGrpSpPr>
          <p:cNvPr id="46086" name="Group 21">
            <a:extLst>
              <a:ext uri="{FF2B5EF4-FFF2-40B4-BE49-F238E27FC236}">
                <a16:creationId xmlns:a16="http://schemas.microsoft.com/office/drawing/2014/main" id="{BB7E0967-06D7-45D1-85E2-46AFE5FF0F50}"/>
              </a:ext>
            </a:extLst>
          </p:cNvPr>
          <p:cNvGrpSpPr>
            <a:grpSpLocks/>
          </p:cNvGrpSpPr>
          <p:nvPr/>
        </p:nvGrpSpPr>
        <p:grpSpPr bwMode="auto">
          <a:xfrm>
            <a:off x="7862888" y="2133600"/>
            <a:ext cx="1008062" cy="576263"/>
            <a:chOff x="4953" y="1344"/>
            <a:chExt cx="635" cy="363"/>
          </a:xfrm>
        </p:grpSpPr>
        <p:sp>
          <p:nvSpPr>
            <p:cNvPr id="46117" name="Rectangle 22">
              <a:extLst>
                <a:ext uri="{FF2B5EF4-FFF2-40B4-BE49-F238E27FC236}">
                  <a16:creationId xmlns:a16="http://schemas.microsoft.com/office/drawing/2014/main" id="{066E304A-ACDA-4949-A3CF-F1185EE58C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" y="1344"/>
              <a:ext cx="635" cy="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46118" name="Text Box 23">
              <a:extLst>
                <a:ext uri="{FF2B5EF4-FFF2-40B4-BE49-F238E27FC236}">
                  <a16:creationId xmlns:a16="http://schemas.microsoft.com/office/drawing/2014/main" id="{18B71DDE-5967-4FCE-9E5E-F7557A0366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8" y="1434"/>
              <a:ext cx="5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k-SK" altLang="en-US" sz="1400">
                  <a:cs typeface="Arial" panose="020B0604020202020204" pitchFamily="34" charset="0"/>
                </a:rPr>
                <a:t>GMSCB</a:t>
              </a:r>
            </a:p>
          </p:txBody>
        </p:sp>
      </p:grpSp>
      <p:grpSp>
        <p:nvGrpSpPr>
          <p:cNvPr id="46087" name="Group 24">
            <a:extLst>
              <a:ext uri="{FF2B5EF4-FFF2-40B4-BE49-F238E27FC236}">
                <a16:creationId xmlns:a16="http://schemas.microsoft.com/office/drawing/2014/main" id="{772B52BD-9496-4617-A5E2-3CC0A2D0A1A9}"/>
              </a:ext>
            </a:extLst>
          </p:cNvPr>
          <p:cNvGrpSpPr>
            <a:grpSpLocks/>
          </p:cNvGrpSpPr>
          <p:nvPr/>
        </p:nvGrpSpPr>
        <p:grpSpPr bwMode="auto">
          <a:xfrm>
            <a:off x="808038" y="2135188"/>
            <a:ext cx="1662112" cy="314325"/>
            <a:chOff x="509" y="1336"/>
            <a:chExt cx="1047" cy="198"/>
          </a:xfrm>
        </p:grpSpPr>
        <p:sp>
          <p:nvSpPr>
            <p:cNvPr id="46115" name="Line 25">
              <a:extLst>
                <a:ext uri="{FF2B5EF4-FFF2-40B4-BE49-F238E27FC236}">
                  <a16:creationId xmlns:a16="http://schemas.microsoft.com/office/drawing/2014/main" id="{304378E4-8079-4D43-A85E-BCD51B8F50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9" y="1526"/>
              <a:ext cx="1047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6" name="Text Box 26">
              <a:extLst>
                <a:ext uri="{FF2B5EF4-FFF2-40B4-BE49-F238E27FC236}">
                  <a16:creationId xmlns:a16="http://schemas.microsoft.com/office/drawing/2014/main" id="{68B082E4-0780-4B83-8D65-32CCA3121D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3" y="1336"/>
              <a:ext cx="681" cy="198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sk-SK" altLang="en-US" sz="1400" b="1">
                  <a:solidFill>
                    <a:srgbClr val="C0C0C0"/>
                  </a:solidFill>
                  <a:cs typeface="Arial" panose="020B0604020202020204" pitchFamily="34" charset="0"/>
                </a:rPr>
                <a:t>Radio IF</a:t>
              </a:r>
            </a:p>
          </p:txBody>
        </p:sp>
      </p:grpSp>
      <p:grpSp>
        <p:nvGrpSpPr>
          <p:cNvPr id="46088" name="Group 27">
            <a:extLst>
              <a:ext uri="{FF2B5EF4-FFF2-40B4-BE49-F238E27FC236}">
                <a16:creationId xmlns:a16="http://schemas.microsoft.com/office/drawing/2014/main" id="{F5FC1606-D0D5-4030-BE88-8FF75930DB73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2114550"/>
            <a:ext cx="1662113" cy="314325"/>
            <a:chOff x="2208" y="1332"/>
            <a:chExt cx="1047" cy="198"/>
          </a:xfrm>
        </p:grpSpPr>
        <p:sp>
          <p:nvSpPr>
            <p:cNvPr id="46113" name="Line 28">
              <a:extLst>
                <a:ext uri="{FF2B5EF4-FFF2-40B4-BE49-F238E27FC236}">
                  <a16:creationId xmlns:a16="http://schemas.microsoft.com/office/drawing/2014/main" id="{D9A8FC54-6B61-4F11-B213-B52DBD3599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1528"/>
              <a:ext cx="1047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4" name="Text Box 29">
              <a:extLst>
                <a:ext uri="{FF2B5EF4-FFF2-40B4-BE49-F238E27FC236}">
                  <a16:creationId xmlns:a16="http://schemas.microsoft.com/office/drawing/2014/main" id="{4D6A88D4-A436-4CF1-8E0D-A65B9AC6B3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6" y="1332"/>
              <a:ext cx="681" cy="198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sk-SK" altLang="en-US" sz="1400" b="1">
                  <a:solidFill>
                    <a:srgbClr val="C0C0C0"/>
                  </a:solidFill>
                  <a:cs typeface="Arial" panose="020B0604020202020204" pitchFamily="34" charset="0"/>
                </a:rPr>
                <a:t>Iu or A IF</a:t>
              </a:r>
            </a:p>
          </p:txBody>
        </p:sp>
      </p:grpSp>
      <p:grpSp>
        <p:nvGrpSpPr>
          <p:cNvPr id="46089" name="Group 30">
            <a:extLst>
              <a:ext uri="{FF2B5EF4-FFF2-40B4-BE49-F238E27FC236}">
                <a16:creationId xmlns:a16="http://schemas.microsoft.com/office/drawing/2014/main" id="{0E58B176-5A09-4F44-9878-D8302D5668EA}"/>
              </a:ext>
            </a:extLst>
          </p:cNvPr>
          <p:cNvGrpSpPr>
            <a:grpSpLocks/>
          </p:cNvGrpSpPr>
          <p:nvPr/>
        </p:nvGrpSpPr>
        <p:grpSpPr bwMode="auto">
          <a:xfrm>
            <a:off x="6178550" y="2100263"/>
            <a:ext cx="1662113" cy="325437"/>
            <a:chOff x="3901" y="1332"/>
            <a:chExt cx="1047" cy="205"/>
          </a:xfrm>
        </p:grpSpPr>
        <p:sp>
          <p:nvSpPr>
            <p:cNvPr id="46111" name="Line 31">
              <a:extLst>
                <a:ext uri="{FF2B5EF4-FFF2-40B4-BE49-F238E27FC236}">
                  <a16:creationId xmlns:a16="http://schemas.microsoft.com/office/drawing/2014/main" id="{DD9FE568-7A44-4465-A1D1-F338657943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1" y="1537"/>
              <a:ext cx="1047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2" name="Text Box 32">
              <a:extLst>
                <a:ext uri="{FF2B5EF4-FFF2-40B4-BE49-F238E27FC236}">
                  <a16:creationId xmlns:a16="http://schemas.microsoft.com/office/drawing/2014/main" id="{68E44F51-FAB6-4D9D-A6E6-6C1BD5606A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0" y="1332"/>
              <a:ext cx="681" cy="198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sk-SK" altLang="en-US" sz="1400" b="1">
                  <a:solidFill>
                    <a:srgbClr val="C0C0C0"/>
                  </a:solidFill>
                  <a:cs typeface="Arial" panose="020B0604020202020204" pitchFamily="34" charset="0"/>
                </a:rPr>
                <a:t>ISUP</a:t>
              </a:r>
            </a:p>
          </p:txBody>
        </p:sp>
      </p:grpSp>
      <p:grpSp>
        <p:nvGrpSpPr>
          <p:cNvPr id="46090" name="Group 33">
            <a:extLst>
              <a:ext uri="{FF2B5EF4-FFF2-40B4-BE49-F238E27FC236}">
                <a16:creationId xmlns:a16="http://schemas.microsoft.com/office/drawing/2014/main" id="{79CA2F96-DBDE-419D-B52F-0B0C692D9698}"/>
              </a:ext>
            </a:extLst>
          </p:cNvPr>
          <p:cNvGrpSpPr>
            <a:grpSpLocks/>
          </p:cNvGrpSpPr>
          <p:nvPr/>
        </p:nvGrpSpPr>
        <p:grpSpPr bwMode="auto">
          <a:xfrm>
            <a:off x="5534025" y="2708275"/>
            <a:ext cx="1081088" cy="1647825"/>
            <a:chOff x="3486" y="1706"/>
            <a:chExt cx="681" cy="1038"/>
          </a:xfrm>
        </p:grpSpPr>
        <p:sp>
          <p:nvSpPr>
            <p:cNvPr id="46109" name="Line 34">
              <a:extLst>
                <a:ext uri="{FF2B5EF4-FFF2-40B4-BE49-F238E27FC236}">
                  <a16:creationId xmlns:a16="http://schemas.microsoft.com/office/drawing/2014/main" id="{F3B065A9-D28A-41A0-968D-026894FE32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3" y="1706"/>
              <a:ext cx="0" cy="1038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0" name="Text Box 35">
              <a:extLst>
                <a:ext uri="{FF2B5EF4-FFF2-40B4-BE49-F238E27FC236}">
                  <a16:creationId xmlns:a16="http://schemas.microsoft.com/office/drawing/2014/main" id="{870DD5FF-EC28-4D70-9BBF-0BF866B159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6" y="2007"/>
              <a:ext cx="681" cy="533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sk-SK" altLang="en-US" sz="1400" b="1">
                  <a:solidFill>
                    <a:srgbClr val="C0C0C0"/>
                  </a:solidFill>
                  <a:cs typeface="Arial" panose="020B0604020202020204" pitchFamily="34" charset="0"/>
                </a:rPr>
                <a:t>Internal 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sk-SK" altLang="en-US" sz="1400" b="1">
                  <a:solidFill>
                    <a:srgbClr val="C0C0C0"/>
                  </a:solidFill>
                  <a:cs typeface="Arial" panose="020B0604020202020204" pitchFamily="34" charset="0"/>
                </a:rPr>
                <a:t>MSC/VLR IF</a:t>
              </a:r>
            </a:p>
          </p:txBody>
        </p:sp>
      </p:grpSp>
      <p:grpSp>
        <p:nvGrpSpPr>
          <p:cNvPr id="46091" name="Group 36">
            <a:extLst>
              <a:ext uri="{FF2B5EF4-FFF2-40B4-BE49-F238E27FC236}">
                <a16:creationId xmlns:a16="http://schemas.microsoft.com/office/drawing/2014/main" id="{A54DAD29-19E7-4B3B-8C0B-A26E2E5857C2}"/>
              </a:ext>
            </a:extLst>
          </p:cNvPr>
          <p:cNvGrpSpPr>
            <a:grpSpLocks/>
          </p:cNvGrpSpPr>
          <p:nvPr/>
        </p:nvGrpSpPr>
        <p:grpSpPr bwMode="auto">
          <a:xfrm>
            <a:off x="736600" y="1866900"/>
            <a:ext cx="4429125" cy="473075"/>
            <a:chOff x="464" y="1176"/>
            <a:chExt cx="2790" cy="298"/>
          </a:xfrm>
        </p:grpSpPr>
        <p:sp>
          <p:nvSpPr>
            <p:cNvPr id="46107" name="Line 37">
              <a:extLst>
                <a:ext uri="{FF2B5EF4-FFF2-40B4-BE49-F238E27FC236}">
                  <a16:creationId xmlns:a16="http://schemas.microsoft.com/office/drawing/2014/main" id="{2521CFF2-28DA-426C-826B-3346D1381C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4" y="1473"/>
              <a:ext cx="2790" cy="1"/>
            </a:xfrm>
            <a:prstGeom prst="line">
              <a:avLst/>
            </a:prstGeom>
            <a:noFill/>
            <a:ln w="38100" cmpd="dbl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8" name="Text Box 38">
              <a:extLst>
                <a:ext uri="{FF2B5EF4-FFF2-40B4-BE49-F238E27FC236}">
                  <a16:creationId xmlns:a16="http://schemas.microsoft.com/office/drawing/2014/main" id="{70300A27-F77C-48E5-844B-C43F5FA526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9" y="1176"/>
              <a:ext cx="49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sk-SK" altLang="en-US" sz="1800">
                  <a:solidFill>
                    <a:schemeClr val="hlink"/>
                  </a:solidFill>
                  <a:cs typeface="Arial" panose="020B0604020202020204" pitchFamily="34" charset="0"/>
                </a:rPr>
                <a:t>SETUP</a:t>
              </a:r>
            </a:p>
          </p:txBody>
        </p:sp>
      </p:grpSp>
      <p:grpSp>
        <p:nvGrpSpPr>
          <p:cNvPr id="46092" name="Group 39">
            <a:extLst>
              <a:ext uri="{FF2B5EF4-FFF2-40B4-BE49-F238E27FC236}">
                <a16:creationId xmlns:a16="http://schemas.microsoft.com/office/drawing/2014/main" id="{6F333ADA-D418-4758-814F-D6B530E0CBC2}"/>
              </a:ext>
            </a:extLst>
          </p:cNvPr>
          <p:cNvGrpSpPr>
            <a:grpSpLocks/>
          </p:cNvGrpSpPr>
          <p:nvPr/>
        </p:nvGrpSpPr>
        <p:grpSpPr bwMode="auto">
          <a:xfrm>
            <a:off x="4632325" y="2695575"/>
            <a:ext cx="758825" cy="1828800"/>
            <a:chOff x="2918" y="1698"/>
            <a:chExt cx="478" cy="1152"/>
          </a:xfrm>
        </p:grpSpPr>
        <p:sp>
          <p:nvSpPr>
            <p:cNvPr id="46105" name="Line 40">
              <a:extLst>
                <a:ext uri="{FF2B5EF4-FFF2-40B4-BE49-F238E27FC236}">
                  <a16:creationId xmlns:a16="http://schemas.microsoft.com/office/drawing/2014/main" id="{2CD42764-1448-44AD-B383-9A85B08F8E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6" y="1698"/>
              <a:ext cx="0" cy="1152"/>
            </a:xfrm>
            <a:prstGeom prst="line">
              <a:avLst/>
            </a:prstGeom>
            <a:noFill/>
            <a:ln w="38100" cmpd="dbl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6" name="Text Box 41">
              <a:extLst>
                <a:ext uri="{FF2B5EF4-FFF2-40B4-BE49-F238E27FC236}">
                  <a16:creationId xmlns:a16="http://schemas.microsoft.com/office/drawing/2014/main" id="{3E1E18C9-2EDC-4032-8B31-490A69732C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8" y="2254"/>
              <a:ext cx="46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sk-SK" altLang="en-US" sz="1800">
                  <a:solidFill>
                    <a:schemeClr val="hlink"/>
                  </a:solidFill>
                  <a:cs typeface="Arial" panose="020B0604020202020204" pitchFamily="34" charset="0"/>
                </a:rPr>
                <a:t>SIFOC</a:t>
              </a:r>
            </a:p>
          </p:txBody>
        </p:sp>
      </p:grpSp>
      <p:grpSp>
        <p:nvGrpSpPr>
          <p:cNvPr id="46093" name="Group 42">
            <a:extLst>
              <a:ext uri="{FF2B5EF4-FFF2-40B4-BE49-F238E27FC236}">
                <a16:creationId xmlns:a16="http://schemas.microsoft.com/office/drawing/2014/main" id="{0BE29EA9-798C-44DE-AD21-BCDB83EC30C2}"/>
              </a:ext>
            </a:extLst>
          </p:cNvPr>
          <p:cNvGrpSpPr>
            <a:grpSpLocks/>
          </p:cNvGrpSpPr>
          <p:nvPr/>
        </p:nvGrpSpPr>
        <p:grpSpPr bwMode="auto">
          <a:xfrm>
            <a:off x="5997575" y="2678113"/>
            <a:ext cx="1165225" cy="1828800"/>
            <a:chOff x="3778" y="1711"/>
            <a:chExt cx="734" cy="1152"/>
          </a:xfrm>
        </p:grpSpPr>
        <p:sp>
          <p:nvSpPr>
            <p:cNvPr id="46103" name="Line 43">
              <a:extLst>
                <a:ext uri="{FF2B5EF4-FFF2-40B4-BE49-F238E27FC236}">
                  <a16:creationId xmlns:a16="http://schemas.microsoft.com/office/drawing/2014/main" id="{680FAC20-4FA4-4284-B140-01772B9866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78" y="1711"/>
              <a:ext cx="0" cy="1152"/>
            </a:xfrm>
            <a:prstGeom prst="line">
              <a:avLst/>
            </a:prstGeom>
            <a:noFill/>
            <a:ln w="38100" cmpd="dbl">
              <a:solidFill>
                <a:schemeClr val="hlink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4" name="Text Box 44">
              <a:extLst>
                <a:ext uri="{FF2B5EF4-FFF2-40B4-BE49-F238E27FC236}">
                  <a16:creationId xmlns:a16="http://schemas.microsoft.com/office/drawing/2014/main" id="{412DFC88-91EE-42CA-84AF-AAE7BB1805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4" y="2267"/>
              <a:ext cx="668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sk-SK" altLang="en-US" sz="1800">
                  <a:solidFill>
                    <a:schemeClr val="hlink"/>
                  </a:solidFill>
                  <a:cs typeface="Arial" panose="020B0604020202020204" pitchFamily="34" charset="0"/>
                </a:rPr>
                <a:t>Complete call</a:t>
              </a:r>
            </a:p>
          </p:txBody>
        </p:sp>
      </p:grpSp>
      <p:grpSp>
        <p:nvGrpSpPr>
          <p:cNvPr id="46094" name="Group 61">
            <a:extLst>
              <a:ext uri="{FF2B5EF4-FFF2-40B4-BE49-F238E27FC236}">
                <a16:creationId xmlns:a16="http://schemas.microsoft.com/office/drawing/2014/main" id="{24D7C379-03AF-4FED-94DE-DE97B22BC8D1}"/>
              </a:ext>
            </a:extLst>
          </p:cNvPr>
          <p:cNvGrpSpPr>
            <a:grpSpLocks/>
          </p:cNvGrpSpPr>
          <p:nvPr/>
        </p:nvGrpSpPr>
        <p:grpSpPr bwMode="auto">
          <a:xfrm>
            <a:off x="6192838" y="1866900"/>
            <a:ext cx="1646237" cy="474663"/>
            <a:chOff x="3901" y="1176"/>
            <a:chExt cx="1037" cy="299"/>
          </a:xfrm>
        </p:grpSpPr>
        <p:sp>
          <p:nvSpPr>
            <p:cNvPr id="46101" name="Line 46">
              <a:extLst>
                <a:ext uri="{FF2B5EF4-FFF2-40B4-BE49-F238E27FC236}">
                  <a16:creationId xmlns:a16="http://schemas.microsoft.com/office/drawing/2014/main" id="{22B32DCB-7623-4FFF-B399-E8989E4526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1" y="1475"/>
              <a:ext cx="1037" cy="0"/>
            </a:xfrm>
            <a:prstGeom prst="line">
              <a:avLst/>
            </a:prstGeom>
            <a:noFill/>
            <a:ln w="38100" cmpd="dbl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2" name="Text Box 47">
              <a:extLst>
                <a:ext uri="{FF2B5EF4-FFF2-40B4-BE49-F238E27FC236}">
                  <a16:creationId xmlns:a16="http://schemas.microsoft.com/office/drawing/2014/main" id="{33326261-E0A2-4C68-B2FC-51A7C3072A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7" y="1176"/>
              <a:ext cx="26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sk-SK" altLang="en-US" sz="1800">
                  <a:solidFill>
                    <a:schemeClr val="hlink"/>
                  </a:solidFill>
                  <a:cs typeface="Arial" panose="020B0604020202020204" pitchFamily="34" charset="0"/>
                </a:rPr>
                <a:t>IAM</a:t>
              </a:r>
            </a:p>
          </p:txBody>
        </p:sp>
      </p:grpSp>
      <p:grpSp>
        <p:nvGrpSpPr>
          <p:cNvPr id="46095" name="Group 54">
            <a:extLst>
              <a:ext uri="{FF2B5EF4-FFF2-40B4-BE49-F238E27FC236}">
                <a16:creationId xmlns:a16="http://schemas.microsoft.com/office/drawing/2014/main" id="{AEA2098A-C936-4ACF-80A2-1E2D94D503AB}"/>
              </a:ext>
            </a:extLst>
          </p:cNvPr>
          <p:cNvGrpSpPr>
            <a:grpSpLocks/>
          </p:cNvGrpSpPr>
          <p:nvPr/>
        </p:nvGrpSpPr>
        <p:grpSpPr bwMode="auto">
          <a:xfrm>
            <a:off x="3497263" y="2541588"/>
            <a:ext cx="1673225" cy="552450"/>
            <a:chOff x="2217" y="1601"/>
            <a:chExt cx="1054" cy="348"/>
          </a:xfrm>
        </p:grpSpPr>
        <p:sp>
          <p:nvSpPr>
            <p:cNvPr id="46099" name="Line 55">
              <a:extLst>
                <a:ext uri="{FF2B5EF4-FFF2-40B4-BE49-F238E27FC236}">
                  <a16:creationId xmlns:a16="http://schemas.microsoft.com/office/drawing/2014/main" id="{6641F7E6-B81E-4CD6-B211-29A6AC10A0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17" y="1601"/>
              <a:ext cx="1054" cy="1"/>
            </a:xfrm>
            <a:prstGeom prst="line">
              <a:avLst/>
            </a:prstGeom>
            <a:noFill/>
            <a:ln w="38100" cmpd="dbl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0" name="Text Box 56">
              <a:extLst>
                <a:ext uri="{FF2B5EF4-FFF2-40B4-BE49-F238E27FC236}">
                  <a16:creationId xmlns:a16="http://schemas.microsoft.com/office/drawing/2014/main" id="{0DF6FCA3-A380-4FE4-9E0B-C11BC19709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4" y="1603"/>
              <a:ext cx="551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sk-SK" altLang="en-US" sz="1800">
                  <a:solidFill>
                    <a:schemeClr val="hlink"/>
                  </a:solidFill>
                  <a:cs typeface="Arial" panose="020B0604020202020204" pitchFamily="34" charset="0"/>
                </a:rPr>
                <a:t>Allocate channel</a:t>
              </a:r>
            </a:p>
          </p:txBody>
        </p:sp>
      </p:grpSp>
      <p:grpSp>
        <p:nvGrpSpPr>
          <p:cNvPr id="46096" name="Group 60">
            <a:extLst>
              <a:ext uri="{FF2B5EF4-FFF2-40B4-BE49-F238E27FC236}">
                <a16:creationId xmlns:a16="http://schemas.microsoft.com/office/drawing/2014/main" id="{C0D0D3A3-F38D-4602-AEB4-BA974022BACF}"/>
              </a:ext>
            </a:extLst>
          </p:cNvPr>
          <p:cNvGrpSpPr>
            <a:grpSpLocks/>
          </p:cNvGrpSpPr>
          <p:nvPr/>
        </p:nvGrpSpPr>
        <p:grpSpPr bwMode="auto">
          <a:xfrm>
            <a:off x="830263" y="2530475"/>
            <a:ext cx="1652587" cy="563563"/>
            <a:chOff x="523" y="1594"/>
            <a:chExt cx="1041" cy="355"/>
          </a:xfrm>
        </p:grpSpPr>
        <p:sp>
          <p:nvSpPr>
            <p:cNvPr id="46097" name="Line 58">
              <a:extLst>
                <a:ext uri="{FF2B5EF4-FFF2-40B4-BE49-F238E27FC236}">
                  <a16:creationId xmlns:a16="http://schemas.microsoft.com/office/drawing/2014/main" id="{83CF08CE-E62D-4127-9900-F6F9E2D2E1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3" y="1594"/>
              <a:ext cx="1041" cy="0"/>
            </a:xfrm>
            <a:prstGeom prst="line">
              <a:avLst/>
            </a:prstGeom>
            <a:noFill/>
            <a:ln w="38100" cmpd="dbl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8" name="Text Box 59">
              <a:extLst>
                <a:ext uri="{FF2B5EF4-FFF2-40B4-BE49-F238E27FC236}">
                  <a16:creationId xmlns:a16="http://schemas.microsoft.com/office/drawing/2014/main" id="{710B92E7-A04A-4F46-8FF0-7F7EFF39C7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" y="1603"/>
              <a:ext cx="759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sk-SK" altLang="en-US" sz="1800">
                  <a:solidFill>
                    <a:schemeClr val="hlink"/>
                  </a:solidFill>
                  <a:cs typeface="Arial" panose="020B0604020202020204" pitchFamily="34" charset="0"/>
                </a:rPr>
                <a:t>Assignment command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2" name="Rectangle 4">
            <a:extLst>
              <a:ext uri="{FF2B5EF4-FFF2-40B4-BE49-F238E27FC236}">
                <a16:creationId xmlns:a16="http://schemas.microsoft.com/office/drawing/2014/main" id="{B3A160C5-9129-8145-A099-DCB2745556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MOC 2</a:t>
            </a:r>
          </a:p>
        </p:txBody>
      </p:sp>
      <p:pic>
        <p:nvPicPr>
          <p:cNvPr id="391173" name="Picture 5">
            <a:extLst>
              <a:ext uri="{FF2B5EF4-FFF2-40B4-BE49-F238E27FC236}">
                <a16:creationId xmlns:a16="http://schemas.microsoft.com/office/drawing/2014/main" id="{CA60DD00-23A0-42CB-A416-43E032CBD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38" y="1739900"/>
            <a:ext cx="4759325" cy="433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23826A28-89BC-644E-B1A6-2E791FF909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altLang="en-US" sz="3600"/>
              <a:t>Handovery v GSM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31EE03F4-3862-C84D-828C-0A4285658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125" y="2865438"/>
            <a:ext cx="2495550" cy="0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altLang="en-US"/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D057EF33-CCB8-0E4F-9501-C0935651A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125" y="2865438"/>
            <a:ext cx="1633538" cy="0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altLang="en-US"/>
          </a:p>
        </p:txBody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0E87D449-7C03-E540-B6D1-4FB25E48B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125" y="2865438"/>
            <a:ext cx="24955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altLang="en-US"/>
          </a:p>
        </p:txBody>
      </p:sp>
      <p:sp>
        <p:nvSpPr>
          <p:cNvPr id="29702" name="Rectangle 6">
            <a:extLst>
              <a:ext uri="{FF2B5EF4-FFF2-40B4-BE49-F238E27FC236}">
                <a16:creationId xmlns:a16="http://schemas.microsoft.com/office/drawing/2014/main" id="{520603B2-4521-234C-94A7-4997C3D1E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125" y="2865438"/>
            <a:ext cx="16335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altLang="en-US"/>
          </a:p>
        </p:txBody>
      </p:sp>
      <p:sp>
        <p:nvSpPr>
          <p:cNvPr id="29703" name="Rectangle 7">
            <a:extLst>
              <a:ext uri="{FF2B5EF4-FFF2-40B4-BE49-F238E27FC236}">
                <a16:creationId xmlns:a16="http://schemas.microsoft.com/office/drawing/2014/main" id="{CD8E237F-4E3B-804A-B2FE-A990EF925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125" y="2865438"/>
            <a:ext cx="24955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altLang="en-US"/>
          </a:p>
        </p:txBody>
      </p:sp>
      <p:sp>
        <p:nvSpPr>
          <p:cNvPr id="29704" name="Rectangle 8">
            <a:extLst>
              <a:ext uri="{FF2B5EF4-FFF2-40B4-BE49-F238E27FC236}">
                <a16:creationId xmlns:a16="http://schemas.microsoft.com/office/drawing/2014/main" id="{1986F736-5902-4245-80E5-6A6997FEB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125" y="2865438"/>
            <a:ext cx="16335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altLang="en-US"/>
          </a:p>
        </p:txBody>
      </p:sp>
      <p:sp>
        <p:nvSpPr>
          <p:cNvPr id="29705" name="Rectangle 9">
            <a:extLst>
              <a:ext uri="{FF2B5EF4-FFF2-40B4-BE49-F238E27FC236}">
                <a16:creationId xmlns:a16="http://schemas.microsoft.com/office/drawing/2014/main" id="{87DFEEEB-9ADE-914F-9804-188D5FCCE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125" y="2865438"/>
            <a:ext cx="24955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altLang="en-US"/>
          </a:p>
        </p:txBody>
      </p:sp>
      <p:sp>
        <p:nvSpPr>
          <p:cNvPr id="29706" name="Rectangle 10">
            <a:extLst>
              <a:ext uri="{FF2B5EF4-FFF2-40B4-BE49-F238E27FC236}">
                <a16:creationId xmlns:a16="http://schemas.microsoft.com/office/drawing/2014/main" id="{44295E25-C458-CB45-A559-BAC199593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125" y="2865438"/>
            <a:ext cx="16335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altLang="en-US"/>
          </a:p>
        </p:txBody>
      </p:sp>
      <p:sp>
        <p:nvSpPr>
          <p:cNvPr id="29707" name="Rectangle 11">
            <a:extLst>
              <a:ext uri="{FF2B5EF4-FFF2-40B4-BE49-F238E27FC236}">
                <a16:creationId xmlns:a16="http://schemas.microsoft.com/office/drawing/2014/main" id="{21919F55-77A6-584E-9988-D332F9B7B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163638"/>
            <a:ext cx="7885112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sk-SK" altLang="en-US" sz="1600" b="1">
                <a:cs typeface="Arial" panose="020B0604020202020204" pitchFamily="34" charset="0"/>
              </a:rPr>
              <a:t>Handover = Zmena kanálu pri poklese kvality signálu</a:t>
            </a:r>
            <a:r>
              <a:rPr lang="sk-SK" altLang="en-US" sz="1600"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sk-SK" altLang="en-US" sz="160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sk-SK" altLang="en-US" sz="1600" b="1">
                <a:cs typeface="Arial" panose="020B0604020202020204" pitchFamily="34" charset="0"/>
              </a:rPr>
              <a:t>Základné fakty: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sk-SK" altLang="en-US" sz="1600">
                <a:cs typeface="Arial" panose="020B0604020202020204" pitchFamily="34" charset="0"/>
              </a:rPr>
              <a:t>Používa </a:t>
            </a:r>
            <a:r>
              <a:rPr lang="sk-SK" altLang="en-US" sz="1600"/>
              <a:t>MAHO - Mobile Assisted HO (HO je riadený sieťou s asistenciou mobilu)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sk-SK" altLang="en-US" sz="1600"/>
              <a:t>Používa „t</a:t>
            </a:r>
            <a:r>
              <a:rPr lang="en-US" altLang="en-US" sz="1600"/>
              <a:t>vrdý</a:t>
            </a:r>
            <a:r>
              <a:rPr lang="sk-SK" altLang="en-US" sz="1600"/>
              <a:t>“ HO – najprv odpojenie starého, potom </a:t>
            </a:r>
            <a:r>
              <a:rPr lang="en-US" altLang="en-US" sz="1600"/>
              <a:t>p</a:t>
            </a:r>
            <a:r>
              <a:rPr lang="sk-SK" altLang="en-US" sz="1600"/>
              <a:t>r</a:t>
            </a:r>
            <a:r>
              <a:rPr lang="en-US" altLang="en-US" sz="1600"/>
              <a:t>ipojen</a:t>
            </a:r>
            <a:r>
              <a:rPr lang="sk-SK" altLang="en-US" sz="1600"/>
              <a:t>ie </a:t>
            </a:r>
            <a:r>
              <a:rPr lang="en-US" altLang="en-US" sz="1600"/>
              <a:t>nového kanálu</a:t>
            </a:r>
            <a:endParaRPr lang="sk-SK" altLang="en-US" sz="160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sk-SK" altLang="en-US" sz="1600"/>
              <a:t>Dĺžka trvania medzi HO rozhodnutím a realizáciou je cca 1s</a:t>
            </a:r>
            <a:endParaRPr lang="sk-SK" altLang="en-US" sz="1600">
              <a:cs typeface="Arial" panose="020B0604020202020204" pitchFamily="34" charset="0"/>
            </a:endParaRPr>
          </a:p>
        </p:txBody>
      </p:sp>
      <p:sp>
        <p:nvSpPr>
          <p:cNvPr id="29708" name="Rectangle 12">
            <a:extLst>
              <a:ext uri="{FF2B5EF4-FFF2-40B4-BE49-F238E27FC236}">
                <a16:creationId xmlns:a16="http://schemas.microsoft.com/office/drawing/2014/main" id="{F7BA8970-51B4-944A-A4AF-8524820CE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4184650"/>
            <a:ext cx="7885113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sk-SK" altLang="en-US" sz="1600" b="1">
                <a:cs typeface="Arial" panose="020B0604020202020204" pitchFamily="34" charset="0"/>
              </a:rPr>
              <a:t>Rozhodovacie algoritmy: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sk-SK" altLang="en-US" sz="1600">
                <a:cs typeface="Arial" panose="020B0604020202020204" pitchFamily="34" charset="0"/>
              </a:rPr>
              <a:t>`</a:t>
            </a:r>
            <a:r>
              <a:rPr lang="sk-SK" altLang="en-US" sz="1600" i="1" u="sng">
                <a:cs typeface="Arial" panose="020B0604020202020204" pitchFamily="34" charset="0"/>
              </a:rPr>
              <a:t>minimum acceptable performance</a:t>
            </a:r>
            <a:r>
              <a:rPr lang="sk-SK" altLang="en-US" sz="1600">
                <a:cs typeface="Arial" panose="020B0604020202020204" pitchFamily="34" charset="0"/>
              </a:rPr>
              <a:t>' 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Tx/>
              <a:buChar char="•"/>
              <a:defRPr/>
            </a:pPr>
            <a:r>
              <a:rPr lang="sk-SK" altLang="en-US" sz="1600">
                <a:cs typeface="Arial" panose="020B0604020202020204" pitchFamily="34" charset="0"/>
              </a:rPr>
              <a:t>Najpr snaha o zväčšenie výkonu a keď to už nepomáha, potom handover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Tx/>
              <a:buChar char="•"/>
              <a:defRPr/>
            </a:pPr>
            <a:r>
              <a:rPr lang="sk-SK" altLang="en-US" sz="1600">
                <a:cs typeface="Arial" panose="020B0604020202020204" pitchFamily="34" charset="0"/>
              </a:rPr>
              <a:t>Jednoduchšie riadenie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Tx/>
              <a:buChar char="•"/>
              <a:defRPr/>
            </a:pPr>
            <a:r>
              <a:rPr lang="sk-SK" altLang="en-US" sz="1600">
                <a:cs typeface="Arial" panose="020B0604020202020204" pitchFamily="34" charset="0"/>
              </a:rPr>
              <a:t>„rozmazáva“ hranice buniek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sk-SK" altLang="en-US" sz="1600">
                <a:cs typeface="Arial" panose="020B0604020202020204" pitchFamily="34" charset="0"/>
              </a:rPr>
              <a:t>`</a:t>
            </a:r>
            <a:r>
              <a:rPr lang="sk-SK" altLang="en-US" sz="1600" i="1" u="sng">
                <a:cs typeface="Arial" panose="020B0604020202020204" pitchFamily="34" charset="0"/>
              </a:rPr>
              <a:t>power budget</a:t>
            </a:r>
            <a:r>
              <a:rPr lang="sk-SK" altLang="en-US" sz="1600">
                <a:cs typeface="Arial" panose="020B0604020202020204" pitchFamily="34" charset="0"/>
              </a:rPr>
              <a:t>'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Tx/>
              <a:buChar char="•"/>
              <a:defRPr/>
            </a:pPr>
            <a:r>
              <a:rPr lang="sk-SK" altLang="en-US" sz="1600">
                <a:cs typeface="Arial" panose="020B0604020202020204" pitchFamily="34" charset="0"/>
              </a:rPr>
              <a:t>Snaha o udržanie/vylepšenie kvality (SIR) pri danej úrovni signálu pomocou handoveru.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Tx/>
              <a:buChar char="•"/>
              <a:defRPr/>
            </a:pPr>
            <a:r>
              <a:rPr lang="sk-SK" altLang="en-US" sz="1600">
                <a:cs typeface="Arial" panose="020B0604020202020204" pitchFamily="34" charset="0"/>
              </a:rPr>
              <a:t>Zložitejšie riadenie</a:t>
            </a:r>
          </a:p>
        </p:txBody>
      </p:sp>
      <p:sp>
        <p:nvSpPr>
          <p:cNvPr id="29709" name="Rectangle 13">
            <a:extLst>
              <a:ext uri="{FF2B5EF4-FFF2-40B4-BE49-F238E27FC236}">
                <a16:creationId xmlns:a16="http://schemas.microsoft.com/office/drawing/2014/main" id="{11F3D3FD-7640-374B-8A33-215B1B918A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924175"/>
            <a:ext cx="7921625" cy="126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sk-SK" altLang="en-US" sz="1600" b="1"/>
              <a:t>Druhy Handoverov: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sk-SK" altLang="en-US" sz="1600"/>
              <a:t>Medzi kanálmi v rámci tej istej bunky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sk-SK" altLang="en-US" sz="1600"/>
              <a:t>Medzi bunkami v rámci toho istého BSC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sk-SK" altLang="en-US" sz="1600"/>
              <a:t>Medzi bunkami v rámci toho istého MSC ale inými BSC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sk-SK" altLang="en-US" sz="1600"/>
              <a:t>Medzi rôznymi MSC</a:t>
            </a:r>
          </a:p>
        </p:txBody>
      </p:sp>
      <p:graphicFrame>
        <p:nvGraphicFramePr>
          <p:cNvPr id="18445" name="Object 14">
            <a:extLst>
              <a:ext uri="{FF2B5EF4-FFF2-40B4-BE49-F238E27FC236}">
                <a16:creationId xmlns:a16="http://schemas.microsoft.com/office/drawing/2014/main" id="{75C79AB1-DE8B-4ED3-A693-71F104C68C40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6227763" y="2673350"/>
          <a:ext cx="2700337" cy="162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Image Document" r:id="rId3" imgW="0" imgH="0" progId="Imaging.Document">
                  <p:embed/>
                </p:oleObj>
              </mc:Choice>
              <mc:Fallback>
                <p:oleObj name="Image Document" r:id="rId3" imgW="0" imgH="0" progId="Imaging.Document">
                  <p:embed/>
                  <p:pic>
                    <p:nvPicPr>
                      <p:cNvPr id="18445" name="Object 14">
                        <a:extLst>
                          <a:ext uri="{FF2B5EF4-FFF2-40B4-BE49-F238E27FC236}">
                            <a16:creationId xmlns:a16="http://schemas.microsoft.com/office/drawing/2014/main" id="{75C79AB1-DE8B-4ED3-A693-71F104C68C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2673350"/>
                        <a:ext cx="2700337" cy="162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BDE2FD"/>
                                </a:gs>
                                <a:gs pos="100000">
                                  <a:srgbClr val="A5D3DB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>
            <a:extLst>
              <a:ext uri="{FF2B5EF4-FFF2-40B4-BE49-F238E27FC236}">
                <a16:creationId xmlns:a16="http://schemas.microsoft.com/office/drawing/2014/main" id="{210DB1E3-C340-4647-8507-9A28B3FE3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14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pic>
        <p:nvPicPr>
          <p:cNvPr id="48130" name="Picture 3">
            <a:extLst>
              <a:ext uri="{FF2B5EF4-FFF2-40B4-BE49-F238E27FC236}">
                <a16:creationId xmlns:a16="http://schemas.microsoft.com/office/drawing/2014/main" id="{D018F8BB-8BA1-4EB5-A4F0-C7D055A36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1341438"/>
            <a:ext cx="8380413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2740" name="Text Box 4">
            <a:extLst>
              <a:ext uri="{FF2B5EF4-FFF2-40B4-BE49-F238E27FC236}">
                <a16:creationId xmlns:a16="http://schemas.microsoft.com/office/drawing/2014/main" id="{4C6C6A75-7969-9749-B7F6-0924FED58B4D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431800" y="296863"/>
            <a:ext cx="8229600" cy="833437"/>
          </a:xfrm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sk-SK" altLang="en-US" sz="3600">
                <a:solidFill>
                  <a:schemeClr val="tx1"/>
                </a:solidFill>
              </a:rPr>
              <a:t>Dôležité procedúry-</a:t>
            </a:r>
            <a:r>
              <a:rPr lang="sk-SK" altLang="en-US" sz="3600"/>
              <a:t> Mobile Originating Call (MOC)</a:t>
            </a:r>
            <a:endParaRPr lang="en-GB" altLang="en-US" sz="36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>
            <a:extLst>
              <a:ext uri="{FF2B5EF4-FFF2-40B4-BE49-F238E27FC236}">
                <a16:creationId xmlns:a16="http://schemas.microsoft.com/office/drawing/2014/main" id="{A8B92A70-476D-5947-8100-905823A0F0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MTC</a:t>
            </a:r>
          </a:p>
        </p:txBody>
      </p:sp>
      <p:pic>
        <p:nvPicPr>
          <p:cNvPr id="395268" name="Picture 4">
            <a:extLst>
              <a:ext uri="{FF2B5EF4-FFF2-40B4-BE49-F238E27FC236}">
                <a16:creationId xmlns:a16="http://schemas.microsoft.com/office/drawing/2014/main" id="{242BB02C-42CC-4033-A11B-354239BF5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1196975"/>
            <a:ext cx="4219575" cy="466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DDDA6038-58FD-4B23-B71E-5C56303E1C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altLang="en-US" sz="3000"/>
              <a:t>Public Switched Telephone Network (PSTN)</a:t>
            </a:r>
            <a:endParaRPr lang="en-US" altLang="en-US" sz="3000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A7F0E8C8-E2CA-4DEC-A181-3B5839D650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sk-SK" altLang="en-US"/>
              <a:t>Verejná telefónna sieť</a:t>
            </a:r>
          </a:p>
          <a:p>
            <a:pPr>
              <a:defRPr/>
            </a:pPr>
            <a:r>
              <a:rPr lang="sk-SK" altLang="en-US"/>
              <a:t>Základné bloky</a:t>
            </a:r>
          </a:p>
          <a:p>
            <a:pPr lvl="1">
              <a:defRPr/>
            </a:pPr>
            <a:r>
              <a:rPr lang="sk-SK" altLang="en-US"/>
              <a:t>Signalizácia</a:t>
            </a:r>
          </a:p>
          <a:p>
            <a:pPr lvl="1">
              <a:defRPr/>
            </a:pPr>
            <a:r>
              <a:rPr lang="sk-SK" altLang="en-US"/>
              <a:t>Prístup do siete</a:t>
            </a:r>
          </a:p>
          <a:p>
            <a:pPr lvl="1">
              <a:defRPr/>
            </a:pPr>
            <a:r>
              <a:rPr lang="sk-SK" altLang="en-US"/>
              <a:t>Prepínanie</a:t>
            </a:r>
          </a:p>
          <a:p>
            <a:pPr lvl="1">
              <a:defRPr/>
            </a:pPr>
            <a:r>
              <a:rPr lang="sk-SK" altLang="en-US"/>
              <a:t>Prenos signálov</a:t>
            </a:r>
          </a:p>
          <a:p>
            <a:pPr>
              <a:defRPr/>
            </a:pPr>
            <a:r>
              <a:rPr lang="sk-SK" altLang="en-US"/>
              <a:t>Služby</a:t>
            </a:r>
            <a:endParaRPr lang="en-US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>
            <a:extLst>
              <a:ext uri="{FF2B5EF4-FFF2-40B4-BE49-F238E27FC236}">
                <a16:creationId xmlns:a16="http://schemas.microsoft.com/office/drawing/2014/main" id="{D8CB2998-CD5F-4416-B684-89EC9B6352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altLang="en-US"/>
              <a:t>Prístup do siete</a:t>
            </a:r>
            <a:endParaRPr lang="en-US" altLang="en-US"/>
          </a:p>
        </p:txBody>
      </p:sp>
      <p:sp>
        <p:nvSpPr>
          <p:cNvPr id="181251" name="Rectangle 3">
            <a:extLst>
              <a:ext uri="{FF2B5EF4-FFF2-40B4-BE49-F238E27FC236}">
                <a16:creationId xmlns:a16="http://schemas.microsoft.com/office/drawing/2014/main" id="{D5C1B7DF-4F5A-4B3E-84D4-8DCDAD9B0D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sk-SK" altLang="en-US"/>
              <a:t>Spôsob ako používatelia pristupujú do tf. Siete</a:t>
            </a:r>
          </a:p>
          <a:p>
            <a:pPr lvl="1">
              <a:defRPr/>
            </a:pPr>
            <a:r>
              <a:rPr lang="sk-SK" altLang="en-US"/>
              <a:t>Ako sú pripojení používatelia do siete?</a:t>
            </a:r>
          </a:p>
          <a:p>
            <a:pPr>
              <a:defRPr/>
            </a:pPr>
            <a:r>
              <a:rPr lang="sk-SK" altLang="en-US"/>
              <a:t>Konver</a:t>
            </a:r>
            <a:r>
              <a:rPr lang="en-US" altLang="en-US"/>
              <a:t>zia hlasu do elektrick</a:t>
            </a:r>
            <a:r>
              <a:rPr lang="sk-SK" altLang="en-US"/>
              <a:t>ého signálu</a:t>
            </a:r>
          </a:p>
          <a:p>
            <a:pPr>
              <a:defRPr/>
            </a:pPr>
            <a:r>
              <a:rPr lang="sk-SK" altLang="en-US"/>
              <a:t>Ako sa prenáša informácia o volenom telefónnom čísle?</a:t>
            </a:r>
          </a:p>
          <a:p>
            <a:pPr>
              <a:defRPr/>
            </a:pPr>
            <a:r>
              <a:rPr lang="sk-SK" altLang="en-US"/>
              <a:t>Používateľské zariadenie sa označuje ako Customer Premises Equipment (CPE)</a:t>
            </a:r>
          </a:p>
          <a:p>
            <a:pPr>
              <a:defRPr/>
            </a:pPr>
            <a:endParaRPr lang="sk-SK" altLang="en-US"/>
          </a:p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>
            <a:extLst>
              <a:ext uri="{FF2B5EF4-FFF2-40B4-BE49-F238E27FC236}">
                <a16:creationId xmlns:a16="http://schemas.microsoft.com/office/drawing/2014/main" id="{CDC3A344-4952-44C0-AB74-119A4658A8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altLang="en-US"/>
              <a:t>Prepínanie</a:t>
            </a:r>
            <a:endParaRPr lang="en-US" altLang="en-US"/>
          </a:p>
        </p:txBody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id="{97444502-ED03-48DF-B52C-AC0FCD65AD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sk-SK" altLang="en-US"/>
              <a:t>Vlasnosť PSTN: Každý používateľ je pripojený ku každému</a:t>
            </a:r>
          </a:p>
          <a:p>
            <a:pPr>
              <a:lnSpc>
                <a:spcPct val="90000"/>
              </a:lnSpc>
              <a:defRPr/>
            </a:pPr>
            <a:r>
              <a:rPr lang="sk-SK" altLang="en-US"/>
              <a:t>História:</a:t>
            </a:r>
          </a:p>
          <a:p>
            <a:pPr lvl="1">
              <a:lnSpc>
                <a:spcPct val="90000"/>
              </a:lnSpc>
              <a:defRPr/>
            </a:pPr>
            <a:r>
              <a:rPr lang="sk-SK" altLang="en-US"/>
              <a:t>Prvé prepínače boli ľudia</a:t>
            </a:r>
          </a:p>
          <a:p>
            <a:pPr lvl="1">
              <a:lnSpc>
                <a:spcPct val="90000"/>
              </a:lnSpc>
              <a:defRPr/>
            </a:pPr>
            <a:r>
              <a:rPr lang="sk-SK" altLang="en-US"/>
              <a:t>Stowgerove automatické spínače – krokový volič (1889)</a:t>
            </a:r>
          </a:p>
          <a:p>
            <a:pPr lvl="1">
              <a:lnSpc>
                <a:spcPct val="90000"/>
              </a:lnSpc>
              <a:defRPr/>
            </a:pPr>
            <a:r>
              <a:rPr lang="sk-SK" altLang="en-US"/>
              <a:t>Od 70-tych rokov sa používali ústredne bez pohyblivých prvkov (počítače)</a:t>
            </a:r>
          </a:p>
          <a:p>
            <a:pPr lvl="2">
              <a:lnSpc>
                <a:spcPct val="90000"/>
              </a:lnSpc>
              <a:defRPr/>
            </a:pPr>
            <a:r>
              <a:rPr lang="sk-SK" altLang="en-US"/>
              <a:t>Prepájanie sa dialo na základe informácií zdielaných v pamäti </a:t>
            </a:r>
            <a:endParaRPr lang="en-US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>
            <a:extLst>
              <a:ext uri="{FF2B5EF4-FFF2-40B4-BE49-F238E27FC236}">
                <a16:creationId xmlns:a16="http://schemas.microsoft.com/office/drawing/2014/main" id="{C36A654C-49B0-469C-9FEE-608671C7F6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altLang="en-US"/>
              <a:t>Prepínanie</a:t>
            </a:r>
            <a:endParaRPr lang="en-US" altLang="en-US"/>
          </a:p>
        </p:txBody>
      </p:sp>
      <p:sp>
        <p:nvSpPr>
          <p:cNvPr id="197635" name="Rectangle 3">
            <a:extLst>
              <a:ext uri="{FF2B5EF4-FFF2-40B4-BE49-F238E27FC236}">
                <a16:creationId xmlns:a16="http://schemas.microsoft.com/office/drawing/2014/main" id="{F4E82918-8117-4D66-BFD7-AA5E8F1846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sk-SK" altLang="en-US"/>
              <a:t>Používateľ je pripojený k lokálnej ústredni (class 5 ústredňa)</a:t>
            </a:r>
          </a:p>
          <a:p>
            <a:pPr>
              <a:defRPr/>
            </a:pPr>
            <a:r>
              <a:rPr lang="sk-SK" altLang="en-US"/>
              <a:t>Ústredne sú navzájom prepojené cez class 4 (Tranzitné)</a:t>
            </a:r>
          </a:p>
          <a:p>
            <a:pPr>
              <a:defRPr/>
            </a:pPr>
            <a:r>
              <a:rPr lang="sk-SK" altLang="en-US"/>
              <a:t>Medzinárodné ústredne</a:t>
            </a:r>
          </a:p>
          <a:p>
            <a:pPr>
              <a:defRPr/>
            </a:pPr>
            <a:endParaRPr lang="sk-SK" altLang="en-US"/>
          </a:p>
          <a:p>
            <a:pPr>
              <a:defRPr/>
            </a:pPr>
            <a:r>
              <a:rPr lang="sk-SK" altLang="en-US"/>
              <a:t>PBX (Pobočkové ústedne)</a:t>
            </a:r>
          </a:p>
          <a:p>
            <a:pPr>
              <a:defRPr/>
            </a:pPr>
            <a:r>
              <a:rPr lang="sk-SK" altLang="en-US"/>
              <a:t>CENTREX</a:t>
            </a:r>
          </a:p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5" name="Rectangle 5">
            <a:extLst>
              <a:ext uri="{FF2B5EF4-FFF2-40B4-BE49-F238E27FC236}">
                <a16:creationId xmlns:a16="http://schemas.microsoft.com/office/drawing/2014/main" id="{0163D45A-3D4A-4F50-8B5D-B9F8DB96C4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altLang="en-US"/>
              <a:t>Telekomunikačná sieť</a:t>
            </a:r>
            <a:endParaRPr lang="en-US" altLang="en-US"/>
          </a:p>
        </p:txBody>
      </p:sp>
      <p:sp>
        <p:nvSpPr>
          <p:cNvPr id="184328" name="Rectangle 8">
            <a:extLst>
              <a:ext uri="{FF2B5EF4-FFF2-40B4-BE49-F238E27FC236}">
                <a16:creationId xmlns:a16="http://schemas.microsoft.com/office/drawing/2014/main" id="{074BE64C-6617-4AC9-8993-3925C38EF7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sk-SK" altLang="en-US" sz="2325"/>
              <a:t>koncové zariadenia</a:t>
            </a:r>
          </a:p>
          <a:p>
            <a:pPr>
              <a:defRPr/>
            </a:pPr>
            <a:r>
              <a:rPr lang="sk-SK" altLang="en-US" sz="2325"/>
              <a:t>účastnícka prípojka</a:t>
            </a:r>
          </a:p>
          <a:p>
            <a:pPr>
              <a:defRPr/>
            </a:pPr>
            <a:r>
              <a:rPr lang="sk-SK" altLang="en-US" sz="2325"/>
              <a:t>spojovacie zariadenia</a:t>
            </a:r>
          </a:p>
          <a:p>
            <a:pPr>
              <a:defRPr/>
            </a:pPr>
            <a:r>
              <a:rPr lang="sk-SK" altLang="en-US" sz="2325"/>
              <a:t>prenosové zariadenia</a:t>
            </a:r>
          </a:p>
          <a:p>
            <a:pPr>
              <a:defRPr/>
            </a:pPr>
            <a:endParaRPr lang="sk-SK" altLang="en-US" sz="2325"/>
          </a:p>
          <a:p>
            <a:pPr>
              <a:buFontTx/>
              <a:buNone/>
              <a:defRPr/>
            </a:pPr>
            <a:r>
              <a:rPr lang="sk-SK" altLang="en-US" sz="2325"/>
              <a:t>			</a:t>
            </a:r>
            <a:r>
              <a:rPr lang="sk-SK" altLang="en-US" sz="2925">
                <a:solidFill>
                  <a:srgbClr val="FF3300"/>
                </a:solidFill>
              </a:rPr>
              <a:t>Všetko analógové</a:t>
            </a:r>
            <a:endParaRPr lang="sk-SK" altLang="en-US" sz="2325">
              <a:solidFill>
                <a:srgbClr val="FF3300"/>
              </a:solidFill>
            </a:endParaRPr>
          </a:p>
          <a:p>
            <a:pPr>
              <a:defRPr/>
            </a:pPr>
            <a:endParaRPr lang="en-US" altLang="en-US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>
            <a:extLst>
              <a:ext uri="{FF2B5EF4-FFF2-40B4-BE49-F238E27FC236}">
                <a16:creationId xmlns:a16="http://schemas.microsoft.com/office/drawing/2014/main" id="{8AF97A3B-D9B7-4F85-909F-73CD000D1C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altLang="en-US"/>
              <a:t>Analógové siete</a:t>
            </a:r>
            <a:endParaRPr lang="en-US" altLang="en-US"/>
          </a:p>
        </p:txBody>
      </p:sp>
      <p:sp>
        <p:nvSpPr>
          <p:cNvPr id="198659" name="Rectangle 3">
            <a:extLst>
              <a:ext uri="{FF2B5EF4-FFF2-40B4-BE49-F238E27FC236}">
                <a16:creationId xmlns:a16="http://schemas.microsoft.com/office/drawing/2014/main" id="{15C3BEFE-3878-457C-9312-ECD1865213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sk-SK" altLang="en-US"/>
              <a:t>Hlas bol prenášaný v analógovej podobe</a:t>
            </a:r>
          </a:p>
          <a:p>
            <a:pPr>
              <a:defRPr/>
            </a:pPr>
            <a:r>
              <a:rPr lang="sk-SK" altLang="en-US"/>
              <a:t>Čím viac prepínačov a väčšiu vzdialenosť prekonal, k tým väčšej degradácii prichádzalo</a:t>
            </a:r>
          </a:p>
          <a:p>
            <a:pPr>
              <a:defRPr/>
            </a:pPr>
            <a:r>
              <a:rPr lang="sk-SK" altLang="en-US"/>
              <a:t>Nebolo možné odfiltrovať šum a rekonštruovať pôvodný signál</a:t>
            </a:r>
          </a:p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>
            <a:extLst>
              <a:ext uri="{FF2B5EF4-FFF2-40B4-BE49-F238E27FC236}">
                <a16:creationId xmlns:a16="http://schemas.microsoft.com/office/drawing/2014/main" id="{FA455D95-DF36-449E-8055-7E4B4FBEA0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altLang="en-US"/>
              <a:t>Vývoj k digitálnej sieti 1</a:t>
            </a:r>
            <a:endParaRPr lang="en-US" altLang="en-US"/>
          </a:p>
        </p:txBody>
      </p:sp>
      <p:graphicFrame>
        <p:nvGraphicFramePr>
          <p:cNvPr id="50178" name="Object 5">
            <a:extLst>
              <a:ext uri="{FF2B5EF4-FFF2-40B4-BE49-F238E27FC236}">
                <a16:creationId xmlns:a16="http://schemas.microsoft.com/office/drawing/2014/main" id="{C09DBECC-9584-4127-B480-690918A9E599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2114550" y="2000250"/>
          <a:ext cx="5108575" cy="339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" name="CorelDRAW" r:id="rId4" imgW="0" imgH="0" progId="CorelDRAW.Graphic.12">
                  <p:embed/>
                </p:oleObj>
              </mc:Choice>
              <mc:Fallback>
                <p:oleObj name="CorelDRAW" r:id="rId4" imgW="0" imgH="0" progId="CorelDRAW.Graphic.12">
                  <p:embed/>
                  <p:pic>
                    <p:nvPicPr>
                      <p:cNvPr id="50178" name="Object 5">
                        <a:extLst>
                          <a:ext uri="{FF2B5EF4-FFF2-40B4-BE49-F238E27FC236}">
                            <a16:creationId xmlns:a16="http://schemas.microsoft.com/office/drawing/2014/main" id="{C09DBECC-9584-4127-B480-690918A9E599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4550" y="2000250"/>
                        <a:ext cx="5108575" cy="339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9" name="Rectangle 5">
            <a:extLst>
              <a:ext uri="{FF2B5EF4-FFF2-40B4-BE49-F238E27FC236}">
                <a16:creationId xmlns:a16="http://schemas.microsoft.com/office/drawing/2014/main" id="{A46CF8F2-D67A-40BF-9865-8FF2A8C905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altLang="en-US"/>
              <a:t>Vývoj k digitálnej sieti 2</a:t>
            </a:r>
            <a:endParaRPr lang="en-US" altLang="en-US"/>
          </a:p>
        </p:txBody>
      </p:sp>
      <p:graphicFrame>
        <p:nvGraphicFramePr>
          <p:cNvPr id="51202" name="Object 4">
            <a:extLst>
              <a:ext uri="{FF2B5EF4-FFF2-40B4-BE49-F238E27FC236}">
                <a16:creationId xmlns:a16="http://schemas.microsoft.com/office/drawing/2014/main" id="{5FF86B84-B457-4ABC-9EB8-2B7AD1461F2A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2147888" y="2057400"/>
          <a:ext cx="4848225" cy="339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" name="CorelDRAW" r:id="rId3" imgW="0" imgH="0" progId="CorelDRAW.Graphic.12">
                  <p:embed/>
                </p:oleObj>
              </mc:Choice>
              <mc:Fallback>
                <p:oleObj name="CorelDRAW" r:id="rId3" imgW="0" imgH="0" progId="CorelDRAW.Graphic.12">
                  <p:embed/>
                  <p:pic>
                    <p:nvPicPr>
                      <p:cNvPr id="51202" name="Object 4">
                        <a:extLst>
                          <a:ext uri="{FF2B5EF4-FFF2-40B4-BE49-F238E27FC236}">
                            <a16:creationId xmlns:a16="http://schemas.microsoft.com/office/drawing/2014/main" id="{5FF86B84-B457-4ABC-9EB8-2B7AD1461F2A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7888" y="2057400"/>
                        <a:ext cx="4848225" cy="339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2766BA2E-493C-BD43-9E65-F82F1F2230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>
              <a:defRPr/>
            </a:pPr>
            <a:r>
              <a:rPr lang="sk-SK" altLang="en-US" sz="3600"/>
              <a:t>Handover proces</a:t>
            </a:r>
            <a:endParaRPr lang="en-US" altLang="en-US" sz="360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B1DDCD26-D9E1-424D-80C5-FA1712A10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63" y="1196975"/>
            <a:ext cx="7129462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sk-SK" altLang="en-US" sz="1600" b="1">
                <a:cs typeface="Arial" panose="020B0604020202020204" pitchFamily="34" charset="0"/>
              </a:rPr>
              <a:t>Rozhodovanie na základe:</a:t>
            </a:r>
            <a:r>
              <a:rPr lang="sk-SK" altLang="en-US" sz="1600"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sk-SK" altLang="en-US" sz="160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sk-SK" altLang="en-US" sz="1600">
                <a:cs typeface="Arial" panose="020B0604020202020204" pitchFamily="34" charset="0"/>
              </a:rPr>
              <a:t> RSS (relative signal strength)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Tx/>
              <a:buChar char="•"/>
              <a:defRPr/>
            </a:pPr>
            <a:r>
              <a:rPr lang="sk-SK" altLang="en-US" sz="1600">
                <a:cs typeface="Arial" panose="020B0604020202020204" pitchFamily="34" charset="0"/>
              </a:rPr>
              <a:t> použitie </a:t>
            </a:r>
            <a:r>
              <a:rPr lang="en-US" altLang="en-US" sz="1600">
                <a:cs typeface="Arial" panose="020B0604020202020204" pitchFamily="34" charset="0"/>
              </a:rPr>
              <a:t>threshold</a:t>
            </a:r>
            <a:r>
              <a:rPr lang="sk-SK" altLang="en-US" sz="1600">
                <a:cs typeface="Arial" panose="020B0604020202020204" pitchFamily="34" charset="0"/>
              </a:rPr>
              <a:t> kritéria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Tx/>
              <a:buChar char="•"/>
              <a:defRPr/>
            </a:pPr>
            <a:r>
              <a:rPr lang="sk-SK" altLang="en-US" sz="1600">
                <a:cs typeface="Arial" panose="020B0604020202020204" pitchFamily="34" charset="0"/>
              </a:rPr>
              <a:t> </a:t>
            </a:r>
            <a:r>
              <a:rPr lang="sk-SK" altLang="en-US" sz="1600"/>
              <a:t>použi</a:t>
            </a:r>
            <a:r>
              <a:rPr lang="en-US" altLang="en-US" sz="1600"/>
              <a:t>ti</a:t>
            </a:r>
            <a:r>
              <a:rPr lang="sk-SK" altLang="en-US" sz="1600"/>
              <a:t>e hysterézie a t.z.v. „hysteresis margin“  parametra H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Tx/>
              <a:buChar char="•"/>
              <a:defRPr/>
            </a:pPr>
            <a:r>
              <a:rPr lang="sk-SK" altLang="en-US" sz="1600"/>
              <a:t> použitie kombinácie oboch</a:t>
            </a:r>
            <a:endParaRPr lang="sk-SK" altLang="en-US" sz="160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sk-SK" altLang="en-US" sz="1600">
                <a:cs typeface="Arial" panose="020B0604020202020204" pitchFamily="34" charset="0"/>
              </a:rPr>
              <a:t> pripadne použitie C/I, BER, ...</a:t>
            </a:r>
          </a:p>
        </p:txBody>
      </p:sp>
      <p:pic>
        <p:nvPicPr>
          <p:cNvPr id="19459" name="Picture 4">
            <a:extLst>
              <a:ext uri="{FF2B5EF4-FFF2-40B4-BE49-F238E27FC236}">
                <a16:creationId xmlns:a16="http://schemas.microsoft.com/office/drawing/2014/main" id="{DBD2C344-3ECD-4932-A4F2-67A4038C3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3502025"/>
            <a:ext cx="3995738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>
            <a:extLst>
              <a:ext uri="{FF2B5EF4-FFF2-40B4-BE49-F238E27FC236}">
                <a16:creationId xmlns:a16="http://schemas.microsoft.com/office/drawing/2014/main" id="{556A24DB-F3A2-40CC-ACD8-C470BBF4E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3392488"/>
            <a:ext cx="3313113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30726" name="Rectangle 6">
            <a:extLst>
              <a:ext uri="{FF2B5EF4-FFF2-40B4-BE49-F238E27FC236}">
                <a16:creationId xmlns:a16="http://schemas.microsoft.com/office/drawing/2014/main" id="{4595AE2E-D2DC-E041-B813-6039FE9E5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5481638"/>
            <a:ext cx="23764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sk-SK" altLang="en-US" sz="1600" b="1">
                <a:cs typeface="Arial" panose="020B0604020202020204" pitchFamily="34" charset="0"/>
              </a:rPr>
              <a:t>Idealizovaná situácia</a:t>
            </a:r>
            <a:endParaRPr lang="sk-SK" altLang="en-US" sz="1600">
              <a:cs typeface="Arial" panose="020B0604020202020204" pitchFamily="34" charset="0"/>
            </a:endParaRPr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9DEB6B63-E21C-C743-BA86-A5E3403A6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5516563"/>
            <a:ext cx="1800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sk-SK" altLang="en-US" sz="1600" b="1">
                <a:cs typeface="Arial" panose="020B0604020202020204" pitchFamily="34" charset="0"/>
              </a:rPr>
              <a:t>Reálna situácia</a:t>
            </a:r>
            <a:endParaRPr lang="sk-SK" altLang="en-US" sz="160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>
            <a:extLst>
              <a:ext uri="{FF2B5EF4-FFF2-40B4-BE49-F238E27FC236}">
                <a16:creationId xmlns:a16="http://schemas.microsoft.com/office/drawing/2014/main" id="{1C4A959B-423B-4CAA-B706-57A9C755E2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altLang="en-US"/>
              <a:t>Digitálne siete</a:t>
            </a:r>
            <a:endParaRPr lang="en-US" altLang="en-US"/>
          </a:p>
        </p:txBody>
      </p:sp>
      <p:sp>
        <p:nvSpPr>
          <p:cNvPr id="200707" name="Rectangle 3">
            <a:extLst>
              <a:ext uri="{FF2B5EF4-FFF2-40B4-BE49-F238E27FC236}">
                <a16:creationId xmlns:a16="http://schemas.microsoft.com/office/drawing/2014/main" id="{1BEA27C0-5934-4038-BCCB-2024EB700F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sk-SK" altLang="en-US"/>
              <a:t>Signál sa začal kódovať (do PCM)</a:t>
            </a:r>
          </a:p>
          <a:p>
            <a:pPr>
              <a:defRPr/>
            </a:pPr>
            <a:r>
              <a:rPr lang="sk-SK" altLang="en-US"/>
              <a:t>S vývojom elektroniky sa začala presadzovať digitalizácia</a:t>
            </a:r>
          </a:p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>
            <a:extLst>
              <a:ext uri="{FF2B5EF4-FFF2-40B4-BE49-F238E27FC236}">
                <a16:creationId xmlns:a16="http://schemas.microsoft.com/office/drawing/2014/main" id="{03286823-F5BC-4EF8-8FCF-85B4B97082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000"/>
              <a:t>Pulzne k</a:t>
            </a:r>
            <a:r>
              <a:rPr lang="sk-SK" altLang="en-US" sz="3000"/>
              <a:t>ódová modulácia</a:t>
            </a:r>
            <a:br>
              <a:rPr lang="sk-SK" altLang="en-US" sz="3000"/>
            </a:br>
            <a:r>
              <a:rPr lang="sk-SK" altLang="en-US" sz="3000"/>
              <a:t>použitie AD prevodníkov</a:t>
            </a:r>
            <a:endParaRPr lang="en-US" altLang="en-US" sz="3000"/>
          </a:p>
        </p:txBody>
      </p:sp>
      <p:sp>
        <p:nvSpPr>
          <p:cNvPr id="202755" name="Rectangle 3">
            <a:extLst>
              <a:ext uri="{FF2B5EF4-FFF2-40B4-BE49-F238E27FC236}">
                <a16:creationId xmlns:a16="http://schemas.microsoft.com/office/drawing/2014/main" id="{8BC1DFE3-6B9A-41F9-99A1-1D0FCC7C9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3813" y="3492500"/>
            <a:ext cx="215900" cy="401638"/>
          </a:xfrm>
          <a:prstGeom prst="rect">
            <a:avLst/>
          </a:prstGeom>
          <a:solidFill>
            <a:srgbClr val="CCEC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500" tIns="89100" rIns="67500" bIns="89100" anchor="ctr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90115" name="Line 4">
            <a:extLst>
              <a:ext uri="{FF2B5EF4-FFF2-40B4-BE49-F238E27FC236}">
                <a16:creationId xmlns:a16="http://schemas.microsoft.com/office/drawing/2014/main" id="{E8C7A1C6-222A-4ACF-83BB-6B8424891370}"/>
              </a:ext>
            </a:extLst>
          </p:cNvPr>
          <p:cNvSpPr>
            <a:spLocks noChangeShapeType="1"/>
          </p:cNvSpPr>
          <p:nvPr/>
        </p:nvSpPr>
        <p:spPr bwMode="auto">
          <a:xfrm>
            <a:off x="2457450" y="3678238"/>
            <a:ext cx="4597400" cy="1587"/>
          </a:xfrm>
          <a:prstGeom prst="line">
            <a:avLst/>
          </a:prstGeom>
          <a:noFill/>
          <a:ln w="0">
            <a:solidFill>
              <a:srgbClr val="0000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2757" name="Group 5">
            <a:extLst>
              <a:ext uri="{FF2B5EF4-FFF2-40B4-BE49-F238E27FC236}">
                <a16:creationId xmlns:a16="http://schemas.microsoft.com/office/drawing/2014/main" id="{E9391828-F64C-46E9-BAB1-2DE14358AE50}"/>
              </a:ext>
            </a:extLst>
          </p:cNvPr>
          <p:cNvGrpSpPr>
            <a:grpSpLocks/>
          </p:cNvGrpSpPr>
          <p:nvPr/>
        </p:nvGrpSpPr>
        <p:grpSpPr bwMode="auto">
          <a:xfrm>
            <a:off x="2457450" y="2114550"/>
            <a:ext cx="4597400" cy="3127375"/>
            <a:chOff x="912" y="465"/>
            <a:chExt cx="3861" cy="2626"/>
          </a:xfrm>
        </p:grpSpPr>
        <p:sp>
          <p:nvSpPr>
            <p:cNvPr id="90171" name="Line 6">
              <a:extLst>
                <a:ext uri="{FF2B5EF4-FFF2-40B4-BE49-F238E27FC236}">
                  <a16:creationId xmlns:a16="http://schemas.microsoft.com/office/drawing/2014/main" id="{354B5885-1203-4279-BF97-A97B448845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3090"/>
              <a:ext cx="3861" cy="1"/>
            </a:xfrm>
            <a:prstGeom prst="line">
              <a:avLst/>
            </a:prstGeom>
            <a:noFill/>
            <a:ln w="0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72" name="Line 7">
              <a:extLst>
                <a:ext uri="{FF2B5EF4-FFF2-40B4-BE49-F238E27FC236}">
                  <a16:creationId xmlns:a16="http://schemas.microsoft.com/office/drawing/2014/main" id="{35693365-995D-4422-AEC5-C5B4A2A16E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2934"/>
              <a:ext cx="3861" cy="1"/>
            </a:xfrm>
            <a:prstGeom prst="line">
              <a:avLst/>
            </a:prstGeom>
            <a:noFill/>
            <a:ln w="0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73" name="Line 8">
              <a:extLst>
                <a:ext uri="{FF2B5EF4-FFF2-40B4-BE49-F238E27FC236}">
                  <a16:creationId xmlns:a16="http://schemas.microsoft.com/office/drawing/2014/main" id="{CB903E3D-65BE-4FCE-953B-37DCA9D500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2762"/>
              <a:ext cx="3861" cy="1"/>
            </a:xfrm>
            <a:prstGeom prst="line">
              <a:avLst/>
            </a:prstGeom>
            <a:noFill/>
            <a:ln w="0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74" name="Line 9">
              <a:extLst>
                <a:ext uri="{FF2B5EF4-FFF2-40B4-BE49-F238E27FC236}">
                  <a16:creationId xmlns:a16="http://schemas.microsoft.com/office/drawing/2014/main" id="{1CC52D8F-534A-4090-831F-F2A0D44087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2606"/>
              <a:ext cx="3861" cy="1"/>
            </a:xfrm>
            <a:prstGeom prst="line">
              <a:avLst/>
            </a:prstGeom>
            <a:noFill/>
            <a:ln w="0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75" name="Line 10">
              <a:extLst>
                <a:ext uri="{FF2B5EF4-FFF2-40B4-BE49-F238E27FC236}">
                  <a16:creationId xmlns:a16="http://schemas.microsoft.com/office/drawing/2014/main" id="{F2982575-7B93-4D2E-BEBA-5091EC71FC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2434"/>
              <a:ext cx="3861" cy="1"/>
            </a:xfrm>
            <a:prstGeom prst="line">
              <a:avLst/>
            </a:prstGeom>
            <a:noFill/>
            <a:ln w="0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76" name="Line 11">
              <a:extLst>
                <a:ext uri="{FF2B5EF4-FFF2-40B4-BE49-F238E27FC236}">
                  <a16:creationId xmlns:a16="http://schemas.microsoft.com/office/drawing/2014/main" id="{B87F5595-D5B6-439F-8A2D-590D333F37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2278"/>
              <a:ext cx="3861" cy="1"/>
            </a:xfrm>
            <a:prstGeom prst="line">
              <a:avLst/>
            </a:prstGeom>
            <a:noFill/>
            <a:ln w="0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77" name="Line 12">
              <a:extLst>
                <a:ext uri="{FF2B5EF4-FFF2-40B4-BE49-F238E27FC236}">
                  <a16:creationId xmlns:a16="http://schemas.microsoft.com/office/drawing/2014/main" id="{B7E46E29-6518-4772-BBB2-00459C6686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2106"/>
              <a:ext cx="3861" cy="1"/>
            </a:xfrm>
            <a:prstGeom prst="line">
              <a:avLst/>
            </a:prstGeom>
            <a:noFill/>
            <a:ln w="0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78" name="Line 13">
              <a:extLst>
                <a:ext uri="{FF2B5EF4-FFF2-40B4-BE49-F238E27FC236}">
                  <a16:creationId xmlns:a16="http://schemas.microsoft.com/office/drawing/2014/main" id="{6B0B6151-8A8E-44C4-A426-9D31EBFD0B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950"/>
              <a:ext cx="3861" cy="1"/>
            </a:xfrm>
            <a:prstGeom prst="line">
              <a:avLst/>
            </a:prstGeom>
            <a:noFill/>
            <a:ln w="0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79" name="Line 14">
              <a:extLst>
                <a:ext uri="{FF2B5EF4-FFF2-40B4-BE49-F238E27FC236}">
                  <a16:creationId xmlns:a16="http://schemas.microsoft.com/office/drawing/2014/main" id="{C854236C-3BAF-4AFE-805A-BE270BCC29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606"/>
              <a:ext cx="3861" cy="1"/>
            </a:xfrm>
            <a:prstGeom prst="line">
              <a:avLst/>
            </a:prstGeom>
            <a:noFill/>
            <a:ln w="0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80" name="Line 15">
              <a:extLst>
                <a:ext uri="{FF2B5EF4-FFF2-40B4-BE49-F238E27FC236}">
                  <a16:creationId xmlns:a16="http://schemas.microsoft.com/office/drawing/2014/main" id="{1BD4AE6F-7426-40BC-A85F-B4A4FD529C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450"/>
              <a:ext cx="3861" cy="1"/>
            </a:xfrm>
            <a:prstGeom prst="line">
              <a:avLst/>
            </a:prstGeom>
            <a:noFill/>
            <a:ln w="0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81" name="Line 16">
              <a:extLst>
                <a:ext uri="{FF2B5EF4-FFF2-40B4-BE49-F238E27FC236}">
                  <a16:creationId xmlns:a16="http://schemas.microsoft.com/office/drawing/2014/main" id="{15800C57-2BA3-482D-A279-4DBE69EC9A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278"/>
              <a:ext cx="3861" cy="1"/>
            </a:xfrm>
            <a:prstGeom prst="line">
              <a:avLst/>
            </a:prstGeom>
            <a:noFill/>
            <a:ln w="0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82" name="Line 17">
              <a:extLst>
                <a:ext uri="{FF2B5EF4-FFF2-40B4-BE49-F238E27FC236}">
                  <a16:creationId xmlns:a16="http://schemas.microsoft.com/office/drawing/2014/main" id="{A1B60C26-D673-4E72-B0F7-0D27CAC2C9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122"/>
              <a:ext cx="3861" cy="1"/>
            </a:xfrm>
            <a:prstGeom prst="line">
              <a:avLst/>
            </a:prstGeom>
            <a:noFill/>
            <a:ln w="0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83" name="Line 18">
              <a:extLst>
                <a:ext uri="{FF2B5EF4-FFF2-40B4-BE49-F238E27FC236}">
                  <a16:creationId xmlns:a16="http://schemas.microsoft.com/office/drawing/2014/main" id="{4BEB3573-E982-4505-AE8A-BE4AD7BFFF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950"/>
              <a:ext cx="3861" cy="1"/>
            </a:xfrm>
            <a:prstGeom prst="line">
              <a:avLst/>
            </a:prstGeom>
            <a:noFill/>
            <a:ln w="0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84" name="Line 19">
              <a:extLst>
                <a:ext uri="{FF2B5EF4-FFF2-40B4-BE49-F238E27FC236}">
                  <a16:creationId xmlns:a16="http://schemas.microsoft.com/office/drawing/2014/main" id="{AC541AFD-74AF-4603-8B48-E0C52550FC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794"/>
              <a:ext cx="3861" cy="1"/>
            </a:xfrm>
            <a:prstGeom prst="line">
              <a:avLst/>
            </a:prstGeom>
            <a:noFill/>
            <a:ln w="0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85" name="Line 20">
              <a:extLst>
                <a:ext uri="{FF2B5EF4-FFF2-40B4-BE49-F238E27FC236}">
                  <a16:creationId xmlns:a16="http://schemas.microsoft.com/office/drawing/2014/main" id="{C3B95865-B0C8-481C-B5F4-CD0C894D09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622"/>
              <a:ext cx="3861" cy="1"/>
            </a:xfrm>
            <a:prstGeom prst="line">
              <a:avLst/>
            </a:prstGeom>
            <a:noFill/>
            <a:ln w="0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86" name="Line 21">
              <a:extLst>
                <a:ext uri="{FF2B5EF4-FFF2-40B4-BE49-F238E27FC236}">
                  <a16:creationId xmlns:a16="http://schemas.microsoft.com/office/drawing/2014/main" id="{1584BDBE-03ED-4FFC-9E1B-4D2D6BB0C4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465"/>
              <a:ext cx="3861" cy="1"/>
            </a:xfrm>
            <a:prstGeom prst="line">
              <a:avLst/>
            </a:prstGeom>
            <a:noFill/>
            <a:ln w="0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87" name="Line 22">
              <a:extLst>
                <a:ext uri="{FF2B5EF4-FFF2-40B4-BE49-F238E27FC236}">
                  <a16:creationId xmlns:a16="http://schemas.microsoft.com/office/drawing/2014/main" id="{BB5E2DC7-DBAC-4D9A-A518-6FCDE71693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778"/>
              <a:ext cx="386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117" name="Freeform 23">
            <a:extLst>
              <a:ext uri="{FF2B5EF4-FFF2-40B4-BE49-F238E27FC236}">
                <a16:creationId xmlns:a16="http://schemas.microsoft.com/office/drawing/2014/main" id="{D49DC4EE-8787-41CA-87E5-A77242DA85EA}"/>
              </a:ext>
            </a:extLst>
          </p:cNvPr>
          <p:cNvSpPr>
            <a:spLocks/>
          </p:cNvSpPr>
          <p:nvPr/>
        </p:nvSpPr>
        <p:spPr bwMode="auto">
          <a:xfrm>
            <a:off x="2570163" y="2114550"/>
            <a:ext cx="3167062" cy="3106738"/>
          </a:xfrm>
          <a:custGeom>
            <a:avLst/>
            <a:gdLst>
              <a:gd name="T0" fmla="*/ 0 w 2659"/>
              <a:gd name="T1" fmla="*/ 2147483646 h 2609"/>
              <a:gd name="T2" fmla="*/ 2147483646 w 2659"/>
              <a:gd name="T3" fmla="*/ 2147483646 h 2609"/>
              <a:gd name="T4" fmla="*/ 2147483646 w 2659"/>
              <a:gd name="T5" fmla="*/ 2147483646 h 2609"/>
              <a:gd name="T6" fmla="*/ 2147483646 w 2659"/>
              <a:gd name="T7" fmla="*/ 2147483646 h 2609"/>
              <a:gd name="T8" fmla="*/ 2147483646 w 2659"/>
              <a:gd name="T9" fmla="*/ 2147483646 h 2609"/>
              <a:gd name="T10" fmla="*/ 2147483646 w 2659"/>
              <a:gd name="T11" fmla="*/ 2147483646 h 2609"/>
              <a:gd name="T12" fmla="*/ 2147483646 w 2659"/>
              <a:gd name="T13" fmla="*/ 2147483646 h 2609"/>
              <a:gd name="T14" fmla="*/ 2147483646 w 2659"/>
              <a:gd name="T15" fmla="*/ 2147483646 h 2609"/>
              <a:gd name="T16" fmla="*/ 2147483646 w 2659"/>
              <a:gd name="T17" fmla="*/ 2147483646 h 2609"/>
              <a:gd name="T18" fmla="*/ 2147483646 w 2659"/>
              <a:gd name="T19" fmla="*/ 2147483646 h 2609"/>
              <a:gd name="T20" fmla="*/ 2147483646 w 2659"/>
              <a:gd name="T21" fmla="*/ 0 h 2609"/>
              <a:gd name="T22" fmla="*/ 2147483646 w 2659"/>
              <a:gd name="T23" fmla="*/ 0 h 2609"/>
              <a:gd name="T24" fmla="*/ 2147483646 w 2659"/>
              <a:gd name="T25" fmla="*/ 0 h 2609"/>
              <a:gd name="T26" fmla="*/ 2147483646 w 2659"/>
              <a:gd name="T27" fmla="*/ 0 h 2609"/>
              <a:gd name="T28" fmla="*/ 2147483646 w 2659"/>
              <a:gd name="T29" fmla="*/ 0 h 2609"/>
              <a:gd name="T30" fmla="*/ 2147483646 w 2659"/>
              <a:gd name="T31" fmla="*/ 0 h 2609"/>
              <a:gd name="T32" fmla="*/ 2147483646 w 2659"/>
              <a:gd name="T33" fmla="*/ 0 h 2609"/>
              <a:gd name="T34" fmla="*/ 2147483646 w 2659"/>
              <a:gd name="T35" fmla="*/ 0 h 2609"/>
              <a:gd name="T36" fmla="*/ 2147483646 w 2659"/>
              <a:gd name="T37" fmla="*/ 0 h 2609"/>
              <a:gd name="T38" fmla="*/ 2147483646 w 2659"/>
              <a:gd name="T39" fmla="*/ 0 h 2609"/>
              <a:gd name="T40" fmla="*/ 2147483646 w 2659"/>
              <a:gd name="T41" fmla="*/ 0 h 2609"/>
              <a:gd name="T42" fmla="*/ 2147483646 w 2659"/>
              <a:gd name="T43" fmla="*/ 0 h 2609"/>
              <a:gd name="T44" fmla="*/ 2147483646 w 2659"/>
              <a:gd name="T45" fmla="*/ 0 h 2609"/>
              <a:gd name="T46" fmla="*/ 2147483646 w 2659"/>
              <a:gd name="T47" fmla="*/ 0 h 2609"/>
              <a:gd name="T48" fmla="*/ 2147483646 w 2659"/>
              <a:gd name="T49" fmla="*/ 0 h 2609"/>
              <a:gd name="T50" fmla="*/ 2147483646 w 2659"/>
              <a:gd name="T51" fmla="*/ 0 h 2609"/>
              <a:gd name="T52" fmla="*/ 2147483646 w 2659"/>
              <a:gd name="T53" fmla="*/ 0 h 2609"/>
              <a:gd name="T54" fmla="*/ 2147483646 w 2659"/>
              <a:gd name="T55" fmla="*/ 0 h 2609"/>
              <a:gd name="T56" fmla="*/ 2147483646 w 2659"/>
              <a:gd name="T57" fmla="*/ 0 h 2609"/>
              <a:gd name="T58" fmla="*/ 2147483646 w 2659"/>
              <a:gd name="T59" fmla="*/ 0 h 2609"/>
              <a:gd name="T60" fmla="*/ 2147483646 w 2659"/>
              <a:gd name="T61" fmla="*/ 0 h 2609"/>
              <a:gd name="T62" fmla="*/ 2147483646 w 2659"/>
              <a:gd name="T63" fmla="*/ 0 h 2609"/>
              <a:gd name="T64" fmla="*/ 2147483646 w 2659"/>
              <a:gd name="T65" fmla="*/ 2147483646 h 2609"/>
              <a:gd name="T66" fmla="*/ 2147483646 w 2659"/>
              <a:gd name="T67" fmla="*/ 2147483646 h 2609"/>
              <a:gd name="T68" fmla="*/ 2147483646 w 2659"/>
              <a:gd name="T69" fmla="*/ 2147483646 h 2609"/>
              <a:gd name="T70" fmla="*/ 2147483646 w 2659"/>
              <a:gd name="T71" fmla="*/ 2147483646 h 2609"/>
              <a:gd name="T72" fmla="*/ 2147483646 w 2659"/>
              <a:gd name="T73" fmla="*/ 2147483646 h 2609"/>
              <a:gd name="T74" fmla="*/ 2147483646 w 2659"/>
              <a:gd name="T75" fmla="*/ 2147483646 h 2609"/>
              <a:gd name="T76" fmla="*/ 2147483646 w 2659"/>
              <a:gd name="T77" fmla="*/ 2147483646 h 2609"/>
              <a:gd name="T78" fmla="*/ 2147483646 w 2659"/>
              <a:gd name="T79" fmla="*/ 2147483646 h 2609"/>
              <a:gd name="T80" fmla="*/ 2147483646 w 2659"/>
              <a:gd name="T81" fmla="*/ 2147483646 h 2609"/>
              <a:gd name="T82" fmla="*/ 2147483646 w 2659"/>
              <a:gd name="T83" fmla="*/ 2147483646 h 2609"/>
              <a:gd name="T84" fmla="*/ 2147483646 w 2659"/>
              <a:gd name="T85" fmla="*/ 2147483646 h 2609"/>
              <a:gd name="T86" fmla="*/ 2147483646 w 2659"/>
              <a:gd name="T87" fmla="*/ 2147483646 h 2609"/>
              <a:gd name="T88" fmla="*/ 2147483646 w 2659"/>
              <a:gd name="T89" fmla="*/ 2147483646 h 2609"/>
              <a:gd name="T90" fmla="*/ 2147483646 w 2659"/>
              <a:gd name="T91" fmla="*/ 2147483646 h 2609"/>
              <a:gd name="T92" fmla="*/ 2147483646 w 2659"/>
              <a:gd name="T93" fmla="*/ 2147483646 h 2609"/>
              <a:gd name="T94" fmla="*/ 2147483646 w 2659"/>
              <a:gd name="T95" fmla="*/ 2147483646 h 2609"/>
              <a:gd name="T96" fmla="*/ 2147483646 w 2659"/>
              <a:gd name="T97" fmla="*/ 2147483646 h 2609"/>
              <a:gd name="T98" fmla="*/ 2147483646 w 2659"/>
              <a:gd name="T99" fmla="*/ 2147483646 h 260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659" h="2609">
                <a:moveTo>
                  <a:pt x="0" y="1313"/>
                </a:moveTo>
                <a:lnTo>
                  <a:pt x="148" y="985"/>
                </a:lnTo>
                <a:lnTo>
                  <a:pt x="310" y="641"/>
                </a:lnTo>
                <a:lnTo>
                  <a:pt x="459" y="375"/>
                </a:lnTo>
                <a:lnTo>
                  <a:pt x="607" y="172"/>
                </a:lnTo>
                <a:lnTo>
                  <a:pt x="688" y="94"/>
                </a:lnTo>
                <a:lnTo>
                  <a:pt x="729" y="63"/>
                </a:lnTo>
                <a:lnTo>
                  <a:pt x="769" y="47"/>
                </a:lnTo>
                <a:lnTo>
                  <a:pt x="810" y="16"/>
                </a:lnTo>
                <a:lnTo>
                  <a:pt x="823" y="16"/>
                </a:lnTo>
                <a:lnTo>
                  <a:pt x="850" y="0"/>
                </a:lnTo>
                <a:lnTo>
                  <a:pt x="864" y="0"/>
                </a:lnTo>
                <a:lnTo>
                  <a:pt x="877" y="0"/>
                </a:lnTo>
                <a:lnTo>
                  <a:pt x="891" y="0"/>
                </a:lnTo>
                <a:lnTo>
                  <a:pt x="904" y="0"/>
                </a:lnTo>
                <a:lnTo>
                  <a:pt x="918" y="0"/>
                </a:lnTo>
                <a:lnTo>
                  <a:pt x="931" y="0"/>
                </a:lnTo>
                <a:lnTo>
                  <a:pt x="945" y="0"/>
                </a:lnTo>
                <a:lnTo>
                  <a:pt x="958" y="0"/>
                </a:lnTo>
                <a:lnTo>
                  <a:pt x="985" y="0"/>
                </a:lnTo>
                <a:lnTo>
                  <a:pt x="999" y="16"/>
                </a:lnTo>
                <a:lnTo>
                  <a:pt x="1039" y="32"/>
                </a:lnTo>
                <a:lnTo>
                  <a:pt x="1066" y="47"/>
                </a:lnTo>
                <a:lnTo>
                  <a:pt x="1147" y="94"/>
                </a:lnTo>
                <a:lnTo>
                  <a:pt x="1215" y="172"/>
                </a:lnTo>
                <a:lnTo>
                  <a:pt x="1377" y="375"/>
                </a:lnTo>
                <a:lnTo>
                  <a:pt x="1525" y="641"/>
                </a:lnTo>
                <a:lnTo>
                  <a:pt x="1674" y="969"/>
                </a:lnTo>
                <a:lnTo>
                  <a:pt x="1822" y="1297"/>
                </a:lnTo>
                <a:lnTo>
                  <a:pt x="1984" y="1656"/>
                </a:lnTo>
                <a:lnTo>
                  <a:pt x="2146" y="1969"/>
                </a:lnTo>
                <a:lnTo>
                  <a:pt x="2295" y="2234"/>
                </a:lnTo>
                <a:lnTo>
                  <a:pt x="2362" y="2344"/>
                </a:lnTo>
                <a:lnTo>
                  <a:pt x="2457" y="2453"/>
                </a:lnTo>
                <a:lnTo>
                  <a:pt x="2524" y="2531"/>
                </a:lnTo>
                <a:lnTo>
                  <a:pt x="2605" y="2578"/>
                </a:lnTo>
                <a:lnTo>
                  <a:pt x="2646" y="2609"/>
                </a:lnTo>
                <a:lnTo>
                  <a:pt x="2659" y="2609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8" name="Freeform 24">
            <a:extLst>
              <a:ext uri="{FF2B5EF4-FFF2-40B4-BE49-F238E27FC236}">
                <a16:creationId xmlns:a16="http://schemas.microsoft.com/office/drawing/2014/main" id="{F7444FE0-E7F6-4FF5-B733-EDB4240FDA55}"/>
              </a:ext>
            </a:extLst>
          </p:cNvPr>
          <p:cNvSpPr>
            <a:spLocks/>
          </p:cNvSpPr>
          <p:nvPr/>
        </p:nvSpPr>
        <p:spPr bwMode="auto">
          <a:xfrm>
            <a:off x="5735638" y="3678238"/>
            <a:ext cx="1206500" cy="1562100"/>
          </a:xfrm>
          <a:custGeom>
            <a:avLst/>
            <a:gdLst>
              <a:gd name="T0" fmla="*/ 0 w 1013"/>
              <a:gd name="T1" fmla="*/ 2147483646 h 1312"/>
              <a:gd name="T2" fmla="*/ 2147483646 w 1013"/>
              <a:gd name="T3" fmla="*/ 2147483646 h 1312"/>
              <a:gd name="T4" fmla="*/ 2147483646 w 1013"/>
              <a:gd name="T5" fmla="*/ 2147483646 h 1312"/>
              <a:gd name="T6" fmla="*/ 2147483646 w 1013"/>
              <a:gd name="T7" fmla="*/ 2147483646 h 1312"/>
              <a:gd name="T8" fmla="*/ 2147483646 w 1013"/>
              <a:gd name="T9" fmla="*/ 2147483646 h 1312"/>
              <a:gd name="T10" fmla="*/ 2147483646 w 1013"/>
              <a:gd name="T11" fmla="*/ 2147483646 h 1312"/>
              <a:gd name="T12" fmla="*/ 2147483646 w 1013"/>
              <a:gd name="T13" fmla="*/ 2147483646 h 1312"/>
              <a:gd name="T14" fmla="*/ 2147483646 w 1013"/>
              <a:gd name="T15" fmla="*/ 2147483646 h 1312"/>
              <a:gd name="T16" fmla="*/ 2147483646 w 1013"/>
              <a:gd name="T17" fmla="*/ 2147483646 h 1312"/>
              <a:gd name="T18" fmla="*/ 2147483646 w 1013"/>
              <a:gd name="T19" fmla="*/ 2147483646 h 1312"/>
              <a:gd name="T20" fmla="*/ 2147483646 w 1013"/>
              <a:gd name="T21" fmla="*/ 2147483646 h 1312"/>
              <a:gd name="T22" fmla="*/ 2147483646 w 1013"/>
              <a:gd name="T23" fmla="*/ 2147483646 h 1312"/>
              <a:gd name="T24" fmla="*/ 2147483646 w 1013"/>
              <a:gd name="T25" fmla="*/ 2147483646 h 1312"/>
              <a:gd name="T26" fmla="*/ 2147483646 w 1013"/>
              <a:gd name="T27" fmla="*/ 2147483646 h 1312"/>
              <a:gd name="T28" fmla="*/ 2147483646 w 1013"/>
              <a:gd name="T29" fmla="*/ 2147483646 h 1312"/>
              <a:gd name="T30" fmla="*/ 2147483646 w 1013"/>
              <a:gd name="T31" fmla="*/ 2147483646 h 1312"/>
              <a:gd name="T32" fmla="*/ 2147483646 w 1013"/>
              <a:gd name="T33" fmla="*/ 2147483646 h 1312"/>
              <a:gd name="T34" fmla="*/ 2147483646 w 1013"/>
              <a:gd name="T35" fmla="*/ 2147483646 h 1312"/>
              <a:gd name="T36" fmla="*/ 2147483646 w 1013"/>
              <a:gd name="T37" fmla="*/ 2147483646 h 1312"/>
              <a:gd name="T38" fmla="*/ 2147483646 w 1013"/>
              <a:gd name="T39" fmla="*/ 2147483646 h 1312"/>
              <a:gd name="T40" fmla="*/ 2147483646 w 1013"/>
              <a:gd name="T41" fmla="*/ 2147483646 h 1312"/>
              <a:gd name="T42" fmla="*/ 2147483646 w 1013"/>
              <a:gd name="T43" fmla="*/ 2147483646 h 1312"/>
              <a:gd name="T44" fmla="*/ 2147483646 w 1013"/>
              <a:gd name="T45" fmla="*/ 2147483646 h 1312"/>
              <a:gd name="T46" fmla="*/ 2147483646 w 1013"/>
              <a:gd name="T47" fmla="*/ 2147483646 h 1312"/>
              <a:gd name="T48" fmla="*/ 2147483646 w 1013"/>
              <a:gd name="T49" fmla="*/ 2147483646 h 1312"/>
              <a:gd name="T50" fmla="*/ 2147483646 w 1013"/>
              <a:gd name="T51" fmla="*/ 2147483646 h 1312"/>
              <a:gd name="T52" fmla="*/ 2147483646 w 1013"/>
              <a:gd name="T53" fmla="*/ 2147483646 h 1312"/>
              <a:gd name="T54" fmla="*/ 2147483646 w 1013"/>
              <a:gd name="T55" fmla="*/ 2147483646 h 1312"/>
              <a:gd name="T56" fmla="*/ 2147483646 w 1013"/>
              <a:gd name="T57" fmla="*/ 2147483646 h 1312"/>
              <a:gd name="T58" fmla="*/ 2147483646 w 1013"/>
              <a:gd name="T59" fmla="*/ 2147483646 h 1312"/>
              <a:gd name="T60" fmla="*/ 2147483646 w 1013"/>
              <a:gd name="T61" fmla="*/ 2147483646 h 1312"/>
              <a:gd name="T62" fmla="*/ 2147483646 w 1013"/>
              <a:gd name="T63" fmla="*/ 2147483646 h 1312"/>
              <a:gd name="T64" fmla="*/ 2147483646 w 1013"/>
              <a:gd name="T65" fmla="*/ 0 h 131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013" h="1312">
                <a:moveTo>
                  <a:pt x="0" y="1296"/>
                </a:moveTo>
                <a:lnTo>
                  <a:pt x="27" y="1312"/>
                </a:lnTo>
                <a:lnTo>
                  <a:pt x="41" y="1312"/>
                </a:lnTo>
                <a:lnTo>
                  <a:pt x="54" y="1312"/>
                </a:lnTo>
                <a:lnTo>
                  <a:pt x="68" y="1312"/>
                </a:lnTo>
                <a:lnTo>
                  <a:pt x="81" y="1312"/>
                </a:lnTo>
                <a:lnTo>
                  <a:pt x="95" y="1312"/>
                </a:lnTo>
                <a:lnTo>
                  <a:pt x="108" y="1312"/>
                </a:lnTo>
                <a:lnTo>
                  <a:pt x="122" y="1312"/>
                </a:lnTo>
                <a:lnTo>
                  <a:pt x="135" y="1312"/>
                </a:lnTo>
                <a:lnTo>
                  <a:pt x="149" y="1312"/>
                </a:lnTo>
                <a:lnTo>
                  <a:pt x="176" y="1312"/>
                </a:lnTo>
                <a:lnTo>
                  <a:pt x="189" y="1296"/>
                </a:lnTo>
                <a:lnTo>
                  <a:pt x="203" y="1296"/>
                </a:lnTo>
                <a:lnTo>
                  <a:pt x="257" y="1265"/>
                </a:lnTo>
                <a:lnTo>
                  <a:pt x="297" y="1249"/>
                </a:lnTo>
                <a:lnTo>
                  <a:pt x="324" y="1218"/>
                </a:lnTo>
                <a:lnTo>
                  <a:pt x="405" y="1140"/>
                </a:lnTo>
                <a:lnTo>
                  <a:pt x="554" y="937"/>
                </a:lnTo>
                <a:lnTo>
                  <a:pt x="702" y="656"/>
                </a:lnTo>
                <a:lnTo>
                  <a:pt x="864" y="343"/>
                </a:lnTo>
                <a:lnTo>
                  <a:pt x="1013" y="15"/>
                </a:lnTo>
                <a:lnTo>
                  <a:pt x="1013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7" name="Oval 25">
            <a:extLst>
              <a:ext uri="{FF2B5EF4-FFF2-40B4-BE49-F238E27FC236}">
                <a16:creationId xmlns:a16="http://schemas.microsoft.com/office/drawing/2014/main" id="{08BFDCEC-9439-46CB-9B62-32681BB8A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4288" y="3659188"/>
            <a:ext cx="49212" cy="55562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endParaRPr lang="en-US" altLang="en-US" sz="1350"/>
          </a:p>
        </p:txBody>
      </p:sp>
      <p:sp>
        <p:nvSpPr>
          <p:cNvPr id="51208" name="Oval 26">
            <a:extLst>
              <a:ext uri="{FF2B5EF4-FFF2-40B4-BE49-F238E27FC236}">
                <a16:creationId xmlns:a16="http://schemas.microsoft.com/office/drawing/2014/main" id="{78629164-257B-49D8-B134-A697C171A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6263" y="3659188"/>
            <a:ext cx="49212" cy="55562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endParaRPr lang="en-US" altLang="en-US" sz="1350"/>
          </a:p>
        </p:txBody>
      </p:sp>
      <p:grpSp>
        <p:nvGrpSpPr>
          <p:cNvPr id="202779" name="Group 27">
            <a:extLst>
              <a:ext uri="{FF2B5EF4-FFF2-40B4-BE49-F238E27FC236}">
                <a16:creationId xmlns:a16="http://schemas.microsoft.com/office/drawing/2014/main" id="{9F32E3AE-08D2-4CA3-8B20-E5BACB16674B}"/>
              </a:ext>
            </a:extLst>
          </p:cNvPr>
          <p:cNvGrpSpPr>
            <a:grpSpLocks/>
          </p:cNvGrpSpPr>
          <p:nvPr/>
        </p:nvGrpSpPr>
        <p:grpSpPr bwMode="auto">
          <a:xfrm>
            <a:off x="2571750" y="2303463"/>
            <a:ext cx="4391025" cy="2768600"/>
            <a:chOff x="1008" y="624"/>
            <a:chExt cx="3688" cy="2325"/>
          </a:xfrm>
        </p:grpSpPr>
        <p:sp>
          <p:nvSpPr>
            <p:cNvPr id="202780" name="Line 28">
              <a:extLst>
                <a:ext uri="{FF2B5EF4-FFF2-40B4-BE49-F238E27FC236}">
                  <a16:creationId xmlns:a16="http://schemas.microsoft.com/office/drawing/2014/main" id="{7B9D04BC-6F99-48B7-B250-7A61245AF8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625"/>
              <a:ext cx="1" cy="16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7500" tIns="89100" rIns="67500" bIns="89100" anchor="ctr">
              <a:spAutoFit/>
            </a:bodyPr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90156" name="Group 29">
              <a:extLst>
                <a:ext uri="{FF2B5EF4-FFF2-40B4-BE49-F238E27FC236}">
                  <a16:creationId xmlns:a16="http://schemas.microsoft.com/office/drawing/2014/main" id="{E5724359-1CEE-4FE2-B337-9034D92D85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8" y="624"/>
              <a:ext cx="3688" cy="2325"/>
              <a:chOff x="1008" y="576"/>
              <a:chExt cx="3688" cy="2008"/>
            </a:xfrm>
          </p:grpSpPr>
          <p:grpSp>
            <p:nvGrpSpPr>
              <p:cNvPr id="90157" name="Group 30">
                <a:extLst>
                  <a:ext uri="{FF2B5EF4-FFF2-40B4-BE49-F238E27FC236}">
                    <a16:creationId xmlns:a16="http://schemas.microsoft.com/office/drawing/2014/main" id="{6AB47710-9ADF-467D-817E-72A0C1803F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08" y="576"/>
                <a:ext cx="3680" cy="2000"/>
                <a:chOff x="1008" y="576"/>
                <a:chExt cx="3680" cy="2000"/>
              </a:xfrm>
            </p:grpSpPr>
            <p:sp>
              <p:nvSpPr>
                <p:cNvPr id="202783" name="Line 31">
                  <a:extLst>
                    <a:ext uri="{FF2B5EF4-FFF2-40B4-BE49-F238E27FC236}">
                      <a16:creationId xmlns:a16="http://schemas.microsoft.com/office/drawing/2014/main" id="{9AA2F976-F041-4CAC-BF8F-423ADC8970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08" y="1583"/>
                  <a:ext cx="528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67500" tIns="89100" rIns="67500" bIns="89100" anchor="ctr">
                  <a:spAutoFit/>
                </a:bodyPr>
                <a:lstStyle/>
                <a:p>
                  <a:pPr eaLnBrk="1" hangingPunct="1">
                    <a:lnSpc>
                      <a:spcPct val="80000"/>
                    </a:lnSpc>
                    <a:spcBef>
                      <a:spcPct val="20000"/>
                    </a:spcBef>
                    <a:buFontTx/>
                    <a:buChar char="•"/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02784" name="Line 32">
                  <a:extLst>
                    <a:ext uri="{FF2B5EF4-FFF2-40B4-BE49-F238E27FC236}">
                      <a16:creationId xmlns:a16="http://schemas.microsoft.com/office/drawing/2014/main" id="{33A35D8D-7E16-4DC5-82F1-EFB806B3D3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536" y="720"/>
                  <a:ext cx="0" cy="864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67500" tIns="89100" rIns="67500" bIns="89100" anchor="ctr">
                  <a:spAutoFit/>
                </a:bodyPr>
                <a:lstStyle/>
                <a:p>
                  <a:pPr eaLnBrk="1" hangingPunct="1">
                    <a:lnSpc>
                      <a:spcPct val="80000"/>
                    </a:lnSpc>
                    <a:spcBef>
                      <a:spcPct val="20000"/>
                    </a:spcBef>
                    <a:buFontTx/>
                    <a:buChar char="•"/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02785" name="Line 33">
                  <a:extLst>
                    <a:ext uri="{FF2B5EF4-FFF2-40B4-BE49-F238E27FC236}">
                      <a16:creationId xmlns:a16="http://schemas.microsoft.com/office/drawing/2014/main" id="{9B2CEA4C-5EC3-47E2-B312-38173F3092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6" y="720"/>
                  <a:ext cx="528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67500" tIns="89100" rIns="67500" bIns="89100" anchor="ctr">
                  <a:spAutoFit/>
                </a:bodyPr>
                <a:lstStyle/>
                <a:p>
                  <a:pPr eaLnBrk="1" hangingPunct="1">
                    <a:lnSpc>
                      <a:spcPct val="80000"/>
                    </a:lnSpc>
                    <a:spcBef>
                      <a:spcPct val="20000"/>
                    </a:spcBef>
                    <a:buFontTx/>
                    <a:buChar char="•"/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02786" name="Line 34">
                  <a:extLst>
                    <a:ext uri="{FF2B5EF4-FFF2-40B4-BE49-F238E27FC236}">
                      <a16:creationId xmlns:a16="http://schemas.microsoft.com/office/drawing/2014/main" id="{2D358263-B6CF-4A2E-8ECF-F76DD30A09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4" y="576"/>
                  <a:ext cx="528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67500" tIns="89100" rIns="67500" bIns="89100" anchor="ctr">
                  <a:spAutoFit/>
                </a:bodyPr>
                <a:lstStyle/>
                <a:p>
                  <a:pPr eaLnBrk="1" hangingPunct="1">
                    <a:lnSpc>
                      <a:spcPct val="80000"/>
                    </a:lnSpc>
                    <a:spcBef>
                      <a:spcPct val="20000"/>
                    </a:spcBef>
                    <a:buFontTx/>
                    <a:buChar char="•"/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02787" name="Line 35">
                  <a:extLst>
                    <a:ext uri="{FF2B5EF4-FFF2-40B4-BE49-F238E27FC236}">
                      <a16:creationId xmlns:a16="http://schemas.microsoft.com/office/drawing/2014/main" id="{4414FA45-8518-4618-8342-D91E4EE8B1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2" y="576"/>
                  <a:ext cx="0" cy="52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67500" tIns="89100" rIns="67500" bIns="89100" anchor="ctr">
                  <a:spAutoFit/>
                </a:bodyPr>
                <a:lstStyle/>
                <a:p>
                  <a:pPr eaLnBrk="1" hangingPunct="1">
                    <a:lnSpc>
                      <a:spcPct val="80000"/>
                    </a:lnSpc>
                    <a:spcBef>
                      <a:spcPct val="20000"/>
                    </a:spcBef>
                    <a:buFontTx/>
                    <a:buChar char="•"/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02788" name="Line 36">
                  <a:extLst>
                    <a:ext uri="{FF2B5EF4-FFF2-40B4-BE49-F238E27FC236}">
                      <a16:creationId xmlns:a16="http://schemas.microsoft.com/office/drawing/2014/main" id="{644646AB-FBC7-4B18-AD60-566A8A2EBE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2" y="1104"/>
                  <a:ext cx="504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67500" tIns="89100" rIns="67500" bIns="89100" anchor="ctr">
                  <a:spAutoFit/>
                </a:bodyPr>
                <a:lstStyle/>
                <a:p>
                  <a:pPr eaLnBrk="1" hangingPunct="1">
                    <a:lnSpc>
                      <a:spcPct val="80000"/>
                    </a:lnSpc>
                    <a:spcBef>
                      <a:spcPct val="20000"/>
                    </a:spcBef>
                    <a:buFontTx/>
                    <a:buChar char="•"/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02789" name="Line 37">
                  <a:extLst>
                    <a:ext uri="{FF2B5EF4-FFF2-40B4-BE49-F238E27FC236}">
                      <a16:creationId xmlns:a16="http://schemas.microsoft.com/office/drawing/2014/main" id="{5AC7C8C2-5499-4844-A41E-6BD14DFC0A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04" y="1104"/>
                  <a:ext cx="0" cy="914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67500" tIns="89100" rIns="67500" bIns="89100" anchor="ctr">
                  <a:spAutoFit/>
                </a:bodyPr>
                <a:lstStyle/>
                <a:p>
                  <a:pPr eaLnBrk="1" hangingPunct="1">
                    <a:lnSpc>
                      <a:spcPct val="80000"/>
                    </a:lnSpc>
                    <a:spcBef>
                      <a:spcPct val="20000"/>
                    </a:spcBef>
                    <a:buFontTx/>
                    <a:buChar char="•"/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02790" name="Line 38">
                  <a:extLst>
                    <a:ext uri="{FF2B5EF4-FFF2-40B4-BE49-F238E27FC236}">
                      <a16:creationId xmlns:a16="http://schemas.microsoft.com/office/drawing/2014/main" id="{A9E92E0D-848E-4DF0-ABAA-636C75DA39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48" y="2576"/>
                  <a:ext cx="504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67500" tIns="89100" rIns="67500" bIns="89100" anchor="ctr">
                  <a:spAutoFit/>
                </a:bodyPr>
                <a:lstStyle/>
                <a:p>
                  <a:pPr eaLnBrk="1" hangingPunct="1">
                    <a:lnSpc>
                      <a:spcPct val="80000"/>
                    </a:lnSpc>
                    <a:spcBef>
                      <a:spcPct val="20000"/>
                    </a:spcBef>
                    <a:buFontTx/>
                    <a:buChar char="•"/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02791" name="Line 39">
                  <a:extLst>
                    <a:ext uri="{FF2B5EF4-FFF2-40B4-BE49-F238E27FC236}">
                      <a16:creationId xmlns:a16="http://schemas.microsoft.com/office/drawing/2014/main" id="{A71834A6-F089-4D77-9EED-B82DC84904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84" y="2424"/>
                  <a:ext cx="504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67500" tIns="89100" rIns="67500" bIns="89100" anchor="ctr">
                  <a:spAutoFit/>
                </a:bodyPr>
                <a:lstStyle/>
                <a:p>
                  <a:pPr eaLnBrk="1" hangingPunct="1">
                    <a:lnSpc>
                      <a:spcPct val="80000"/>
                    </a:lnSpc>
                    <a:spcBef>
                      <a:spcPct val="20000"/>
                    </a:spcBef>
                    <a:buFontTx/>
                    <a:buChar char="•"/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02792" name="Line 40">
                  <a:extLst>
                    <a:ext uri="{FF2B5EF4-FFF2-40B4-BE49-F238E27FC236}">
                      <a16:creationId xmlns:a16="http://schemas.microsoft.com/office/drawing/2014/main" id="{EBCE9E4C-81A9-441D-97B4-93A651849D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96" y="2018"/>
                  <a:ext cx="504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67500" tIns="89100" rIns="67500" bIns="89100" anchor="ctr">
                  <a:spAutoFit/>
                </a:bodyPr>
                <a:lstStyle/>
                <a:p>
                  <a:pPr eaLnBrk="1" hangingPunct="1">
                    <a:lnSpc>
                      <a:spcPct val="80000"/>
                    </a:lnSpc>
                    <a:spcBef>
                      <a:spcPct val="20000"/>
                    </a:spcBef>
                    <a:buFontTx/>
                    <a:buChar char="•"/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</p:grpSp>
          <p:sp>
            <p:nvSpPr>
              <p:cNvPr id="202793" name="Line 41">
                <a:extLst>
                  <a:ext uri="{FF2B5EF4-FFF2-40B4-BE49-F238E27FC236}">
                    <a16:creationId xmlns:a16="http://schemas.microsoft.com/office/drawing/2014/main" id="{B5532775-06E3-4DDF-A736-026DC61C2E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24" y="2016"/>
                <a:ext cx="0" cy="56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67500" tIns="89100" rIns="67500" bIns="89100" anchor="ctr"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spcBef>
                    <a:spcPct val="20000"/>
                  </a:spcBef>
                  <a:buFontTx/>
                  <a:buChar char="•"/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2794" name="Line 42">
                <a:extLst>
                  <a:ext uri="{FF2B5EF4-FFF2-40B4-BE49-F238E27FC236}">
                    <a16:creationId xmlns:a16="http://schemas.microsoft.com/office/drawing/2014/main" id="{21AE4F19-53DE-46EA-B704-2B0FD87462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52" y="2416"/>
                <a:ext cx="0" cy="16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67500" tIns="89100" rIns="67500" bIns="89100" anchor="ctr"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spcBef>
                    <a:spcPct val="20000"/>
                  </a:spcBef>
                  <a:buFontTx/>
                  <a:buChar char="•"/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2795" name="Line 43">
                <a:extLst>
                  <a:ext uri="{FF2B5EF4-FFF2-40B4-BE49-F238E27FC236}">
                    <a16:creationId xmlns:a16="http://schemas.microsoft.com/office/drawing/2014/main" id="{632C68E3-A8AF-461E-844B-6605346DD0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96" y="1583"/>
                <a:ext cx="0" cy="83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67500" tIns="89100" rIns="67500" bIns="89100" anchor="ctr"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spcBef>
                    <a:spcPct val="20000"/>
                  </a:spcBef>
                  <a:buFontTx/>
                  <a:buChar char="•"/>
                  <a:defRPr/>
                </a:pPr>
                <a:endParaRPr lang="en-US">
                  <a:latin typeface="Arial" charset="0"/>
                </a:endParaRPr>
              </a:p>
            </p:txBody>
          </p:sp>
        </p:grpSp>
      </p:grpSp>
      <p:grpSp>
        <p:nvGrpSpPr>
          <p:cNvPr id="202796" name="Group 44">
            <a:extLst>
              <a:ext uri="{FF2B5EF4-FFF2-40B4-BE49-F238E27FC236}">
                <a16:creationId xmlns:a16="http://schemas.microsoft.com/office/drawing/2014/main" id="{7C0FF7D6-4E9D-460F-B341-B5D09C353429}"/>
              </a:ext>
            </a:extLst>
          </p:cNvPr>
          <p:cNvGrpSpPr>
            <a:grpSpLocks/>
          </p:cNvGrpSpPr>
          <p:nvPr/>
        </p:nvGrpSpPr>
        <p:grpSpPr bwMode="auto">
          <a:xfrm>
            <a:off x="1962150" y="2039938"/>
            <a:ext cx="609600" cy="3273425"/>
            <a:chOff x="496" y="403"/>
            <a:chExt cx="512" cy="2749"/>
          </a:xfrm>
        </p:grpSpPr>
        <p:sp>
          <p:nvSpPr>
            <p:cNvPr id="90138" name="Line 45">
              <a:extLst>
                <a:ext uri="{FF2B5EF4-FFF2-40B4-BE49-F238E27FC236}">
                  <a16:creationId xmlns:a16="http://schemas.microsoft.com/office/drawing/2014/main" id="{ED74D37D-8742-4A39-8ABE-E9D4000BE9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7" y="403"/>
              <a:ext cx="1" cy="27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98" name="Text Box 46">
              <a:extLst>
                <a:ext uri="{FF2B5EF4-FFF2-40B4-BE49-F238E27FC236}">
                  <a16:creationId xmlns:a16="http://schemas.microsoft.com/office/drawing/2014/main" id="{362EF7AD-1288-4A5A-A0DF-A6AB715E80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" y="1652"/>
              <a:ext cx="407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7500" tIns="89100" rIns="67500" bIns="89100" anchor="ctr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  <a:buFontTx/>
                <a:buChar char="•"/>
                <a:defRPr/>
              </a:pPr>
              <a:r>
                <a:rPr lang="en-GB" altLang="en-US" sz="1050" b="1">
                  <a:latin typeface="Arial" charset="0"/>
                </a:rPr>
                <a:t>0000</a:t>
              </a:r>
            </a:p>
          </p:txBody>
        </p:sp>
        <p:grpSp>
          <p:nvGrpSpPr>
            <p:cNvPr id="90140" name="Group 47">
              <a:extLst>
                <a:ext uri="{FF2B5EF4-FFF2-40B4-BE49-F238E27FC236}">
                  <a16:creationId xmlns:a16="http://schemas.microsoft.com/office/drawing/2014/main" id="{B1C82D51-E624-437F-A608-A1D861A992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6" y="502"/>
              <a:ext cx="407" cy="2559"/>
              <a:chOff x="496" y="502"/>
              <a:chExt cx="407" cy="2559"/>
            </a:xfrm>
          </p:grpSpPr>
          <p:sp>
            <p:nvSpPr>
              <p:cNvPr id="202800" name="Text Box 48">
                <a:extLst>
                  <a:ext uri="{FF2B5EF4-FFF2-40B4-BE49-F238E27FC236}">
                    <a16:creationId xmlns:a16="http://schemas.microsoft.com/office/drawing/2014/main" id="{E748D293-7990-4B03-B86B-99F0EFEBE6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" y="1816"/>
                <a:ext cx="407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67500" tIns="89100" rIns="67500" bIns="89100" anchor="ctr"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50000"/>
                  </a:spcBef>
                  <a:buFontTx/>
                  <a:buChar char="•"/>
                  <a:defRPr/>
                </a:pPr>
                <a:r>
                  <a:rPr lang="en-GB" altLang="en-US" sz="1050" b="1">
                    <a:latin typeface="Arial" charset="0"/>
                  </a:rPr>
                  <a:t>1111</a:t>
                </a:r>
              </a:p>
            </p:txBody>
          </p:sp>
          <p:sp>
            <p:nvSpPr>
              <p:cNvPr id="202801" name="Text Box 49">
                <a:extLst>
                  <a:ext uri="{FF2B5EF4-FFF2-40B4-BE49-F238E27FC236}">
                    <a16:creationId xmlns:a16="http://schemas.microsoft.com/office/drawing/2014/main" id="{52B54400-7811-46C0-B954-F3CD23E99D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" y="1980"/>
                <a:ext cx="407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67500" tIns="89100" rIns="67500" bIns="89100" anchor="ctr"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50000"/>
                  </a:spcBef>
                  <a:buFontTx/>
                  <a:buChar char="•"/>
                  <a:defRPr/>
                </a:pPr>
                <a:r>
                  <a:rPr lang="en-GB" altLang="en-US" sz="1050" b="1">
                    <a:latin typeface="Arial" charset="0"/>
                  </a:rPr>
                  <a:t>1110</a:t>
                </a:r>
              </a:p>
            </p:txBody>
          </p:sp>
          <p:sp>
            <p:nvSpPr>
              <p:cNvPr id="202802" name="Text Box 50">
                <a:extLst>
                  <a:ext uri="{FF2B5EF4-FFF2-40B4-BE49-F238E27FC236}">
                    <a16:creationId xmlns:a16="http://schemas.microsoft.com/office/drawing/2014/main" id="{84E32716-76F5-48C5-AB17-37F62D1D30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" y="2473"/>
                <a:ext cx="407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67500" tIns="89100" rIns="67500" bIns="89100" anchor="ctr"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50000"/>
                  </a:spcBef>
                  <a:buFontTx/>
                  <a:buChar char="•"/>
                  <a:defRPr/>
                </a:pPr>
                <a:r>
                  <a:rPr lang="en-GB" altLang="en-US" sz="1050" b="1">
                    <a:latin typeface="Arial" charset="0"/>
                  </a:rPr>
                  <a:t>1101</a:t>
                </a:r>
              </a:p>
            </p:txBody>
          </p:sp>
          <p:sp>
            <p:nvSpPr>
              <p:cNvPr id="202803" name="Text Box 51">
                <a:extLst>
                  <a:ext uri="{FF2B5EF4-FFF2-40B4-BE49-F238E27FC236}">
                    <a16:creationId xmlns:a16="http://schemas.microsoft.com/office/drawing/2014/main" id="{3D428238-38FA-4D56-A16E-657330FACC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" y="2145"/>
                <a:ext cx="407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67500" tIns="89100" rIns="67500" bIns="89100" anchor="ctr"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50000"/>
                  </a:spcBef>
                  <a:buFontTx/>
                  <a:buChar char="•"/>
                  <a:defRPr/>
                </a:pPr>
                <a:r>
                  <a:rPr lang="en-GB" altLang="en-US" sz="1050" b="1">
                    <a:latin typeface="Arial" charset="0"/>
                  </a:rPr>
                  <a:t>1100</a:t>
                </a:r>
              </a:p>
            </p:txBody>
          </p:sp>
          <p:sp>
            <p:nvSpPr>
              <p:cNvPr id="202804" name="Text Box 52">
                <a:extLst>
                  <a:ext uri="{FF2B5EF4-FFF2-40B4-BE49-F238E27FC236}">
                    <a16:creationId xmlns:a16="http://schemas.microsoft.com/office/drawing/2014/main" id="{AFE95C1A-BAA5-4E87-865A-A4DDD7A5A8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" y="2637"/>
                <a:ext cx="407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67500" tIns="89100" rIns="67500" bIns="89100" anchor="ctr"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50000"/>
                  </a:spcBef>
                  <a:buFontTx/>
                  <a:buChar char="•"/>
                  <a:defRPr/>
                </a:pPr>
                <a:r>
                  <a:rPr lang="en-GB" altLang="en-US" sz="1050" b="1">
                    <a:latin typeface="Arial" charset="0"/>
                  </a:rPr>
                  <a:t>1011</a:t>
                </a:r>
              </a:p>
            </p:txBody>
          </p:sp>
          <p:sp>
            <p:nvSpPr>
              <p:cNvPr id="202805" name="Text Box 53">
                <a:extLst>
                  <a:ext uri="{FF2B5EF4-FFF2-40B4-BE49-F238E27FC236}">
                    <a16:creationId xmlns:a16="http://schemas.microsoft.com/office/drawing/2014/main" id="{CE475E3A-3CFC-46E6-A6F3-728454B300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" y="2309"/>
                <a:ext cx="407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67500" tIns="89100" rIns="67500" bIns="89100" anchor="ctr"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50000"/>
                  </a:spcBef>
                  <a:buFontTx/>
                  <a:buChar char="•"/>
                  <a:defRPr/>
                </a:pPr>
                <a:r>
                  <a:rPr lang="en-GB" altLang="en-US" sz="1050" b="1">
                    <a:latin typeface="Arial" charset="0"/>
                  </a:rPr>
                  <a:t>1010</a:t>
                </a:r>
              </a:p>
            </p:txBody>
          </p:sp>
          <p:sp>
            <p:nvSpPr>
              <p:cNvPr id="202806" name="Text Box 54">
                <a:extLst>
                  <a:ext uri="{FF2B5EF4-FFF2-40B4-BE49-F238E27FC236}">
                    <a16:creationId xmlns:a16="http://schemas.microsoft.com/office/drawing/2014/main" id="{CF04F8F5-6CDC-4666-8752-907AF1BB10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" y="2801"/>
                <a:ext cx="407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67500" tIns="89100" rIns="67500" bIns="89100" anchor="ctr"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50000"/>
                  </a:spcBef>
                  <a:buFontTx/>
                  <a:buChar char="•"/>
                  <a:defRPr/>
                </a:pPr>
                <a:r>
                  <a:rPr lang="en-GB" altLang="en-US" sz="1050" b="1">
                    <a:latin typeface="Arial" charset="0"/>
                  </a:rPr>
                  <a:t>1001</a:t>
                </a:r>
              </a:p>
            </p:txBody>
          </p:sp>
          <p:sp>
            <p:nvSpPr>
              <p:cNvPr id="202807" name="Text Box 55">
                <a:extLst>
                  <a:ext uri="{FF2B5EF4-FFF2-40B4-BE49-F238E27FC236}">
                    <a16:creationId xmlns:a16="http://schemas.microsoft.com/office/drawing/2014/main" id="{087BC189-26FB-4CAB-8B6D-D83A1C6D80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" y="1488"/>
                <a:ext cx="407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67500" tIns="89100" rIns="67500" bIns="89100" anchor="ctr"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50000"/>
                  </a:spcBef>
                  <a:buFontTx/>
                  <a:buChar char="•"/>
                  <a:defRPr/>
                </a:pPr>
                <a:r>
                  <a:rPr lang="en-GB" altLang="en-US" sz="1050" b="1">
                    <a:latin typeface="Arial" charset="0"/>
                  </a:rPr>
                  <a:t>0001</a:t>
                </a:r>
              </a:p>
            </p:txBody>
          </p:sp>
          <p:sp>
            <p:nvSpPr>
              <p:cNvPr id="202808" name="Text Box 56">
                <a:extLst>
                  <a:ext uri="{FF2B5EF4-FFF2-40B4-BE49-F238E27FC236}">
                    <a16:creationId xmlns:a16="http://schemas.microsoft.com/office/drawing/2014/main" id="{9F28D53A-5678-4D7B-99D9-FE3C517DD2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" y="1324"/>
                <a:ext cx="407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67500" tIns="89100" rIns="67500" bIns="89100" anchor="ctr"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50000"/>
                  </a:spcBef>
                  <a:buFontTx/>
                  <a:buChar char="•"/>
                  <a:defRPr/>
                </a:pPr>
                <a:r>
                  <a:rPr lang="en-GB" altLang="en-US" sz="1050" b="1">
                    <a:latin typeface="Arial" charset="0"/>
                  </a:rPr>
                  <a:t>0010</a:t>
                </a:r>
              </a:p>
            </p:txBody>
          </p:sp>
          <p:sp>
            <p:nvSpPr>
              <p:cNvPr id="202809" name="Text Box 57">
                <a:extLst>
                  <a:ext uri="{FF2B5EF4-FFF2-40B4-BE49-F238E27FC236}">
                    <a16:creationId xmlns:a16="http://schemas.microsoft.com/office/drawing/2014/main" id="{AEF749DD-B165-455F-9BB4-55EF80192D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" y="1159"/>
                <a:ext cx="407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67500" tIns="89100" rIns="67500" bIns="89100" anchor="ctr"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50000"/>
                  </a:spcBef>
                  <a:buFontTx/>
                  <a:buChar char="•"/>
                  <a:defRPr/>
                </a:pPr>
                <a:r>
                  <a:rPr lang="en-GB" altLang="en-US" sz="1050" b="1">
                    <a:latin typeface="Arial" charset="0"/>
                  </a:rPr>
                  <a:t>0011</a:t>
                </a:r>
              </a:p>
            </p:txBody>
          </p:sp>
          <p:sp>
            <p:nvSpPr>
              <p:cNvPr id="202810" name="Text Box 58">
                <a:extLst>
                  <a:ext uri="{FF2B5EF4-FFF2-40B4-BE49-F238E27FC236}">
                    <a16:creationId xmlns:a16="http://schemas.microsoft.com/office/drawing/2014/main" id="{8F869955-659E-45F9-897F-E54336A979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" y="831"/>
                <a:ext cx="407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67500" tIns="89100" rIns="67500" bIns="89100" anchor="ctr"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50000"/>
                  </a:spcBef>
                  <a:buFontTx/>
                  <a:buChar char="•"/>
                  <a:defRPr/>
                </a:pPr>
                <a:r>
                  <a:rPr lang="en-GB" altLang="en-US" sz="1050" b="1">
                    <a:latin typeface="Arial" charset="0"/>
                  </a:rPr>
                  <a:t>0100</a:t>
                </a:r>
              </a:p>
            </p:txBody>
          </p:sp>
          <p:sp>
            <p:nvSpPr>
              <p:cNvPr id="202811" name="Text Box 59">
                <a:extLst>
                  <a:ext uri="{FF2B5EF4-FFF2-40B4-BE49-F238E27FC236}">
                    <a16:creationId xmlns:a16="http://schemas.microsoft.com/office/drawing/2014/main" id="{AD57733E-FD1F-47E3-89FC-FFA8C933D8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" y="995"/>
                <a:ext cx="407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67500" tIns="89100" rIns="67500" bIns="89100" anchor="ctr"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50000"/>
                  </a:spcBef>
                  <a:buFontTx/>
                  <a:buChar char="•"/>
                  <a:defRPr/>
                </a:pPr>
                <a:r>
                  <a:rPr lang="en-GB" altLang="en-US" sz="1050" b="1">
                    <a:latin typeface="Arial" charset="0"/>
                  </a:rPr>
                  <a:t>0101</a:t>
                </a:r>
              </a:p>
            </p:txBody>
          </p:sp>
          <p:sp>
            <p:nvSpPr>
              <p:cNvPr id="202812" name="Text Box 60">
                <a:extLst>
                  <a:ext uri="{FF2B5EF4-FFF2-40B4-BE49-F238E27FC236}">
                    <a16:creationId xmlns:a16="http://schemas.microsoft.com/office/drawing/2014/main" id="{98EA02B1-F0C1-44A3-AB64-AC73D2BD39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" y="667"/>
                <a:ext cx="407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67500" tIns="89100" rIns="67500" bIns="89100" anchor="ctr"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50000"/>
                  </a:spcBef>
                  <a:buFontTx/>
                  <a:buChar char="•"/>
                  <a:defRPr/>
                </a:pPr>
                <a:r>
                  <a:rPr lang="en-GB" altLang="en-US" sz="1050" b="1">
                    <a:latin typeface="Arial" charset="0"/>
                  </a:rPr>
                  <a:t>0110</a:t>
                </a:r>
              </a:p>
            </p:txBody>
          </p:sp>
          <p:sp>
            <p:nvSpPr>
              <p:cNvPr id="202813" name="Text Box 61">
                <a:extLst>
                  <a:ext uri="{FF2B5EF4-FFF2-40B4-BE49-F238E27FC236}">
                    <a16:creationId xmlns:a16="http://schemas.microsoft.com/office/drawing/2014/main" id="{6CA694E9-4628-43C2-916E-EDB89D1D0D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" y="502"/>
                <a:ext cx="407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67500" tIns="89100" rIns="67500" bIns="89100" anchor="ctr"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50000"/>
                  </a:spcBef>
                  <a:buFontTx/>
                  <a:buChar char="•"/>
                  <a:defRPr/>
                </a:pPr>
                <a:r>
                  <a:rPr lang="en-GB" altLang="en-US" sz="1050" b="1">
                    <a:latin typeface="Arial" charset="0"/>
                  </a:rPr>
                  <a:t>0111</a:t>
                </a:r>
              </a:p>
            </p:txBody>
          </p:sp>
        </p:grpSp>
      </p:grpSp>
      <p:grpSp>
        <p:nvGrpSpPr>
          <p:cNvPr id="202814" name="Group 62">
            <a:extLst>
              <a:ext uri="{FF2B5EF4-FFF2-40B4-BE49-F238E27FC236}">
                <a16:creationId xmlns:a16="http://schemas.microsoft.com/office/drawing/2014/main" id="{88817EA6-AF5A-4523-8F9D-057B8FD2A093}"/>
              </a:ext>
            </a:extLst>
          </p:cNvPr>
          <p:cNvGrpSpPr>
            <a:grpSpLocks/>
          </p:cNvGrpSpPr>
          <p:nvPr/>
        </p:nvGrpSpPr>
        <p:grpSpPr bwMode="auto">
          <a:xfrm>
            <a:off x="3197225" y="2152650"/>
            <a:ext cx="3119438" cy="3051175"/>
            <a:chOff x="1533" y="497"/>
            <a:chExt cx="2620" cy="2562"/>
          </a:xfrm>
        </p:grpSpPr>
        <p:sp>
          <p:nvSpPr>
            <p:cNvPr id="90131" name="Line 63">
              <a:extLst>
                <a:ext uri="{FF2B5EF4-FFF2-40B4-BE49-F238E27FC236}">
                  <a16:creationId xmlns:a16="http://schemas.microsoft.com/office/drawing/2014/main" id="{E83F18B3-8538-47F2-96D1-BED006814B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33" y="747"/>
              <a:ext cx="1" cy="1031"/>
            </a:xfrm>
            <a:prstGeom prst="line">
              <a:avLst/>
            </a:prstGeom>
            <a:noFill/>
            <a:ln w="650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32" name="Line 64">
              <a:extLst>
                <a:ext uri="{FF2B5EF4-FFF2-40B4-BE49-F238E27FC236}">
                  <a16:creationId xmlns:a16="http://schemas.microsoft.com/office/drawing/2014/main" id="{E09A2ED2-9870-448C-ACE2-771E42B85E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0" y="497"/>
              <a:ext cx="1" cy="1281"/>
            </a:xfrm>
            <a:prstGeom prst="line">
              <a:avLst/>
            </a:prstGeom>
            <a:noFill/>
            <a:ln w="650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33" name="Line 65">
              <a:extLst>
                <a:ext uri="{FF2B5EF4-FFF2-40B4-BE49-F238E27FC236}">
                  <a16:creationId xmlns:a16="http://schemas.microsoft.com/office/drawing/2014/main" id="{70097874-3572-4967-BC6C-EDCDCFB48E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86" y="1200"/>
              <a:ext cx="1" cy="578"/>
            </a:xfrm>
            <a:prstGeom prst="line">
              <a:avLst/>
            </a:prstGeom>
            <a:noFill/>
            <a:ln w="650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0134" name="Group 66">
              <a:extLst>
                <a:ext uri="{FF2B5EF4-FFF2-40B4-BE49-F238E27FC236}">
                  <a16:creationId xmlns:a16="http://schemas.microsoft.com/office/drawing/2014/main" id="{07150F50-62E5-41ED-97FC-B7EA043519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99" y="1778"/>
              <a:ext cx="1054" cy="1281"/>
              <a:chOff x="3099" y="1778"/>
              <a:chExt cx="1054" cy="1281"/>
            </a:xfrm>
          </p:grpSpPr>
          <p:sp>
            <p:nvSpPr>
              <p:cNvPr id="90135" name="Line 67">
                <a:extLst>
                  <a:ext uri="{FF2B5EF4-FFF2-40B4-BE49-F238E27FC236}">
                    <a16:creationId xmlns:a16="http://schemas.microsoft.com/office/drawing/2014/main" id="{DC539424-B77E-4B02-BD9A-DCE34A1CC5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99" y="1778"/>
                <a:ext cx="1" cy="578"/>
              </a:xfrm>
              <a:prstGeom prst="line">
                <a:avLst/>
              </a:prstGeom>
              <a:noFill/>
              <a:ln w="650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36" name="Line 68">
                <a:extLst>
                  <a:ext uri="{FF2B5EF4-FFF2-40B4-BE49-F238E27FC236}">
                    <a16:creationId xmlns:a16="http://schemas.microsoft.com/office/drawing/2014/main" id="{97A436A2-55B6-4756-97F6-F05B7953CE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26" y="1778"/>
                <a:ext cx="1" cy="1281"/>
              </a:xfrm>
              <a:prstGeom prst="line">
                <a:avLst/>
              </a:prstGeom>
              <a:noFill/>
              <a:ln w="650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37" name="Line 69">
                <a:extLst>
                  <a:ext uri="{FF2B5EF4-FFF2-40B4-BE49-F238E27FC236}">
                    <a16:creationId xmlns:a16="http://schemas.microsoft.com/office/drawing/2014/main" id="{B6C0B84F-16B8-4E21-89E9-A0B326127B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52" y="1778"/>
                <a:ext cx="1" cy="1031"/>
              </a:xfrm>
              <a:prstGeom prst="line">
                <a:avLst/>
              </a:prstGeom>
              <a:noFill/>
              <a:ln w="650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2822" name="Rectangle 70">
            <a:extLst>
              <a:ext uri="{FF2B5EF4-FFF2-40B4-BE49-F238E27FC236}">
                <a16:creationId xmlns:a16="http://schemas.microsoft.com/office/drawing/2014/main" id="{A5B9715D-7BD1-4E0F-AD9A-437DB9573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5075" y="5335588"/>
            <a:ext cx="531813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GB" altLang="en-US" sz="1050" b="1">
                <a:latin typeface="Arial" charset="0"/>
              </a:rPr>
              <a:t>0000</a:t>
            </a:r>
          </a:p>
        </p:txBody>
      </p:sp>
      <p:sp>
        <p:nvSpPr>
          <p:cNvPr id="202823" name="Rectangle 71">
            <a:extLst>
              <a:ext uri="{FF2B5EF4-FFF2-40B4-BE49-F238E27FC236}">
                <a16:creationId xmlns:a16="http://schemas.microsoft.com/office/drawing/2014/main" id="{CD9B7C3F-EB18-46E4-97A7-0A4897657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9125" y="5335588"/>
            <a:ext cx="531813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GB" altLang="en-US" sz="1050" b="1">
                <a:latin typeface="Arial" charset="0"/>
              </a:rPr>
              <a:t>0110</a:t>
            </a:r>
          </a:p>
        </p:txBody>
      </p:sp>
      <p:sp>
        <p:nvSpPr>
          <p:cNvPr id="202824" name="Rectangle 72">
            <a:extLst>
              <a:ext uri="{FF2B5EF4-FFF2-40B4-BE49-F238E27FC236}">
                <a16:creationId xmlns:a16="http://schemas.microsoft.com/office/drawing/2014/main" id="{DE95CDD8-1EA2-4AA9-89F4-6705C156B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4763" y="5335588"/>
            <a:ext cx="531812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GB" altLang="en-US" sz="1050" b="1">
                <a:latin typeface="Arial" charset="0"/>
              </a:rPr>
              <a:t>0111</a:t>
            </a:r>
          </a:p>
        </p:txBody>
      </p:sp>
      <p:sp>
        <p:nvSpPr>
          <p:cNvPr id="202825" name="Rectangle 73">
            <a:extLst>
              <a:ext uri="{FF2B5EF4-FFF2-40B4-BE49-F238E27FC236}">
                <a16:creationId xmlns:a16="http://schemas.microsoft.com/office/drawing/2014/main" id="{6A223E6C-9129-4392-9BBD-1129AB280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8813" y="5335588"/>
            <a:ext cx="531812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GB" altLang="en-US" sz="1050" b="1">
                <a:latin typeface="Arial" charset="0"/>
              </a:rPr>
              <a:t>0011</a:t>
            </a:r>
          </a:p>
        </p:txBody>
      </p:sp>
      <p:sp>
        <p:nvSpPr>
          <p:cNvPr id="202826" name="Rectangle 74">
            <a:extLst>
              <a:ext uri="{FF2B5EF4-FFF2-40B4-BE49-F238E27FC236}">
                <a16:creationId xmlns:a16="http://schemas.microsoft.com/office/drawing/2014/main" id="{53176193-1D86-4EB1-BF32-65B710586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4450" y="5335588"/>
            <a:ext cx="531813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GB" altLang="en-US" sz="1050" b="1">
                <a:latin typeface="Arial" charset="0"/>
              </a:rPr>
              <a:t>1100</a:t>
            </a:r>
          </a:p>
        </p:txBody>
      </p:sp>
      <p:sp>
        <p:nvSpPr>
          <p:cNvPr id="202827" name="Rectangle 75">
            <a:extLst>
              <a:ext uri="{FF2B5EF4-FFF2-40B4-BE49-F238E27FC236}">
                <a16:creationId xmlns:a16="http://schemas.microsoft.com/office/drawing/2014/main" id="{256B4585-5C8D-43CB-9C40-27AB16772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8500" y="5335588"/>
            <a:ext cx="531813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GB" altLang="en-US" sz="1050" b="1">
                <a:latin typeface="Arial" charset="0"/>
              </a:rPr>
              <a:t>1001</a:t>
            </a:r>
          </a:p>
        </p:txBody>
      </p:sp>
      <p:sp>
        <p:nvSpPr>
          <p:cNvPr id="202828" name="Rectangle 76">
            <a:extLst>
              <a:ext uri="{FF2B5EF4-FFF2-40B4-BE49-F238E27FC236}">
                <a16:creationId xmlns:a16="http://schemas.microsoft.com/office/drawing/2014/main" id="{56D3B089-10AF-40F2-ADBF-F901C709C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4138" y="5335588"/>
            <a:ext cx="531812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GB" altLang="en-US" sz="1050" b="1">
                <a:latin typeface="Arial" charset="0"/>
              </a:rPr>
              <a:t>1011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2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2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2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202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02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202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202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202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202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39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202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202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44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202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202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49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202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202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54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202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202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822" grpId="0" autoUpdateAnimBg="0"/>
      <p:bldP spid="202823" grpId="0" autoUpdateAnimBg="0"/>
      <p:bldP spid="202824" grpId="0" autoUpdateAnimBg="0"/>
      <p:bldP spid="202825" grpId="0" autoUpdateAnimBg="0"/>
      <p:bldP spid="202826" grpId="0" autoUpdateAnimBg="0"/>
      <p:bldP spid="202827" grpId="0" autoUpdateAnimBg="0"/>
      <p:bldP spid="202828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>
            <a:extLst>
              <a:ext uri="{FF2B5EF4-FFF2-40B4-BE49-F238E27FC236}">
                <a16:creationId xmlns:a16="http://schemas.microsoft.com/office/drawing/2014/main" id="{FE91D22E-26D9-480C-AEA7-A9C43EDDB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0" y="4057650"/>
            <a:ext cx="5657850" cy="14859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204803" name="Rectangle 3">
            <a:extLst>
              <a:ext uri="{FF2B5EF4-FFF2-40B4-BE49-F238E27FC236}">
                <a16:creationId xmlns:a16="http://schemas.microsoft.com/office/drawing/2014/main" id="{9EC98EF3-EDFE-46FF-BCFA-DAEF626FF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0" y="2343150"/>
            <a:ext cx="5657850" cy="148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204804" name="Rectangle 4">
            <a:extLst>
              <a:ext uri="{FF2B5EF4-FFF2-40B4-BE49-F238E27FC236}">
                <a16:creationId xmlns:a16="http://schemas.microsoft.com/office/drawing/2014/main" id="{2B0A430F-FB4F-4AF5-8967-21ACB2F677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204805" name="Text Box 5">
            <a:extLst>
              <a:ext uri="{FF2B5EF4-FFF2-40B4-BE49-F238E27FC236}">
                <a16:creationId xmlns:a16="http://schemas.microsoft.com/office/drawing/2014/main" id="{B25676DA-44E3-44FA-BEAC-C428BD84E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386138"/>
            <a:ext cx="1008063" cy="32702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500" tIns="89100" rIns="67500" bIns="89100" anchor="ctr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sk-SK" altLang="en-US" sz="1200">
                <a:latin typeface="Arial" charset="0"/>
              </a:rPr>
              <a:t>vzorkovanie</a:t>
            </a:r>
            <a:endParaRPr lang="en-GB" altLang="en-US" sz="1200">
              <a:latin typeface="Arial" charset="0"/>
            </a:endParaRPr>
          </a:p>
        </p:txBody>
      </p:sp>
      <p:sp>
        <p:nvSpPr>
          <p:cNvPr id="204806" name="Text Box 6">
            <a:extLst>
              <a:ext uri="{FF2B5EF4-FFF2-40B4-BE49-F238E27FC236}">
                <a16:creationId xmlns:a16="http://schemas.microsoft.com/office/drawing/2014/main" id="{33FA5813-BA2D-4538-9B1F-9E08BBC9B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238" y="3392488"/>
            <a:ext cx="1008062" cy="32702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500" tIns="89100" rIns="67500" bIns="89100" anchor="ctr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sk-SK" altLang="en-US" sz="1200">
                <a:latin typeface="Arial" charset="0"/>
              </a:rPr>
              <a:t>kvantovanie</a:t>
            </a:r>
            <a:endParaRPr lang="en-GB" altLang="en-US" sz="1200">
              <a:latin typeface="Arial" charset="0"/>
            </a:endParaRPr>
          </a:p>
        </p:txBody>
      </p:sp>
      <p:sp>
        <p:nvSpPr>
          <p:cNvPr id="204807" name="Line 7">
            <a:extLst>
              <a:ext uri="{FF2B5EF4-FFF2-40B4-BE49-F238E27FC236}">
                <a16:creationId xmlns:a16="http://schemas.microsoft.com/office/drawing/2014/main" id="{FF1FEA86-A635-4949-B2C6-A487E80B780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0613" y="3559175"/>
            <a:ext cx="868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7500" tIns="89100" rIns="67500" bIns="89100" anchor="ctr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204808" name="Rectangle 8">
            <a:extLst>
              <a:ext uri="{FF2B5EF4-FFF2-40B4-BE49-F238E27FC236}">
                <a16:creationId xmlns:a16="http://schemas.microsoft.com/office/drawing/2014/main" id="{A60C91FB-2778-4006-BA1A-9F97A356C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0725" y="3392488"/>
            <a:ext cx="1697038" cy="327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500" tIns="89100" rIns="67500" bIns="89100" anchor="ctr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sk-SK" altLang="en-US" sz="1200">
                <a:latin typeface="Arial" charset="0"/>
              </a:rPr>
              <a:t>Kódovanie, modulácia</a:t>
            </a:r>
            <a:endParaRPr lang="en-GB" altLang="en-US" sz="1200">
              <a:latin typeface="Arial" charset="0"/>
            </a:endParaRPr>
          </a:p>
        </p:txBody>
      </p:sp>
      <p:sp>
        <p:nvSpPr>
          <p:cNvPr id="204809" name="Line 9">
            <a:extLst>
              <a:ext uri="{FF2B5EF4-FFF2-40B4-BE49-F238E27FC236}">
                <a16:creationId xmlns:a16="http://schemas.microsoft.com/office/drawing/2014/main" id="{2EA4A44C-E224-4076-BB23-0DF54EE0AD5E}"/>
              </a:ext>
            </a:extLst>
          </p:cNvPr>
          <p:cNvSpPr>
            <a:spLocks noChangeShapeType="1"/>
          </p:cNvSpPr>
          <p:nvPr/>
        </p:nvSpPr>
        <p:spPr bwMode="auto">
          <a:xfrm>
            <a:off x="5402263" y="3559175"/>
            <a:ext cx="420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500" tIns="89100" rIns="67500" bIns="89100" anchor="ctr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204810" name="Line 10">
            <a:extLst>
              <a:ext uri="{FF2B5EF4-FFF2-40B4-BE49-F238E27FC236}">
                <a16:creationId xmlns:a16="http://schemas.microsoft.com/office/drawing/2014/main" id="{FBF4972E-14EC-4DDC-BFF0-A9186108F84A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7288" y="3549650"/>
            <a:ext cx="423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7500" tIns="89100" rIns="67500" bIns="89100" anchor="ctr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204811" name="Oval 11">
            <a:extLst>
              <a:ext uri="{FF2B5EF4-FFF2-40B4-BE49-F238E27FC236}">
                <a16:creationId xmlns:a16="http://schemas.microsoft.com/office/drawing/2014/main" id="{62E313CD-B11E-4A64-9228-E8E71A217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4738" y="3267075"/>
            <a:ext cx="82550" cy="5651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7500" tIns="89100" rIns="67500" bIns="89100" anchor="ctr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204812" name="Line 12">
            <a:extLst>
              <a:ext uri="{FF2B5EF4-FFF2-40B4-BE49-F238E27FC236}">
                <a16:creationId xmlns:a16="http://schemas.microsoft.com/office/drawing/2014/main" id="{10E3DD73-1063-40C9-8265-B32896ACB093}"/>
              </a:ext>
            </a:extLst>
          </p:cNvPr>
          <p:cNvSpPr>
            <a:spLocks noChangeShapeType="1"/>
          </p:cNvSpPr>
          <p:nvPr/>
        </p:nvSpPr>
        <p:spPr bwMode="auto">
          <a:xfrm>
            <a:off x="2657475" y="3151188"/>
            <a:ext cx="0" cy="407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500" tIns="89100" rIns="67500" bIns="89100" anchor="ctr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204813" name="Line 13">
            <a:extLst>
              <a:ext uri="{FF2B5EF4-FFF2-40B4-BE49-F238E27FC236}">
                <a16:creationId xmlns:a16="http://schemas.microsoft.com/office/drawing/2014/main" id="{1E34F0C8-16D4-47EA-A4FF-6AC059C277CE}"/>
              </a:ext>
            </a:extLst>
          </p:cNvPr>
          <p:cNvSpPr>
            <a:spLocks noChangeShapeType="1"/>
          </p:cNvSpPr>
          <p:nvPr/>
        </p:nvSpPr>
        <p:spPr bwMode="auto">
          <a:xfrm>
            <a:off x="4019550" y="3151188"/>
            <a:ext cx="0" cy="407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500" tIns="89100" rIns="67500" bIns="89100" anchor="ctr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pic>
        <p:nvPicPr>
          <p:cNvPr id="204814" name="Picture 14">
            <a:extLst>
              <a:ext uri="{FF2B5EF4-FFF2-40B4-BE49-F238E27FC236}">
                <a16:creationId xmlns:a16="http://schemas.microsoft.com/office/drawing/2014/main" id="{1A747988-978F-4F11-9037-63D7BB579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0" y="2560638"/>
            <a:ext cx="11811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04815" name="Picture 15">
            <a:extLst>
              <a:ext uri="{FF2B5EF4-FFF2-40B4-BE49-F238E27FC236}">
                <a16:creationId xmlns:a16="http://schemas.microsoft.com/office/drawing/2014/main" id="{6C76EFDA-70D5-48A0-9BD1-71B6121A3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2560638"/>
            <a:ext cx="11811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4816" name="Text Box 16">
            <a:extLst>
              <a:ext uri="{FF2B5EF4-FFF2-40B4-BE49-F238E27FC236}">
                <a16:creationId xmlns:a16="http://schemas.microsoft.com/office/drawing/2014/main" id="{5FB92582-8C7E-4983-860D-6DEDB4B59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3988" y="2482850"/>
            <a:ext cx="704850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500" tIns="89100" rIns="67500" bIns="89100" anchor="ctr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sk-SK" altLang="en-US" i="1">
                <a:solidFill>
                  <a:srgbClr val="FF0000"/>
                </a:solidFill>
                <a:latin typeface="Times New Roman" charset="0"/>
              </a:rPr>
              <a:t>vstup</a:t>
            </a:r>
            <a:endParaRPr lang="en-GB" altLang="en-US" i="1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204817" name="Text Box 17">
            <a:extLst>
              <a:ext uri="{FF2B5EF4-FFF2-40B4-BE49-F238E27FC236}">
                <a16:creationId xmlns:a16="http://schemas.microsoft.com/office/drawing/2014/main" id="{31D91362-2A6A-46A8-9932-D7619DFA8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8275" y="4278313"/>
            <a:ext cx="676275" cy="32702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500" tIns="89100" rIns="67500" bIns="89100" anchor="ctr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sk-SK" altLang="en-US" sz="1200">
                <a:latin typeface="Arial" charset="0"/>
              </a:rPr>
              <a:t>filtrácia</a:t>
            </a:r>
            <a:endParaRPr lang="en-GB" altLang="en-US" sz="1200">
              <a:latin typeface="Arial" charset="0"/>
            </a:endParaRPr>
          </a:p>
        </p:txBody>
      </p:sp>
      <p:sp>
        <p:nvSpPr>
          <p:cNvPr id="204818" name="Text Box 18">
            <a:extLst>
              <a:ext uri="{FF2B5EF4-FFF2-40B4-BE49-F238E27FC236}">
                <a16:creationId xmlns:a16="http://schemas.microsoft.com/office/drawing/2014/main" id="{8F8E68B0-A8FB-4E62-A96B-3FDEE9CBB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4287838"/>
            <a:ext cx="1112837" cy="32702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500" tIns="89100" rIns="67500" bIns="89100" anchor="ctr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sk-SK" altLang="en-US" sz="1200">
                <a:latin typeface="Arial" charset="0"/>
              </a:rPr>
              <a:t>DA prevodník</a:t>
            </a:r>
            <a:endParaRPr lang="en-GB" altLang="en-US" sz="1200">
              <a:latin typeface="Arial" charset="0"/>
            </a:endParaRPr>
          </a:p>
        </p:txBody>
      </p:sp>
      <p:sp>
        <p:nvSpPr>
          <p:cNvPr id="204819" name="Text Box 19">
            <a:extLst>
              <a:ext uri="{FF2B5EF4-FFF2-40B4-BE49-F238E27FC236}">
                <a16:creationId xmlns:a16="http://schemas.microsoft.com/office/drawing/2014/main" id="{047A1BE6-03CB-4B99-B4E6-2221DFCFA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9575" y="4287838"/>
            <a:ext cx="2038350" cy="32702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500" tIns="89100" rIns="67500" bIns="89100" anchor="ctr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sk-SK" altLang="en-US" sz="1200">
                <a:latin typeface="Arial" charset="0"/>
              </a:rPr>
              <a:t>Demodulácia, dekódovanie</a:t>
            </a:r>
            <a:endParaRPr lang="en-GB" altLang="en-US" sz="1200">
              <a:latin typeface="Arial" charset="0"/>
            </a:endParaRPr>
          </a:p>
        </p:txBody>
      </p:sp>
      <p:sp>
        <p:nvSpPr>
          <p:cNvPr id="204820" name="Line 20">
            <a:extLst>
              <a:ext uri="{FF2B5EF4-FFF2-40B4-BE49-F238E27FC236}">
                <a16:creationId xmlns:a16="http://schemas.microsoft.com/office/drawing/2014/main" id="{AAF144DC-7F70-44A5-AEDC-1B447C8C1EBB}"/>
              </a:ext>
            </a:extLst>
          </p:cNvPr>
          <p:cNvSpPr>
            <a:spLocks noChangeShapeType="1"/>
          </p:cNvSpPr>
          <p:nvPr/>
        </p:nvSpPr>
        <p:spPr bwMode="auto">
          <a:xfrm>
            <a:off x="5086350" y="4457700"/>
            <a:ext cx="422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500" tIns="89100" rIns="67500" bIns="89100" anchor="ctr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204821" name="Line 21">
            <a:extLst>
              <a:ext uri="{FF2B5EF4-FFF2-40B4-BE49-F238E27FC236}">
                <a16:creationId xmlns:a16="http://schemas.microsoft.com/office/drawing/2014/main" id="{8752B6E5-8550-4C15-A7FC-FC833AF30A8E}"/>
              </a:ext>
            </a:extLst>
          </p:cNvPr>
          <p:cNvSpPr>
            <a:spLocks noChangeShapeType="1"/>
          </p:cNvSpPr>
          <p:nvPr/>
        </p:nvSpPr>
        <p:spPr bwMode="auto">
          <a:xfrm>
            <a:off x="3411538" y="4454525"/>
            <a:ext cx="420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500" tIns="89100" rIns="67500" bIns="89100" anchor="ctr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204822" name="Line 22">
            <a:extLst>
              <a:ext uri="{FF2B5EF4-FFF2-40B4-BE49-F238E27FC236}">
                <a16:creationId xmlns:a16="http://schemas.microsoft.com/office/drawing/2014/main" id="{994B353E-1F58-430B-86FB-3B835C9F72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78063" y="4425950"/>
            <a:ext cx="425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7500" tIns="89100" rIns="67500" bIns="89100" anchor="ctr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204823" name="Oval 23">
            <a:extLst>
              <a:ext uri="{FF2B5EF4-FFF2-40B4-BE49-F238E27FC236}">
                <a16:creationId xmlns:a16="http://schemas.microsoft.com/office/drawing/2014/main" id="{36176044-04BB-4C26-A094-226813A6A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3450" y="4143375"/>
            <a:ext cx="74613" cy="5651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7500" tIns="89100" rIns="67500" bIns="89100" anchor="ctr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204824" name="Line 24">
            <a:extLst>
              <a:ext uri="{FF2B5EF4-FFF2-40B4-BE49-F238E27FC236}">
                <a16:creationId xmlns:a16="http://schemas.microsoft.com/office/drawing/2014/main" id="{37D4C240-40A2-49CB-97D8-43B4F2135A0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82863" y="4425950"/>
            <a:ext cx="0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500" tIns="89100" rIns="67500" bIns="89100" anchor="ctr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204825" name="Line 25">
            <a:extLst>
              <a:ext uri="{FF2B5EF4-FFF2-40B4-BE49-F238E27FC236}">
                <a16:creationId xmlns:a16="http://schemas.microsoft.com/office/drawing/2014/main" id="{9912C61F-DBFB-42E0-B78F-7539CB54B1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1250" y="4448175"/>
            <a:ext cx="0" cy="407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500" tIns="89100" rIns="67500" bIns="89100" anchor="ctr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pic>
        <p:nvPicPr>
          <p:cNvPr id="204826" name="Picture 26">
            <a:extLst>
              <a:ext uri="{FF2B5EF4-FFF2-40B4-BE49-F238E27FC236}">
                <a16:creationId xmlns:a16="http://schemas.microsoft.com/office/drawing/2014/main" id="{D886A904-47EA-4326-90AE-83ACB4436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950" y="4832350"/>
            <a:ext cx="11811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04827" name="Picture 27">
            <a:extLst>
              <a:ext uri="{FF2B5EF4-FFF2-40B4-BE49-F238E27FC236}">
                <a16:creationId xmlns:a16="http://schemas.microsoft.com/office/drawing/2014/main" id="{6B45393A-567B-4DDF-8DBA-019027477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0" y="4832350"/>
            <a:ext cx="11811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4828" name="Text Box 28">
            <a:extLst>
              <a:ext uri="{FF2B5EF4-FFF2-40B4-BE49-F238E27FC236}">
                <a16:creationId xmlns:a16="http://schemas.microsoft.com/office/drawing/2014/main" id="{D382E5CC-0C24-4632-B967-D642DAEF4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5088" y="4741863"/>
            <a:ext cx="804862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500" tIns="89100" rIns="67500" bIns="89100" anchor="ctr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sk-SK" altLang="en-US" i="1">
                <a:solidFill>
                  <a:srgbClr val="FF0000"/>
                </a:solidFill>
                <a:latin typeface="Times New Roman" charset="0"/>
              </a:rPr>
              <a:t>výstup</a:t>
            </a:r>
            <a:endParaRPr lang="en-GB" altLang="en-US" i="1">
              <a:solidFill>
                <a:srgbClr val="FF0000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5" grpId="0" animBg="1"/>
      <p:bldP spid="204806" grpId="0" animBg="1"/>
      <p:bldP spid="204808" grpId="0" animBg="1"/>
      <p:bldP spid="204811" grpId="0" animBg="1"/>
      <p:bldP spid="2048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>
            <a:extLst>
              <a:ext uri="{FF2B5EF4-FFF2-40B4-BE49-F238E27FC236}">
                <a16:creationId xmlns:a16="http://schemas.microsoft.com/office/drawing/2014/main" id="{09F683BA-58F7-456C-812C-6D9DF2D86A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altLang="en-US"/>
              <a:t>Aké vzorkovanie zvoliť?</a:t>
            </a:r>
            <a:endParaRPr lang="en-US" altLang="en-US"/>
          </a:p>
        </p:txBody>
      </p:sp>
      <p:sp>
        <p:nvSpPr>
          <p:cNvPr id="206851" name="Rectangle 3">
            <a:extLst>
              <a:ext uri="{FF2B5EF4-FFF2-40B4-BE49-F238E27FC236}">
                <a16:creationId xmlns:a16="http://schemas.microsoft.com/office/drawing/2014/main" id="{1972E728-1286-468C-9530-CD5EC56333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sk-SK" altLang="en-US"/>
              <a:t>Nyquistova teoréma:</a:t>
            </a:r>
          </a:p>
          <a:p>
            <a:pPr lvl="1">
              <a:lnSpc>
                <a:spcPct val="80000"/>
              </a:lnSpc>
              <a:defRPr/>
            </a:pPr>
            <a:r>
              <a:rPr lang="sk-SK" altLang="en-US"/>
              <a:t>Ak kódujeme signál s frekvenciou </a:t>
            </a:r>
            <a:r>
              <a:rPr lang="sk-SK" altLang="en-US" i="1"/>
              <a:t>f </a:t>
            </a:r>
            <a:r>
              <a:rPr lang="sk-SK" altLang="en-US"/>
              <a:t>Hz  potrebujeme vzorkovaciu frekvenciu </a:t>
            </a:r>
            <a:r>
              <a:rPr lang="sk-SK" altLang="en-US" i="1"/>
              <a:t>f</a:t>
            </a:r>
            <a:r>
              <a:rPr lang="sk-SK" altLang="en-US" i="1" baseline="-25000"/>
              <a:t>vz</a:t>
            </a:r>
            <a:r>
              <a:rPr lang="sk-SK" altLang="en-US"/>
              <a:t>&gt; 2</a:t>
            </a:r>
            <a:r>
              <a:rPr lang="sk-SK" altLang="en-US" i="1"/>
              <a:t>f (2f </a:t>
            </a:r>
            <a:r>
              <a:rPr lang="sk-SK" altLang="en-US"/>
              <a:t> vzoriek za sekundu)</a:t>
            </a:r>
            <a:endParaRPr lang="sk-SK" altLang="en-US" i="1"/>
          </a:p>
          <a:p>
            <a:pPr>
              <a:lnSpc>
                <a:spcPct val="80000"/>
              </a:lnSpc>
              <a:defRPr/>
            </a:pPr>
            <a:r>
              <a:rPr lang="sk-SK" altLang="en-US"/>
              <a:t>Telekomunikačné systémy sú dimenzované na prenos 300-3400 Hz ~ potrebujeme cca 6.8 kHz, pričom štandard je 8 kHz</a:t>
            </a:r>
          </a:p>
          <a:p>
            <a:pPr>
              <a:lnSpc>
                <a:spcPct val="80000"/>
              </a:lnSpc>
              <a:defRPr/>
            </a:pPr>
            <a:r>
              <a:rPr lang="sk-SK" altLang="en-US"/>
              <a:t>Preto f</a:t>
            </a:r>
            <a:r>
              <a:rPr lang="sk-SK" altLang="en-US" baseline="-25000"/>
              <a:t>vz</a:t>
            </a:r>
            <a:r>
              <a:rPr lang="sk-SK" altLang="en-US"/>
              <a:t> = 8000, t.j. T</a:t>
            </a:r>
            <a:r>
              <a:rPr lang="sk-SK" altLang="en-US" baseline="-25000"/>
              <a:t>vz</a:t>
            </a:r>
            <a:r>
              <a:rPr lang="sk-SK" altLang="en-US"/>
              <a:t> = 125</a:t>
            </a:r>
            <a:r>
              <a:rPr lang="sk-SK" altLang="en-US">
                <a:latin typeface="Symbol" charset="2"/>
              </a:rPr>
              <a:t>m</a:t>
            </a:r>
            <a:r>
              <a:rPr lang="sk-SK" altLang="en-US"/>
              <a:t>s</a:t>
            </a:r>
          </a:p>
          <a:p>
            <a:pPr>
              <a:lnSpc>
                <a:spcPct val="80000"/>
              </a:lnSpc>
              <a:defRPr/>
            </a:pPr>
            <a:r>
              <a:rPr lang="sk-SK" altLang="en-US"/>
              <a:t>Štandarne sa používajú 32 kanálové PCM systémy:</a:t>
            </a:r>
          </a:p>
          <a:p>
            <a:pPr lvl="1">
              <a:lnSpc>
                <a:spcPct val="80000"/>
              </a:lnSpc>
              <a:defRPr/>
            </a:pPr>
            <a:r>
              <a:rPr lang="sk-SK" altLang="en-US"/>
              <a:t>T</a:t>
            </a:r>
            <a:r>
              <a:rPr lang="sk-SK" altLang="en-US" baseline="-25000"/>
              <a:t>vz</a:t>
            </a:r>
            <a:r>
              <a:rPr lang="sk-SK" altLang="en-US"/>
              <a:t> = 3.906 </a:t>
            </a:r>
            <a:r>
              <a:rPr lang="sk-SK" altLang="en-US">
                <a:latin typeface="Symbol" charset="2"/>
              </a:rPr>
              <a:t>m</a:t>
            </a:r>
            <a:r>
              <a:rPr lang="sk-SK" altLang="en-US"/>
              <a:t>s</a:t>
            </a:r>
          </a:p>
          <a:p>
            <a:pPr lvl="1">
              <a:lnSpc>
                <a:spcPct val="80000"/>
              </a:lnSpc>
              <a:defRPr/>
            </a:pPr>
            <a:r>
              <a:rPr lang="sk-SK" altLang="en-US"/>
              <a:t>Prenosová kapacita: 2048 Mbit/s</a:t>
            </a:r>
            <a:endParaRPr lang="en-US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7" name="Rectangle 5">
            <a:extLst>
              <a:ext uri="{FF2B5EF4-FFF2-40B4-BE49-F238E27FC236}">
                <a16:creationId xmlns:a16="http://schemas.microsoft.com/office/drawing/2014/main" id="{372F0B9A-1A27-4CB8-A11B-ED0419C4E4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altLang="en-US"/>
              <a:t>Vývoj k digitálnej sieti 3</a:t>
            </a:r>
            <a:endParaRPr lang="en-US" altLang="en-US"/>
          </a:p>
        </p:txBody>
      </p:sp>
      <p:graphicFrame>
        <p:nvGraphicFramePr>
          <p:cNvPr id="52226" name="Object 4">
            <a:extLst>
              <a:ext uri="{FF2B5EF4-FFF2-40B4-BE49-F238E27FC236}">
                <a16:creationId xmlns:a16="http://schemas.microsoft.com/office/drawing/2014/main" id="{B686CD42-A2ED-4531-9067-11FC68ABC9FB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2351088" y="2224088"/>
          <a:ext cx="4443412" cy="306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" name="CorelDRAW" r:id="rId3" imgW="0" imgH="0" progId="CorelDRAW.Graphic.12">
                  <p:embed/>
                </p:oleObj>
              </mc:Choice>
              <mc:Fallback>
                <p:oleObj name="CorelDRAW" r:id="rId3" imgW="0" imgH="0" progId="CorelDRAW.Graphic.12">
                  <p:embed/>
                  <p:pic>
                    <p:nvPicPr>
                      <p:cNvPr id="52226" name="Object 4">
                        <a:extLst>
                          <a:ext uri="{FF2B5EF4-FFF2-40B4-BE49-F238E27FC236}">
                            <a16:creationId xmlns:a16="http://schemas.microsoft.com/office/drawing/2014/main" id="{B686CD42-A2ED-4531-9067-11FC68ABC9FB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8" y="2224088"/>
                        <a:ext cx="4443412" cy="306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5" name="Rectangle 5">
            <a:extLst>
              <a:ext uri="{FF2B5EF4-FFF2-40B4-BE49-F238E27FC236}">
                <a16:creationId xmlns:a16="http://schemas.microsoft.com/office/drawing/2014/main" id="{45C7BF1A-2597-4500-B6BE-C0630CCCE8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altLang="en-US"/>
              <a:t>Vývoj k digitálnej sieti 4</a:t>
            </a:r>
            <a:endParaRPr lang="en-US" altLang="en-US"/>
          </a:p>
        </p:txBody>
      </p:sp>
      <p:graphicFrame>
        <p:nvGraphicFramePr>
          <p:cNvPr id="53250" name="Object 4">
            <a:extLst>
              <a:ext uri="{FF2B5EF4-FFF2-40B4-BE49-F238E27FC236}">
                <a16:creationId xmlns:a16="http://schemas.microsoft.com/office/drawing/2014/main" id="{4DA94A4D-2CDD-4717-9756-9C72E55D4277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2020888" y="2057400"/>
          <a:ext cx="5102225" cy="339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" name="CorelDRAW" r:id="rId3" imgW="0" imgH="0" progId="CorelDRAW.Graphic.12">
                  <p:embed/>
                </p:oleObj>
              </mc:Choice>
              <mc:Fallback>
                <p:oleObj name="CorelDRAW" r:id="rId3" imgW="0" imgH="0" progId="CorelDRAW.Graphic.12">
                  <p:embed/>
                  <p:pic>
                    <p:nvPicPr>
                      <p:cNvPr id="53250" name="Object 4">
                        <a:extLst>
                          <a:ext uri="{FF2B5EF4-FFF2-40B4-BE49-F238E27FC236}">
                            <a16:creationId xmlns:a16="http://schemas.microsoft.com/office/drawing/2014/main" id="{4DA94A4D-2CDD-4717-9756-9C72E55D4277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0888" y="2057400"/>
                        <a:ext cx="5102225" cy="339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>
            <a:extLst>
              <a:ext uri="{FF2B5EF4-FFF2-40B4-BE49-F238E27FC236}">
                <a16:creationId xmlns:a16="http://schemas.microsoft.com/office/drawing/2014/main" id="{E149372E-64BA-453B-B979-12CE9CF0B1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altLang="en-US"/>
              <a:t>Telekomunikačná sieť</a:t>
            </a:r>
            <a:endParaRPr lang="en-US" altLang="en-US"/>
          </a:p>
        </p:txBody>
      </p:sp>
      <p:sp>
        <p:nvSpPr>
          <p:cNvPr id="196611" name="Rectangle 3">
            <a:extLst>
              <a:ext uri="{FF2B5EF4-FFF2-40B4-BE49-F238E27FC236}">
                <a16:creationId xmlns:a16="http://schemas.microsoft.com/office/drawing/2014/main" id="{A3583EF0-E75B-431A-896C-A28483FCB3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sk-SK" altLang="en-US" sz="2325"/>
              <a:t>koncové zariadenia</a:t>
            </a:r>
          </a:p>
          <a:p>
            <a:pPr>
              <a:defRPr/>
            </a:pPr>
            <a:r>
              <a:rPr lang="sk-SK" altLang="en-US" sz="2325"/>
              <a:t>účastnícka prípojka</a:t>
            </a:r>
          </a:p>
          <a:p>
            <a:pPr>
              <a:defRPr/>
            </a:pPr>
            <a:r>
              <a:rPr lang="sk-SK" altLang="en-US" sz="2325"/>
              <a:t>spojovacie zariadenia</a:t>
            </a:r>
          </a:p>
          <a:p>
            <a:pPr>
              <a:defRPr/>
            </a:pPr>
            <a:r>
              <a:rPr lang="sk-SK" altLang="en-US" sz="2325"/>
              <a:t>prenosové zariadenia</a:t>
            </a:r>
          </a:p>
          <a:p>
            <a:pPr>
              <a:defRPr/>
            </a:pPr>
            <a:endParaRPr lang="sk-SK" altLang="en-US" sz="2325"/>
          </a:p>
          <a:p>
            <a:pPr>
              <a:buFontTx/>
              <a:buNone/>
              <a:defRPr/>
            </a:pPr>
            <a:r>
              <a:rPr lang="sk-SK" altLang="en-US" sz="2325"/>
              <a:t>			</a:t>
            </a:r>
            <a:r>
              <a:rPr lang="sk-SK" altLang="en-US" sz="2925">
                <a:solidFill>
                  <a:srgbClr val="FF3300"/>
                </a:solidFill>
              </a:rPr>
              <a:t>Všetko digitálne</a:t>
            </a:r>
            <a:endParaRPr lang="sk-SK" altLang="en-US" sz="2325">
              <a:solidFill>
                <a:srgbClr val="FF3300"/>
              </a:solidFill>
            </a:endParaRPr>
          </a:p>
          <a:p>
            <a:pPr>
              <a:defRPr/>
            </a:pPr>
            <a:endParaRPr lang="en-US" altLang="en-US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60973D7B-3906-4C11-980B-5614CCD349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altLang="en-US"/>
              <a:t>Signalizácia</a:t>
            </a:r>
            <a:endParaRPr lang="en-US" altLang="en-US"/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B75254F5-E882-4A32-806E-06A5C1B2E0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Zodpoved</a:t>
            </a:r>
            <a:r>
              <a:rPr lang="sk-SK" altLang="en-US"/>
              <a:t>á za zostavovanie spojení a ich rušenie </a:t>
            </a:r>
          </a:p>
          <a:p>
            <a:r>
              <a:rPr lang="sk-SK" altLang="en-US"/>
              <a:t>Umožňuje spojenie ktorýchkoľvek účastníkov pripojených k VTS</a:t>
            </a:r>
          </a:p>
          <a:p>
            <a:r>
              <a:rPr lang="sk-SK" altLang="en-US"/>
              <a:t>Tri hlavné zodpovednosti:</a:t>
            </a:r>
          </a:p>
          <a:p>
            <a:pPr lvl="1"/>
            <a:r>
              <a:rPr lang="sk-SK" altLang="en-US"/>
              <a:t>Dohľad – monitorovanie stavu liniek a okruhov</a:t>
            </a:r>
          </a:p>
          <a:p>
            <a:pPr lvl="1"/>
            <a:r>
              <a:rPr lang="sk-SK" altLang="en-US"/>
              <a:t>Alerting – spracúva správy ako vyzváňanie pri prichádzajúcom hovore</a:t>
            </a:r>
          </a:p>
          <a:p>
            <a:pPr lvl="1"/>
            <a:r>
              <a:rPr lang="sk-SK" altLang="en-US"/>
              <a:t>Adresovanie – smerovanie hovoru cez telekomunikačnú sieť</a:t>
            </a:r>
            <a:endParaRPr lang="en-US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3" name="Object 5">
            <a:extLst>
              <a:ext uri="{FF2B5EF4-FFF2-40B4-BE49-F238E27FC236}">
                <a16:creationId xmlns:a16="http://schemas.microsoft.com/office/drawing/2014/main" id="{0F82E355-A090-4476-9979-1126F642C071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1885950" y="2971800"/>
          <a:ext cx="5257800" cy="180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" name="Visio" r:id="rId4" imgW="0" imgH="0" progId="Visio.Drawing.11">
                  <p:embed/>
                </p:oleObj>
              </mc:Choice>
              <mc:Fallback>
                <p:oleObj name="Visio" r:id="rId4" imgW="0" imgH="0" progId="Visio.Drawing.11">
                  <p:embed/>
                  <p:pic>
                    <p:nvPicPr>
                      <p:cNvPr id="54273" name="Object 5">
                        <a:extLst>
                          <a:ext uri="{FF2B5EF4-FFF2-40B4-BE49-F238E27FC236}">
                            <a16:creationId xmlns:a16="http://schemas.microsoft.com/office/drawing/2014/main" id="{0F82E355-A090-4476-9979-1126F642C071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5950" y="2971800"/>
                        <a:ext cx="5257800" cy="180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5" name="Line 9">
            <a:extLst>
              <a:ext uri="{FF2B5EF4-FFF2-40B4-BE49-F238E27FC236}">
                <a16:creationId xmlns:a16="http://schemas.microsoft.com/office/drawing/2014/main" id="{64C6BD34-9BC5-4171-AC6B-ED98661D6F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28850" y="3314700"/>
            <a:ext cx="685800" cy="68580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75786" name="Line 10">
            <a:extLst>
              <a:ext uri="{FF2B5EF4-FFF2-40B4-BE49-F238E27FC236}">
                <a16:creationId xmlns:a16="http://schemas.microsoft.com/office/drawing/2014/main" id="{185C6D51-911C-431E-960D-EC8EBC5E374A}"/>
              </a:ext>
            </a:extLst>
          </p:cNvPr>
          <p:cNvSpPr>
            <a:spLocks noChangeShapeType="1"/>
          </p:cNvSpPr>
          <p:nvPr/>
        </p:nvSpPr>
        <p:spPr bwMode="auto">
          <a:xfrm>
            <a:off x="3371850" y="3200400"/>
            <a:ext cx="2343150" cy="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75787" name="Line 11">
            <a:extLst>
              <a:ext uri="{FF2B5EF4-FFF2-40B4-BE49-F238E27FC236}">
                <a16:creationId xmlns:a16="http://schemas.microsoft.com/office/drawing/2014/main" id="{2709379D-0FC4-4727-823A-AEA0AA598AB6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9350" y="3543300"/>
            <a:ext cx="514350" cy="51435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75788" name="Line 12">
            <a:extLst>
              <a:ext uri="{FF2B5EF4-FFF2-40B4-BE49-F238E27FC236}">
                <a16:creationId xmlns:a16="http://schemas.microsoft.com/office/drawing/2014/main" id="{8082E138-AE72-4AE4-8E1F-2BA849EB7F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00300" y="3543300"/>
            <a:ext cx="685800" cy="685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75789" name="Line 13">
            <a:extLst>
              <a:ext uri="{FF2B5EF4-FFF2-40B4-BE49-F238E27FC236}">
                <a16:creationId xmlns:a16="http://schemas.microsoft.com/office/drawing/2014/main" id="{A08D213E-4F12-4903-9A3C-68B5947C7667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3429000"/>
            <a:ext cx="234315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75790" name="Line 14">
            <a:extLst>
              <a:ext uri="{FF2B5EF4-FFF2-40B4-BE49-F238E27FC236}">
                <a16:creationId xmlns:a16="http://schemas.microsoft.com/office/drawing/2014/main" id="{1709A655-DC03-417F-8380-C39675FE2CA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5050" y="3714750"/>
            <a:ext cx="514350" cy="51435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75791" name="Text Box 15">
            <a:extLst>
              <a:ext uri="{FF2B5EF4-FFF2-40B4-BE49-F238E27FC236}">
                <a16:creationId xmlns:a16="http://schemas.microsoft.com/office/drawing/2014/main" id="{CFBE4D4E-9243-4AC1-94B7-4FBC8EC32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3486150"/>
            <a:ext cx="313690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en-US" b="1">
                <a:solidFill>
                  <a:srgbClr val="FF3300"/>
                </a:solidFill>
                <a:latin typeface="Arial" charset="0"/>
              </a:rPr>
              <a:t>Obsadzovac</a:t>
            </a:r>
            <a:r>
              <a:rPr lang="sk-SK" altLang="en-US" b="1">
                <a:solidFill>
                  <a:srgbClr val="FF3300"/>
                </a:solidFill>
                <a:latin typeface="Arial" charset="0"/>
              </a:rPr>
              <a:t>í tón (tú-tú-tú)</a:t>
            </a:r>
            <a:endParaRPr lang="en-US" altLang="en-US" b="1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75792" name="Text Box 16">
            <a:extLst>
              <a:ext uri="{FF2B5EF4-FFF2-40B4-BE49-F238E27FC236}">
                <a16:creationId xmlns:a16="http://schemas.microsoft.com/office/drawing/2014/main" id="{8EC2C659-CB81-4BA9-AE96-66FBC0714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857500"/>
            <a:ext cx="315912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sk-SK" altLang="en-US" b="1">
                <a:solidFill>
                  <a:srgbClr val="33CC33"/>
                </a:solidFill>
                <a:latin typeface="Arial" charset="0"/>
              </a:rPr>
              <a:t>Volanie (v dátovom kanáli)</a:t>
            </a:r>
            <a:endParaRPr lang="en-US" altLang="en-US" b="1">
              <a:solidFill>
                <a:srgbClr val="33CC33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91" grpId="0"/>
      <p:bldP spid="7579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8D7D0282-C9CE-46FE-8988-58273BD25C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altLang="en-US" sz="3000"/>
              <a:t>Štandardizácia signalizácie</a:t>
            </a:r>
            <a:br>
              <a:rPr lang="sk-SK" altLang="en-US" sz="3000"/>
            </a:br>
            <a:r>
              <a:rPr lang="sk-SK" altLang="en-US" sz="3000"/>
              <a:t>Signalizačný systém 7 (SS7)</a:t>
            </a:r>
            <a:endParaRPr lang="en-US" altLang="en-US" sz="3000"/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C414FCA3-8C80-4A73-B78B-68A8A79CAB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sk-SK" altLang="en-US" sz="1800"/>
              <a:t>Potreba medzinárodného štandardu na rozdiel od národných štandardov</a:t>
            </a:r>
          </a:p>
          <a:p>
            <a:pPr>
              <a:lnSpc>
                <a:spcPct val="90000"/>
              </a:lnSpc>
              <a:defRPr/>
            </a:pPr>
            <a:r>
              <a:rPr lang="sk-SK" altLang="en-US" sz="1800"/>
              <a:t>Štandardizovaný ITU-T Q.700 – Q.788 (verejne dostupné na </a:t>
            </a:r>
            <a:r>
              <a:rPr lang="sk-SK" altLang="en-US" sz="1800">
                <a:hlinkClick r:id="rId3"/>
              </a:rPr>
              <a:t>http://www.itu.int</a:t>
            </a:r>
            <a:r>
              <a:rPr lang="sk-SK" altLang="en-US" sz="1800"/>
              <a:t> )</a:t>
            </a:r>
          </a:p>
          <a:p>
            <a:pPr>
              <a:lnSpc>
                <a:spcPct val="90000"/>
              </a:lnSpc>
              <a:defRPr/>
            </a:pPr>
            <a:r>
              <a:rPr lang="sk-SK" altLang="en-US" sz="1800"/>
              <a:t>Definuje samostatnú signalizačnú sieť zloženú zo:</a:t>
            </a:r>
          </a:p>
          <a:p>
            <a:pPr lvl="1">
              <a:lnSpc>
                <a:spcPct val="90000"/>
              </a:lnSpc>
              <a:defRPr/>
            </a:pPr>
            <a:r>
              <a:rPr lang="sk-SK" altLang="en-US" sz="1500"/>
              <a:t>Signalizačných liniek</a:t>
            </a:r>
          </a:p>
          <a:p>
            <a:pPr lvl="1">
              <a:lnSpc>
                <a:spcPct val="90000"/>
              </a:lnSpc>
              <a:defRPr/>
            </a:pPr>
            <a:r>
              <a:rPr lang="sk-SK" altLang="en-US" sz="1500"/>
              <a:t>Signalizačných uzlov</a:t>
            </a:r>
          </a:p>
          <a:p>
            <a:pPr>
              <a:lnSpc>
                <a:spcPct val="90000"/>
              </a:lnSpc>
              <a:defRPr/>
            </a:pPr>
            <a:r>
              <a:rPr lang="sk-SK" altLang="en-US" sz="1800"/>
              <a:t>Signalizácia zviazaná s dátami – dáta aj signalizácia idú tou istou cestou – CAS (Channel Associated Signalling)</a:t>
            </a:r>
          </a:p>
          <a:p>
            <a:pPr>
              <a:lnSpc>
                <a:spcPct val="90000"/>
              </a:lnSpc>
              <a:defRPr/>
            </a:pPr>
            <a:r>
              <a:rPr lang="sk-SK" altLang="en-US" sz="1800"/>
              <a:t>Oddelená signalizácia – CCS (Common Channel Signalling)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endParaRPr lang="en-US" altLang="en-US" sz="1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DE6697EA-6721-EE4B-97D6-78743F8537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altLang="en-US" sz="3600"/>
              <a:t>Rádiové rozhranie GSM</a:t>
            </a:r>
            <a:r>
              <a:rPr lang="en-US" altLang="en-US" sz="3600"/>
              <a:t> </a:t>
            </a:r>
            <a:r>
              <a:rPr lang="sk-SK" altLang="en-US" sz="3600"/>
              <a:t>(Um) - </a:t>
            </a:r>
            <a:br>
              <a:rPr lang="sk-SK" altLang="en-US" sz="3600"/>
            </a:br>
            <a:r>
              <a:rPr lang="sk-SK" altLang="en-US" sz="3600"/>
              <a:t>frekvenčné pásma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B8F16516-323A-9D49-A677-823C42DEC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71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altLang="en-US"/>
          </a:p>
        </p:txBody>
      </p:sp>
      <p:pic>
        <p:nvPicPr>
          <p:cNvPr id="20483" name="Picture 4" descr="pasma">
            <a:extLst>
              <a:ext uri="{FF2B5EF4-FFF2-40B4-BE49-F238E27FC236}">
                <a16:creationId xmlns:a16="http://schemas.microsoft.com/office/drawing/2014/main" id="{39DB3634-25AB-4C35-BAFF-29ABCB358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1881188"/>
            <a:ext cx="8245475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>
            <a:extLst>
              <a:ext uri="{FF2B5EF4-FFF2-40B4-BE49-F238E27FC236}">
                <a16:creationId xmlns:a16="http://schemas.microsoft.com/office/drawing/2014/main" id="{415C2165-7D03-4F47-8C5B-04E630C2C0B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sk-SK" altLang="en-US"/>
              <a:t>Transportné služby</a:t>
            </a:r>
            <a:endParaRPr lang="en-US" altLang="en-US"/>
          </a:p>
        </p:txBody>
      </p:sp>
      <p:sp>
        <p:nvSpPr>
          <p:cNvPr id="258051" name="Rectangle 3">
            <a:extLst>
              <a:ext uri="{FF2B5EF4-FFF2-40B4-BE49-F238E27FC236}">
                <a16:creationId xmlns:a16="http://schemas.microsoft.com/office/drawing/2014/main" id="{10DF0CEF-2156-4C94-93EE-0424673B6B5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>
            <a:extLst>
              <a:ext uri="{FF2B5EF4-FFF2-40B4-BE49-F238E27FC236}">
                <a16:creationId xmlns:a16="http://schemas.microsoft.com/office/drawing/2014/main" id="{90610F2A-29C0-47AE-8EBF-0BE30B0242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altLang="en-US"/>
              <a:t>Transportné služby</a:t>
            </a:r>
            <a:endParaRPr lang="en-US" altLang="en-US"/>
          </a:p>
        </p:txBody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E6D492AE-FD5D-4E7A-A8C0-8839FD14B2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sk-SK" altLang="en-US"/>
              <a:t>Cieľ:</a:t>
            </a:r>
          </a:p>
          <a:p>
            <a:pPr lvl="1">
              <a:lnSpc>
                <a:spcPct val="90000"/>
              </a:lnSpc>
              <a:defRPr/>
            </a:pPr>
            <a:r>
              <a:rPr lang="sk-SK" altLang="en-US"/>
              <a:t>Prenos 64 kbit/s kanálov</a:t>
            </a:r>
          </a:p>
          <a:p>
            <a:pPr>
              <a:lnSpc>
                <a:spcPct val="90000"/>
              </a:lnSpc>
              <a:defRPr/>
            </a:pPr>
            <a:r>
              <a:rPr lang="sk-SK" altLang="en-US"/>
              <a:t>Riešenie:</a:t>
            </a:r>
          </a:p>
          <a:p>
            <a:pPr lvl="1">
              <a:lnSpc>
                <a:spcPct val="90000"/>
              </a:lnSpc>
              <a:defRPr/>
            </a:pPr>
            <a:r>
              <a:rPr lang="sk-SK" altLang="en-US"/>
              <a:t>Synchrónna digitálna hierarchia (SDH)</a:t>
            </a:r>
          </a:p>
          <a:p>
            <a:pPr lvl="2">
              <a:lnSpc>
                <a:spcPct val="90000"/>
              </a:lnSpc>
              <a:defRPr/>
            </a:pPr>
            <a:r>
              <a:rPr lang="sk-SK" altLang="en-US"/>
              <a:t>Štandard z r. 1988</a:t>
            </a:r>
          </a:p>
          <a:p>
            <a:pPr lvl="1">
              <a:lnSpc>
                <a:spcPct val="90000"/>
              </a:lnSpc>
              <a:defRPr/>
            </a:pPr>
            <a:r>
              <a:rPr lang="sk-SK" altLang="en-US"/>
              <a:t>V USA je štandardizovaná ako Synchrónna optická sieť (SONET)</a:t>
            </a:r>
          </a:p>
          <a:p>
            <a:pPr>
              <a:lnSpc>
                <a:spcPct val="90000"/>
              </a:lnSpc>
              <a:defRPr/>
            </a:pPr>
            <a:r>
              <a:rPr lang="sk-SK" altLang="en-US"/>
              <a:t>Podporuje synchrónny transparentný prenos dát v kontaineroch</a:t>
            </a:r>
            <a:endParaRPr lang="en-US" altLang="en-US"/>
          </a:p>
          <a:p>
            <a:pPr>
              <a:lnSpc>
                <a:spcPct val="90000"/>
              </a:lnSpc>
              <a:defRPr/>
            </a:pPr>
            <a:r>
              <a:rPr lang="en-US" altLang="en-US"/>
              <a:t>Vyu</a:t>
            </a:r>
            <a:r>
              <a:rPr lang="sk-SK" altLang="en-US"/>
              <a:t>žíva výhody optickej technológie</a:t>
            </a:r>
            <a:endParaRPr lang="en-US" alt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>
            <a:extLst>
              <a:ext uri="{FF2B5EF4-FFF2-40B4-BE49-F238E27FC236}">
                <a16:creationId xmlns:a16="http://schemas.microsoft.com/office/drawing/2014/main" id="{25BB2230-465A-4BC2-8B70-9B0E4C0EA3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Charakteristika SDH</a:t>
            </a:r>
          </a:p>
        </p:txBody>
      </p:sp>
      <p:sp>
        <p:nvSpPr>
          <p:cNvPr id="274435" name="Rectangle 3">
            <a:extLst>
              <a:ext uri="{FF2B5EF4-FFF2-40B4-BE49-F238E27FC236}">
                <a16:creationId xmlns:a16="http://schemas.microsoft.com/office/drawing/2014/main" id="{4793A616-DAAF-412F-B127-38077F6C83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sk-SK" altLang="en-US"/>
              <a:t>Používa optické káble miesto doterajších metalických</a:t>
            </a:r>
            <a:r>
              <a:rPr lang="en-US" altLang="en-US"/>
              <a:t> </a:t>
            </a:r>
            <a:endParaRPr lang="sk-SK" altLang="en-US"/>
          </a:p>
          <a:p>
            <a:pPr>
              <a:defRPr/>
            </a:pPr>
            <a:r>
              <a:rPr lang="sk-SK" altLang="en-US"/>
              <a:t>Používa viacero princípov zabezpečujúcich kvalitnejší prenos informácie (napr. kruhová ochrana v chránenom režime)</a:t>
            </a:r>
          </a:p>
          <a:p>
            <a:pPr>
              <a:defRPr/>
            </a:pPr>
            <a:r>
              <a:rPr lang="sk-SK" altLang="en-US"/>
              <a:t>Zavádza add/drop multiplexory ADM </a:t>
            </a:r>
          </a:p>
          <a:p>
            <a:pPr>
              <a:defRPr/>
            </a:pPr>
            <a:r>
              <a:rPr lang="sk-SK" altLang="en-US"/>
              <a:t>Zavádza cross-connecty (krížových prepojovačov) SDXC</a:t>
            </a:r>
            <a:r>
              <a:rPr lang="en-US" altLang="en-US"/>
              <a:t> </a:t>
            </a:r>
            <a:endParaRPr lang="sk-SK" altLang="en-US"/>
          </a:p>
          <a:p>
            <a:pPr>
              <a:defRPr/>
            </a:pPr>
            <a:r>
              <a:rPr lang="sk-SK" altLang="en-US"/>
              <a:t>Je spätne kompatibilná s PDH</a:t>
            </a:r>
          </a:p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75" name="Rectangle 31">
            <a:extLst>
              <a:ext uri="{FF2B5EF4-FFF2-40B4-BE49-F238E27FC236}">
                <a16:creationId xmlns:a16="http://schemas.microsoft.com/office/drawing/2014/main" id="{2556C352-48E9-4566-B740-53B381EF72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5900" y="1063625"/>
            <a:ext cx="6172200" cy="650875"/>
          </a:xfrm>
        </p:spPr>
        <p:txBody>
          <a:bodyPr/>
          <a:lstStyle/>
          <a:p>
            <a:pPr>
              <a:defRPr/>
            </a:pPr>
            <a:r>
              <a:rPr lang="en-US" altLang="en-US"/>
              <a:t>SONET</a:t>
            </a:r>
            <a:r>
              <a:rPr lang="sk-SK" altLang="en-US"/>
              <a:t> Kontainer</a:t>
            </a:r>
            <a:r>
              <a:rPr lang="en-US" altLang="en-US"/>
              <a:t> STS 1</a:t>
            </a:r>
          </a:p>
        </p:txBody>
      </p:sp>
      <p:graphicFrame>
        <p:nvGraphicFramePr>
          <p:cNvPr id="262286" name="Group 142">
            <a:extLst>
              <a:ext uri="{FF2B5EF4-FFF2-40B4-BE49-F238E27FC236}">
                <a16:creationId xmlns:a16="http://schemas.microsoft.com/office/drawing/2014/main" id="{A721E5AB-BAFC-4CA0-92FA-40F3AADBE7A8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1543050" y="1657350"/>
          <a:ext cx="6172200" cy="3394075"/>
        </p:xfrm>
        <a:graphic>
          <a:graphicData uri="http://schemas.openxmlformats.org/drawingml/2006/table">
            <a:tbl>
              <a:tblPr/>
              <a:tblGrid>
                <a:gridCol w="771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1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1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1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1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1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15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15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92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...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2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A1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A2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J0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J1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2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B1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E1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F1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B3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2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D1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D2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D3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C2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4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H1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H2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H3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G1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2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B2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K1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K2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F2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2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D4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D5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D6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H4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2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D7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D8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D9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Z3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2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D10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D11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D12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Z4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2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S1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M0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E2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N1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62287" name="AutoShape 143">
            <a:extLst>
              <a:ext uri="{FF2B5EF4-FFF2-40B4-BE49-F238E27FC236}">
                <a16:creationId xmlns:a16="http://schemas.microsoft.com/office/drawing/2014/main" id="{38B53C40-BC01-4BAD-89BC-01604C901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143000"/>
            <a:ext cx="1543050" cy="628650"/>
          </a:xfrm>
          <a:prstGeom prst="wedgeRoundRectCallout">
            <a:avLst>
              <a:gd name="adj1" fmla="val 116977"/>
              <a:gd name="adj2" fmla="val 107009"/>
              <a:gd name="adj3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en-US">
                <a:latin typeface="Arial" charset="0"/>
              </a:rPr>
              <a:t>Regeneration section Overhead</a:t>
            </a:r>
          </a:p>
        </p:txBody>
      </p:sp>
      <p:sp>
        <p:nvSpPr>
          <p:cNvPr id="262288" name="AutoShape 144">
            <a:extLst>
              <a:ext uri="{FF2B5EF4-FFF2-40B4-BE49-F238E27FC236}">
                <a16:creationId xmlns:a16="http://schemas.microsoft.com/office/drawing/2014/main" id="{DD7D17AE-F7F5-4F1E-8181-1791C347B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5143500"/>
            <a:ext cx="1657350" cy="571500"/>
          </a:xfrm>
          <a:prstGeom prst="wedgeRoundRectCallout">
            <a:avLst>
              <a:gd name="adj1" fmla="val 25648"/>
              <a:gd name="adj2" fmla="val -40604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en-US">
                <a:latin typeface="Arial" charset="0"/>
              </a:rPr>
              <a:t>Pointer</a:t>
            </a:r>
          </a:p>
        </p:txBody>
      </p:sp>
      <p:sp>
        <p:nvSpPr>
          <p:cNvPr id="262289" name="AutoShape 145">
            <a:extLst>
              <a:ext uri="{FF2B5EF4-FFF2-40B4-BE49-F238E27FC236}">
                <a16:creationId xmlns:a16="http://schemas.microsoft.com/office/drawing/2014/main" id="{F4B7A72B-F678-4B78-941B-C6953E950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850" y="5200650"/>
            <a:ext cx="1600200" cy="514350"/>
          </a:xfrm>
          <a:prstGeom prst="wedgeRoundRectCallout">
            <a:avLst>
              <a:gd name="adj1" fmla="val -34227"/>
              <a:gd name="adj2" fmla="val -128935"/>
              <a:gd name="adj3" fmla="val 16667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en-US">
                <a:latin typeface="Arial" charset="0"/>
              </a:rPr>
              <a:t>Multiplex section overhead</a:t>
            </a:r>
          </a:p>
        </p:txBody>
      </p:sp>
      <p:sp>
        <p:nvSpPr>
          <p:cNvPr id="262290" name="AutoShape 146">
            <a:extLst>
              <a:ext uri="{FF2B5EF4-FFF2-40B4-BE49-F238E27FC236}">
                <a16:creationId xmlns:a16="http://schemas.microsoft.com/office/drawing/2014/main" id="{55EC0EB2-8439-4294-89BF-AB5773321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2100" y="5257800"/>
            <a:ext cx="1714500" cy="514350"/>
          </a:xfrm>
          <a:prstGeom prst="wedgeRoundRectCallout">
            <a:avLst>
              <a:gd name="adj1" fmla="val -66597"/>
              <a:gd name="adj2" fmla="val -135417"/>
              <a:gd name="adj3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en-US">
                <a:latin typeface="Arial" charset="0"/>
              </a:rPr>
              <a:t>Payload overhead</a:t>
            </a:r>
          </a:p>
        </p:txBody>
      </p:sp>
      <p:sp>
        <p:nvSpPr>
          <p:cNvPr id="262291" name="AutoShape 147">
            <a:extLst>
              <a:ext uri="{FF2B5EF4-FFF2-40B4-BE49-F238E27FC236}">
                <a16:creationId xmlns:a16="http://schemas.microsoft.com/office/drawing/2014/main" id="{8AB30BE1-D99F-41AB-99A3-98B0F1448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9350" y="3086100"/>
            <a:ext cx="1771650" cy="514350"/>
          </a:xfrm>
          <a:prstGeom prst="wedgeRoundRectCallout">
            <a:avLst>
              <a:gd name="adj1" fmla="val -66060"/>
              <a:gd name="adj2" fmla="val 235417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en-US">
                <a:latin typeface="Arial" charset="0"/>
              </a:rPr>
              <a:t>Synchronous Poyload Envelope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297" name="Rectangle 105">
            <a:extLst>
              <a:ext uri="{FF2B5EF4-FFF2-40B4-BE49-F238E27FC236}">
                <a16:creationId xmlns:a16="http://schemas.microsoft.com/office/drawing/2014/main" id="{AA564300-C324-40C7-9F01-7CD39CC10B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graphicFrame>
        <p:nvGraphicFramePr>
          <p:cNvPr id="264301" name="Group 109">
            <a:extLst>
              <a:ext uri="{FF2B5EF4-FFF2-40B4-BE49-F238E27FC236}">
                <a16:creationId xmlns:a16="http://schemas.microsoft.com/office/drawing/2014/main" id="{C0306755-A2AC-4A8C-BF34-7CB32CE3DB2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43050" y="2343150"/>
          <a:ext cx="1943100" cy="3055938"/>
        </p:xfrm>
        <a:graphic>
          <a:graphicData uri="http://schemas.openxmlformats.org/drawingml/2006/table">
            <a:tbl>
              <a:tblPr/>
              <a:tblGrid>
                <a:gridCol w="485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94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A1</a:t>
                      </a:r>
                    </a:p>
                  </a:txBody>
                  <a:tcPr marL="68580" marR="68580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A2</a:t>
                      </a:r>
                    </a:p>
                  </a:txBody>
                  <a:tcPr marL="68580" marR="68580" marT="34299" marB="34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J0</a:t>
                      </a:r>
                    </a:p>
                  </a:txBody>
                  <a:tcPr marL="68580" marR="68580" marT="34299" marB="34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J1</a:t>
                      </a:r>
                    </a:p>
                  </a:txBody>
                  <a:tcPr marL="68580" marR="68580" marT="34299" marB="34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4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B1</a:t>
                      </a:r>
                    </a:p>
                  </a:txBody>
                  <a:tcPr marL="68580" marR="68580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E1</a:t>
                      </a:r>
                    </a:p>
                  </a:txBody>
                  <a:tcPr marL="68580" marR="68580" marT="34299" marB="34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F1</a:t>
                      </a:r>
                    </a:p>
                  </a:txBody>
                  <a:tcPr marL="68580" marR="68580" marT="34299" marB="34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B3</a:t>
                      </a:r>
                    </a:p>
                  </a:txBody>
                  <a:tcPr marL="68580" marR="68580" marT="34299" marB="34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4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D1</a:t>
                      </a:r>
                    </a:p>
                  </a:txBody>
                  <a:tcPr marL="68580" marR="68580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D2</a:t>
                      </a:r>
                    </a:p>
                  </a:txBody>
                  <a:tcPr marL="68580" marR="68580" marT="34299" marB="34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D3</a:t>
                      </a:r>
                    </a:p>
                  </a:txBody>
                  <a:tcPr marL="68580" marR="68580" marT="34299" marB="34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C2</a:t>
                      </a:r>
                    </a:p>
                  </a:txBody>
                  <a:tcPr marL="68580" marR="68580" marT="34299" marB="34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6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H1</a:t>
                      </a:r>
                    </a:p>
                  </a:txBody>
                  <a:tcPr marL="68580" marR="68580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H2</a:t>
                      </a:r>
                    </a:p>
                  </a:txBody>
                  <a:tcPr marL="68580" marR="68580" marT="34299" marB="34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H3</a:t>
                      </a:r>
                    </a:p>
                  </a:txBody>
                  <a:tcPr marL="68580" marR="68580" marT="34299" marB="34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G1</a:t>
                      </a:r>
                    </a:p>
                  </a:txBody>
                  <a:tcPr marL="68580" marR="68580" marT="34299" marB="34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4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B2</a:t>
                      </a:r>
                    </a:p>
                  </a:txBody>
                  <a:tcPr marL="68580" marR="68580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K1</a:t>
                      </a:r>
                    </a:p>
                  </a:txBody>
                  <a:tcPr marL="68580" marR="68580" marT="34299" marB="34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K2</a:t>
                      </a:r>
                    </a:p>
                  </a:txBody>
                  <a:tcPr marL="68580" marR="68580" marT="34299" marB="34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F2</a:t>
                      </a:r>
                    </a:p>
                  </a:txBody>
                  <a:tcPr marL="68580" marR="68580" marT="34299" marB="34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4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D4</a:t>
                      </a:r>
                    </a:p>
                  </a:txBody>
                  <a:tcPr marL="68580" marR="68580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D5</a:t>
                      </a:r>
                    </a:p>
                  </a:txBody>
                  <a:tcPr marL="68580" marR="68580" marT="34299" marB="34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D6</a:t>
                      </a:r>
                    </a:p>
                  </a:txBody>
                  <a:tcPr marL="68580" marR="68580" marT="34299" marB="34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H4</a:t>
                      </a:r>
                    </a:p>
                  </a:txBody>
                  <a:tcPr marL="68580" marR="68580" marT="34299" marB="34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4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D7</a:t>
                      </a:r>
                    </a:p>
                  </a:txBody>
                  <a:tcPr marL="68580" marR="68580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D8</a:t>
                      </a:r>
                    </a:p>
                  </a:txBody>
                  <a:tcPr marL="68580" marR="68580" marT="34299" marB="34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D9</a:t>
                      </a:r>
                    </a:p>
                  </a:txBody>
                  <a:tcPr marL="68580" marR="68580" marT="34299" marB="34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Z3</a:t>
                      </a:r>
                    </a:p>
                  </a:txBody>
                  <a:tcPr marL="68580" marR="68580" marT="34299" marB="34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4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D10</a:t>
                      </a:r>
                    </a:p>
                  </a:txBody>
                  <a:tcPr marL="68580" marR="68580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D11</a:t>
                      </a:r>
                    </a:p>
                  </a:txBody>
                  <a:tcPr marL="68580" marR="68580" marT="34299" marB="34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D12</a:t>
                      </a:r>
                    </a:p>
                  </a:txBody>
                  <a:tcPr marL="68580" marR="68580" marT="34299" marB="34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Z4</a:t>
                      </a:r>
                    </a:p>
                  </a:txBody>
                  <a:tcPr marL="68580" marR="68580" marT="34299" marB="34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4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S1</a:t>
                      </a:r>
                    </a:p>
                  </a:txBody>
                  <a:tcPr marL="68580" marR="68580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M0</a:t>
                      </a:r>
                    </a:p>
                  </a:txBody>
                  <a:tcPr marL="68580" marR="68580" marT="34299" marB="34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E2</a:t>
                      </a:r>
                    </a:p>
                  </a:txBody>
                  <a:tcPr marL="68580" marR="68580" marT="34299" marB="34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N1</a:t>
                      </a:r>
                    </a:p>
                  </a:txBody>
                  <a:tcPr marL="68580" marR="68580" marT="34299" marB="34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64302" name="Text Box 110">
            <a:extLst>
              <a:ext uri="{FF2B5EF4-FFF2-40B4-BE49-F238E27FC236}">
                <a16:creationId xmlns:a16="http://schemas.microsoft.com/office/drawing/2014/main" id="{E56583AB-D921-4A46-98B1-69FD750CD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312988"/>
            <a:ext cx="4171950" cy="275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sk-SK" altLang="en-US" b="1">
                <a:latin typeface="Arial" charset="0"/>
              </a:rPr>
              <a:t>A1, A2</a:t>
            </a:r>
            <a:r>
              <a:rPr lang="sk-SK" altLang="en-US">
                <a:latin typeface="Arial" charset="0"/>
              </a:rPr>
              <a:t>: začiatok rámca (1111 0110 001010000)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sk-SK" altLang="en-US" b="1">
                <a:latin typeface="Arial" charset="0"/>
              </a:rPr>
              <a:t>D1, D2, D3: </a:t>
            </a:r>
            <a:r>
              <a:rPr lang="sk-SK" altLang="en-US">
                <a:latin typeface="Arial" charset="0"/>
              </a:rPr>
              <a:t>spoločne tvoria kanál na výmenu riadiacich správ medzi uzlami (192 kbit/s)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sk-SK" altLang="en-US" b="1">
                <a:latin typeface="Arial" charset="0"/>
              </a:rPr>
              <a:t>H1, H2</a:t>
            </a:r>
            <a:r>
              <a:rPr lang="sk-SK" altLang="en-US">
                <a:latin typeface="Arial" charset="0"/>
              </a:rPr>
              <a:t>: pointer ukazujúci na začiatok dát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sk-SK" altLang="en-US" b="1">
                <a:latin typeface="Arial" charset="0"/>
              </a:rPr>
              <a:t>H3</a:t>
            </a:r>
            <a:r>
              <a:rPr lang="sk-SK" altLang="en-US">
                <a:latin typeface="Arial" charset="0"/>
              </a:rPr>
              <a:t>: pole používané pri negatívnom  posunutí pointera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sk-SK" altLang="en-US" b="1">
                <a:latin typeface="Arial" charset="0"/>
              </a:rPr>
              <a:t>D4-D12</a:t>
            </a:r>
            <a:r>
              <a:rPr lang="sk-SK" altLang="en-US">
                <a:latin typeface="Arial" charset="0"/>
              </a:rPr>
              <a:t>: obdobne ako D1-D3 tvoria kanál na výmenu správ</a:t>
            </a:r>
            <a:endParaRPr lang="en-US" altLang="en-US" b="1">
              <a:latin typeface="Arial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40" name="Rectangle 4">
            <a:extLst>
              <a:ext uri="{FF2B5EF4-FFF2-40B4-BE49-F238E27FC236}">
                <a16:creationId xmlns:a16="http://schemas.microsoft.com/office/drawing/2014/main" id="{EDD9CD63-9AF9-6D4A-9364-642B1C6BF88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>
              <a:defRPr/>
            </a:pPr>
            <a:r>
              <a:rPr lang="sk-SK" altLang="en-US" sz="4000"/>
              <a:t>Customized Applications Mobile Network Enhanced Logic</a:t>
            </a:r>
            <a:endParaRPr lang="en-US" altLang="en-US" sz="4000"/>
          </a:p>
        </p:txBody>
      </p:sp>
      <p:sp>
        <p:nvSpPr>
          <p:cNvPr id="398341" name="Rectangle 5">
            <a:extLst>
              <a:ext uri="{FF2B5EF4-FFF2-40B4-BE49-F238E27FC236}">
                <a16:creationId xmlns:a16="http://schemas.microsoft.com/office/drawing/2014/main" id="{DA156B95-2FE2-8B44-96EF-F9CD6EB5051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sk-SK" altLang="en-US" sz="3200"/>
              <a:t>CAMEL</a:t>
            </a:r>
            <a:endParaRPr lang="en-US" altLang="en-US" sz="32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>
            <a:extLst>
              <a:ext uri="{FF2B5EF4-FFF2-40B4-BE49-F238E27FC236}">
                <a16:creationId xmlns:a16="http://schemas.microsoft.com/office/drawing/2014/main" id="{3FCA6737-834A-0C44-9B5C-6C7CF7BC4C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CAMEL </a:t>
            </a:r>
            <a:r>
              <a:rPr lang="sk-SK" altLang="en-US"/>
              <a:t>a Inteligentné siete</a:t>
            </a:r>
            <a:endParaRPr lang="en-US" altLang="en-US"/>
          </a:p>
        </p:txBody>
      </p:sp>
      <p:sp>
        <p:nvSpPr>
          <p:cNvPr id="397315" name="Rectangle 3">
            <a:extLst>
              <a:ext uri="{FF2B5EF4-FFF2-40B4-BE49-F238E27FC236}">
                <a16:creationId xmlns:a16="http://schemas.microsoft.com/office/drawing/2014/main" id="{76DD6633-DDF9-434F-8B9F-40109434AE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altLang="en-US" sz="2800"/>
              <a:t>Klasické služby sú implementované vo viacerých prvkoch siete (ústredniach)</a:t>
            </a:r>
          </a:p>
          <a:p>
            <a:pPr lvl="1" eaLnBrk="1" hangingPunct="1">
              <a:defRPr/>
            </a:pPr>
            <a:r>
              <a:rPr lang="sk-SK" altLang="en-US" sz="2400"/>
              <a:t>Pomalé a zložité implementovanie nových služieb</a:t>
            </a:r>
          </a:p>
          <a:p>
            <a:pPr lvl="1" eaLnBrk="1" hangingPunct="1">
              <a:defRPr/>
            </a:pPr>
            <a:r>
              <a:rPr lang="sk-SK" altLang="en-US" sz="2400"/>
              <a:t>Malá flexibilita riešenia</a:t>
            </a:r>
          </a:p>
          <a:p>
            <a:pPr eaLnBrk="1" hangingPunct="1">
              <a:defRPr/>
            </a:pPr>
            <a:r>
              <a:rPr lang="sk-SK" altLang="en-US" sz="2800"/>
              <a:t>Riešením tohto problému boli Inteligentné siete</a:t>
            </a:r>
          </a:p>
          <a:p>
            <a:pPr lvl="1" eaLnBrk="1" hangingPunct="1">
              <a:defRPr/>
            </a:pPr>
            <a:r>
              <a:rPr lang="sk-SK" altLang="en-US" sz="2400"/>
              <a:t>„Volania“ mohli byť presmerované do uzla, kde bola implementovaná logika služby</a:t>
            </a:r>
          </a:p>
          <a:p>
            <a:pPr lvl="1" eaLnBrk="1" hangingPunct="1">
              <a:defRPr/>
            </a:pPr>
            <a:r>
              <a:rPr lang="sk-SK" altLang="en-US" sz="2400"/>
              <a:t>Služby ako predplatené karty, VPN služby atď.</a:t>
            </a:r>
            <a:endParaRPr lang="en-US" altLang="en-US" sz="24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>
            <a:extLst>
              <a:ext uri="{FF2B5EF4-FFF2-40B4-BE49-F238E27FC236}">
                <a16:creationId xmlns:a16="http://schemas.microsoft.com/office/drawing/2014/main" id="{ED178C3E-1729-8E4F-B16C-CF2A89B808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altLang="en-US"/>
              <a:t>Prečo CAMEL</a:t>
            </a:r>
            <a:endParaRPr lang="en-US" altLang="en-US"/>
          </a:p>
        </p:txBody>
      </p:sp>
      <p:sp>
        <p:nvSpPr>
          <p:cNvPr id="402435" name="Rectangle 3">
            <a:extLst>
              <a:ext uri="{FF2B5EF4-FFF2-40B4-BE49-F238E27FC236}">
                <a16:creationId xmlns:a16="http://schemas.microsoft.com/office/drawing/2014/main" id="{AA4E56E8-CA54-C848-BE93-962DAC0EEF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altLang="en-US"/>
              <a:t>IN špecifikované ETSI a ITU nebrali do úvahy špecifiká mobilných sietí </a:t>
            </a:r>
          </a:p>
          <a:p>
            <a:pPr eaLnBrk="1" hangingPunct="1">
              <a:defRPr/>
            </a:pPr>
            <a:r>
              <a:rPr lang="sk-SK" altLang="en-US"/>
              <a:t>Jednotlivý výrobcovia začali implementovať vlastné riešenia</a:t>
            </a:r>
          </a:p>
          <a:p>
            <a:pPr eaLnBrk="1" hangingPunct="1">
              <a:defRPr/>
            </a:pPr>
            <a:r>
              <a:rPr lang="sk-SK" altLang="en-US"/>
              <a:t>Z toho vznikla potreba štandardizovať „mobilné“ IN</a:t>
            </a:r>
          </a:p>
          <a:p>
            <a:pPr eaLnBrk="1" hangingPunct="1">
              <a:defRPr/>
            </a:pPr>
            <a:endParaRPr lang="sk-SK" altLang="en-US"/>
          </a:p>
          <a:p>
            <a:pPr eaLnBrk="1" hangingPunct="1">
              <a:buFontTx/>
              <a:buNone/>
              <a:defRPr/>
            </a:pPr>
            <a:endParaRPr lang="sk-SK" altLang="en-US"/>
          </a:p>
          <a:p>
            <a:pPr eaLnBrk="1" hangingPunct="1">
              <a:defRPr/>
            </a:pPr>
            <a:endParaRPr lang="sk-SK" altLang="en-US"/>
          </a:p>
          <a:p>
            <a:pPr eaLnBrk="1" hangingPunct="1">
              <a:defRPr/>
            </a:pPr>
            <a:endParaRPr lang="en-US" alt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>
            <a:extLst>
              <a:ext uri="{FF2B5EF4-FFF2-40B4-BE49-F238E27FC236}">
                <a16:creationId xmlns:a16="http://schemas.microsoft.com/office/drawing/2014/main" id="{7F50A9D3-F951-DB44-BA9C-093BE8D79F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altLang="en-US"/>
              <a:t>Vývoj CAMELu</a:t>
            </a:r>
            <a:endParaRPr lang="en-US" altLang="en-US"/>
          </a:p>
        </p:txBody>
      </p:sp>
      <p:graphicFrame>
        <p:nvGraphicFramePr>
          <p:cNvPr id="403492" name="Group 36">
            <a:extLst>
              <a:ext uri="{FF2B5EF4-FFF2-40B4-BE49-F238E27FC236}">
                <a16:creationId xmlns:a16="http://schemas.microsoft.com/office/drawing/2014/main" id="{178AA87E-A1CF-FD46-A75F-548E3F4E54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64063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4800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Organizácia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Rok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Fáza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800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ETSI/ GSM R96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1996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Fáza 1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862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ETSI/ GSM R97, R98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1997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Fáza 2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4800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3GPP R99, R4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1999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Fáza 3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4800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3GPP R5, 6, 7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2002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Fáza 4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8" name="Rectangle 4">
            <a:extLst>
              <a:ext uri="{FF2B5EF4-FFF2-40B4-BE49-F238E27FC236}">
                <a16:creationId xmlns:a16="http://schemas.microsoft.com/office/drawing/2014/main" id="{E7F202A7-8637-2244-AC39-6A2F329F05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altLang="en-US"/>
              <a:t>Ako to funguje?</a:t>
            </a:r>
            <a:endParaRPr lang="en-US" altLang="en-US"/>
          </a:p>
        </p:txBody>
      </p:sp>
      <p:grpSp>
        <p:nvGrpSpPr>
          <p:cNvPr id="59394" name="Group 8">
            <a:extLst>
              <a:ext uri="{FF2B5EF4-FFF2-40B4-BE49-F238E27FC236}">
                <a16:creationId xmlns:a16="http://schemas.microsoft.com/office/drawing/2014/main" id="{CE0C8465-C402-40DF-93EB-F8E257425646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1982788"/>
            <a:ext cx="450850" cy="733425"/>
            <a:chOff x="249" y="1249"/>
            <a:chExt cx="284" cy="462"/>
          </a:xfrm>
        </p:grpSpPr>
        <p:sp>
          <p:nvSpPr>
            <p:cNvPr id="59433" name="Rectangle 9">
              <a:extLst>
                <a:ext uri="{FF2B5EF4-FFF2-40B4-BE49-F238E27FC236}">
                  <a16:creationId xmlns:a16="http://schemas.microsoft.com/office/drawing/2014/main" id="{75C4D4A4-CB5F-4A06-80B5-2C38DF47D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" y="1340"/>
              <a:ext cx="226" cy="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59434" name="Rectangle 10">
              <a:extLst>
                <a:ext uri="{FF2B5EF4-FFF2-40B4-BE49-F238E27FC236}">
                  <a16:creationId xmlns:a16="http://schemas.microsoft.com/office/drawing/2014/main" id="{99FECA81-A97A-4278-B458-02DBFE36D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1249"/>
              <a:ext cx="45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59435" name="Text Box 11">
              <a:extLst>
                <a:ext uri="{FF2B5EF4-FFF2-40B4-BE49-F238E27FC236}">
                  <a16:creationId xmlns:a16="http://schemas.microsoft.com/office/drawing/2014/main" id="{B210875F-C495-49E2-8E56-9E5269FDA6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" y="1385"/>
              <a:ext cx="28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k-SK" altLang="en-US" sz="1400">
                  <a:cs typeface="Arial" panose="020B0604020202020204" pitchFamily="34" charset="0"/>
                </a:rPr>
                <a:t>MS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k-SK" altLang="en-US" sz="1400">
                  <a:cs typeface="Arial" panose="020B0604020202020204" pitchFamily="34" charset="0"/>
                </a:rPr>
                <a:t> A</a:t>
              </a:r>
            </a:p>
          </p:txBody>
        </p:sp>
      </p:grpSp>
      <p:grpSp>
        <p:nvGrpSpPr>
          <p:cNvPr id="59395" name="Group 12">
            <a:extLst>
              <a:ext uri="{FF2B5EF4-FFF2-40B4-BE49-F238E27FC236}">
                <a16:creationId xmlns:a16="http://schemas.microsoft.com/office/drawing/2014/main" id="{DF8EB818-AEF8-4517-8EBD-4ADE79C41050}"/>
              </a:ext>
            </a:extLst>
          </p:cNvPr>
          <p:cNvGrpSpPr>
            <a:grpSpLocks/>
          </p:cNvGrpSpPr>
          <p:nvPr/>
        </p:nvGrpSpPr>
        <p:grpSpPr bwMode="auto">
          <a:xfrm>
            <a:off x="2484438" y="2133600"/>
            <a:ext cx="1008062" cy="576263"/>
            <a:chOff x="1565" y="1344"/>
            <a:chExt cx="635" cy="363"/>
          </a:xfrm>
        </p:grpSpPr>
        <p:sp>
          <p:nvSpPr>
            <p:cNvPr id="59431" name="Rectangle 13">
              <a:extLst>
                <a:ext uri="{FF2B5EF4-FFF2-40B4-BE49-F238E27FC236}">
                  <a16:creationId xmlns:a16="http://schemas.microsoft.com/office/drawing/2014/main" id="{7FB16D53-A9F9-4FCB-AF42-1E84795CE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" y="1344"/>
              <a:ext cx="635" cy="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59432" name="Text Box 14">
              <a:extLst>
                <a:ext uri="{FF2B5EF4-FFF2-40B4-BE49-F238E27FC236}">
                  <a16:creationId xmlns:a16="http://schemas.microsoft.com/office/drawing/2014/main" id="{7E704299-FEFC-47C4-9FA6-6D22360B45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0" y="1424"/>
              <a:ext cx="5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k-SK" altLang="en-US" sz="1400">
                  <a:cs typeface="Arial" panose="020B0604020202020204" pitchFamily="34" charset="0"/>
                </a:rPr>
                <a:t>BSSA</a:t>
              </a:r>
            </a:p>
          </p:txBody>
        </p:sp>
      </p:grpSp>
      <p:grpSp>
        <p:nvGrpSpPr>
          <p:cNvPr id="59396" name="Group 15">
            <a:extLst>
              <a:ext uri="{FF2B5EF4-FFF2-40B4-BE49-F238E27FC236}">
                <a16:creationId xmlns:a16="http://schemas.microsoft.com/office/drawing/2014/main" id="{B439D405-140B-4EF2-8A90-C3292A4B3BA5}"/>
              </a:ext>
            </a:extLst>
          </p:cNvPr>
          <p:cNvGrpSpPr>
            <a:grpSpLocks/>
          </p:cNvGrpSpPr>
          <p:nvPr/>
        </p:nvGrpSpPr>
        <p:grpSpPr bwMode="auto">
          <a:xfrm>
            <a:off x="5172075" y="2133600"/>
            <a:ext cx="1008063" cy="576263"/>
            <a:chOff x="3258" y="1344"/>
            <a:chExt cx="635" cy="363"/>
          </a:xfrm>
        </p:grpSpPr>
        <p:sp>
          <p:nvSpPr>
            <p:cNvPr id="59429" name="Rectangle 16">
              <a:extLst>
                <a:ext uri="{FF2B5EF4-FFF2-40B4-BE49-F238E27FC236}">
                  <a16:creationId xmlns:a16="http://schemas.microsoft.com/office/drawing/2014/main" id="{37CBB12D-4DDD-4815-811B-B92DFD7F6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8" y="1344"/>
              <a:ext cx="635" cy="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59430" name="Text Box 17">
              <a:extLst>
                <a:ext uri="{FF2B5EF4-FFF2-40B4-BE49-F238E27FC236}">
                  <a16:creationId xmlns:a16="http://schemas.microsoft.com/office/drawing/2014/main" id="{716E29AF-07B5-4E70-AA20-6477610E94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6" y="1434"/>
              <a:ext cx="5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k-SK" altLang="en-US" sz="1400">
                  <a:cs typeface="Arial" panose="020B0604020202020204" pitchFamily="34" charset="0"/>
                </a:rPr>
                <a:t>MSC</a:t>
              </a:r>
            </a:p>
          </p:txBody>
        </p:sp>
      </p:grpSp>
      <p:grpSp>
        <p:nvGrpSpPr>
          <p:cNvPr id="59397" name="Group 18">
            <a:extLst>
              <a:ext uri="{FF2B5EF4-FFF2-40B4-BE49-F238E27FC236}">
                <a16:creationId xmlns:a16="http://schemas.microsoft.com/office/drawing/2014/main" id="{FA74B269-E496-4917-8A65-59E1D8232750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4351338"/>
            <a:ext cx="981075" cy="1150937"/>
            <a:chOff x="3264" y="2741"/>
            <a:chExt cx="618" cy="725"/>
          </a:xfrm>
        </p:grpSpPr>
        <p:sp>
          <p:nvSpPr>
            <p:cNvPr id="59427" name="AutoShape 19">
              <a:extLst>
                <a:ext uri="{FF2B5EF4-FFF2-40B4-BE49-F238E27FC236}">
                  <a16:creationId xmlns:a16="http://schemas.microsoft.com/office/drawing/2014/main" id="{F6E46AD4-857F-4F1B-886F-98B3A379E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2741"/>
              <a:ext cx="590" cy="725"/>
            </a:xfrm>
            <a:prstGeom prst="flowChartMagneticDisk">
              <a:avLst/>
            </a:prstGeom>
            <a:solidFill>
              <a:srgbClr val="FE645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59428" name="Text Box 20">
              <a:extLst>
                <a:ext uri="{FF2B5EF4-FFF2-40B4-BE49-F238E27FC236}">
                  <a16:creationId xmlns:a16="http://schemas.microsoft.com/office/drawing/2014/main" id="{3E3AC71A-F420-4484-B1FE-752DD278AE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8" y="3106"/>
              <a:ext cx="544" cy="192"/>
            </a:xfrm>
            <a:prstGeom prst="rect">
              <a:avLst/>
            </a:prstGeom>
            <a:solidFill>
              <a:srgbClr val="FE6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k-SK" altLang="en-US" sz="1400">
                  <a:cs typeface="Arial" panose="020B0604020202020204" pitchFamily="34" charset="0"/>
                </a:rPr>
                <a:t>SCP</a:t>
              </a:r>
            </a:p>
          </p:txBody>
        </p:sp>
      </p:grpSp>
      <p:grpSp>
        <p:nvGrpSpPr>
          <p:cNvPr id="59398" name="Group 21">
            <a:extLst>
              <a:ext uri="{FF2B5EF4-FFF2-40B4-BE49-F238E27FC236}">
                <a16:creationId xmlns:a16="http://schemas.microsoft.com/office/drawing/2014/main" id="{73A80AC4-2EA2-4CD8-B2CF-F43EB116F286}"/>
              </a:ext>
            </a:extLst>
          </p:cNvPr>
          <p:cNvGrpSpPr>
            <a:grpSpLocks/>
          </p:cNvGrpSpPr>
          <p:nvPr/>
        </p:nvGrpSpPr>
        <p:grpSpPr bwMode="auto">
          <a:xfrm>
            <a:off x="7862888" y="2133600"/>
            <a:ext cx="1008062" cy="576263"/>
            <a:chOff x="4953" y="1344"/>
            <a:chExt cx="635" cy="363"/>
          </a:xfrm>
        </p:grpSpPr>
        <p:sp>
          <p:nvSpPr>
            <p:cNvPr id="59425" name="Rectangle 22">
              <a:extLst>
                <a:ext uri="{FF2B5EF4-FFF2-40B4-BE49-F238E27FC236}">
                  <a16:creationId xmlns:a16="http://schemas.microsoft.com/office/drawing/2014/main" id="{9FBBB7CD-C6DB-4071-B604-67FECF21DF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" y="1344"/>
              <a:ext cx="635" cy="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59426" name="Text Box 23">
              <a:extLst>
                <a:ext uri="{FF2B5EF4-FFF2-40B4-BE49-F238E27FC236}">
                  <a16:creationId xmlns:a16="http://schemas.microsoft.com/office/drawing/2014/main" id="{6A15BF4F-8598-419C-904B-BBDCCD87DB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8" y="1434"/>
              <a:ext cx="5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k-SK" altLang="en-US" sz="1400">
                  <a:cs typeface="Arial" panose="020B0604020202020204" pitchFamily="34" charset="0"/>
                </a:rPr>
                <a:t>GMSCB</a:t>
              </a:r>
            </a:p>
          </p:txBody>
        </p:sp>
      </p:grpSp>
      <p:grpSp>
        <p:nvGrpSpPr>
          <p:cNvPr id="59399" name="Group 24">
            <a:extLst>
              <a:ext uri="{FF2B5EF4-FFF2-40B4-BE49-F238E27FC236}">
                <a16:creationId xmlns:a16="http://schemas.microsoft.com/office/drawing/2014/main" id="{69A37C28-3586-4C8E-AD91-368CE6A89EFE}"/>
              </a:ext>
            </a:extLst>
          </p:cNvPr>
          <p:cNvGrpSpPr>
            <a:grpSpLocks/>
          </p:cNvGrpSpPr>
          <p:nvPr/>
        </p:nvGrpSpPr>
        <p:grpSpPr bwMode="auto">
          <a:xfrm>
            <a:off x="808038" y="2135188"/>
            <a:ext cx="1662112" cy="314325"/>
            <a:chOff x="509" y="1336"/>
            <a:chExt cx="1047" cy="198"/>
          </a:xfrm>
        </p:grpSpPr>
        <p:sp>
          <p:nvSpPr>
            <p:cNvPr id="59423" name="Line 25">
              <a:extLst>
                <a:ext uri="{FF2B5EF4-FFF2-40B4-BE49-F238E27FC236}">
                  <a16:creationId xmlns:a16="http://schemas.microsoft.com/office/drawing/2014/main" id="{28B01487-2286-40DD-B9A8-282E1EA071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9" y="1526"/>
              <a:ext cx="1047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4" name="Text Box 26">
              <a:extLst>
                <a:ext uri="{FF2B5EF4-FFF2-40B4-BE49-F238E27FC236}">
                  <a16:creationId xmlns:a16="http://schemas.microsoft.com/office/drawing/2014/main" id="{4F7CB8A2-9E5C-479A-917A-C25500F5DD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3" y="1336"/>
              <a:ext cx="681" cy="198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sk-SK" altLang="en-US" sz="1400" b="1">
                  <a:solidFill>
                    <a:srgbClr val="C0C0C0"/>
                  </a:solidFill>
                  <a:cs typeface="Arial" panose="020B0604020202020204" pitchFamily="34" charset="0"/>
                </a:rPr>
                <a:t>Radio IF</a:t>
              </a:r>
            </a:p>
          </p:txBody>
        </p:sp>
      </p:grpSp>
      <p:grpSp>
        <p:nvGrpSpPr>
          <p:cNvPr id="59400" name="Group 27">
            <a:extLst>
              <a:ext uri="{FF2B5EF4-FFF2-40B4-BE49-F238E27FC236}">
                <a16:creationId xmlns:a16="http://schemas.microsoft.com/office/drawing/2014/main" id="{E89385C8-6D49-4655-87B2-46AE6416E246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2114550"/>
            <a:ext cx="1662113" cy="314325"/>
            <a:chOff x="2208" y="1332"/>
            <a:chExt cx="1047" cy="198"/>
          </a:xfrm>
        </p:grpSpPr>
        <p:sp>
          <p:nvSpPr>
            <p:cNvPr id="59421" name="Line 28">
              <a:extLst>
                <a:ext uri="{FF2B5EF4-FFF2-40B4-BE49-F238E27FC236}">
                  <a16:creationId xmlns:a16="http://schemas.microsoft.com/office/drawing/2014/main" id="{AF64E39D-1176-4E72-B17A-002C6D79AE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1528"/>
              <a:ext cx="1047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2" name="Text Box 29">
              <a:extLst>
                <a:ext uri="{FF2B5EF4-FFF2-40B4-BE49-F238E27FC236}">
                  <a16:creationId xmlns:a16="http://schemas.microsoft.com/office/drawing/2014/main" id="{8C1BF309-DCA0-4536-8470-512B83FFD2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6" y="1332"/>
              <a:ext cx="681" cy="198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sk-SK" altLang="en-US" sz="1400" b="1">
                  <a:solidFill>
                    <a:srgbClr val="C0C0C0"/>
                  </a:solidFill>
                  <a:cs typeface="Arial" panose="020B0604020202020204" pitchFamily="34" charset="0"/>
                </a:rPr>
                <a:t>Iu or A IF</a:t>
              </a:r>
            </a:p>
          </p:txBody>
        </p:sp>
      </p:grpSp>
      <p:grpSp>
        <p:nvGrpSpPr>
          <p:cNvPr id="59401" name="Group 30">
            <a:extLst>
              <a:ext uri="{FF2B5EF4-FFF2-40B4-BE49-F238E27FC236}">
                <a16:creationId xmlns:a16="http://schemas.microsoft.com/office/drawing/2014/main" id="{1325D9AC-510E-4EFD-908F-7F646F0D5252}"/>
              </a:ext>
            </a:extLst>
          </p:cNvPr>
          <p:cNvGrpSpPr>
            <a:grpSpLocks/>
          </p:cNvGrpSpPr>
          <p:nvPr/>
        </p:nvGrpSpPr>
        <p:grpSpPr bwMode="auto">
          <a:xfrm>
            <a:off x="6178550" y="2100263"/>
            <a:ext cx="1662113" cy="325437"/>
            <a:chOff x="3901" y="1332"/>
            <a:chExt cx="1047" cy="205"/>
          </a:xfrm>
        </p:grpSpPr>
        <p:sp>
          <p:nvSpPr>
            <p:cNvPr id="59419" name="Line 31">
              <a:extLst>
                <a:ext uri="{FF2B5EF4-FFF2-40B4-BE49-F238E27FC236}">
                  <a16:creationId xmlns:a16="http://schemas.microsoft.com/office/drawing/2014/main" id="{1E47C862-A0D3-412E-8214-F8B5F2DE0F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1" y="1537"/>
              <a:ext cx="1047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0" name="Text Box 32">
              <a:extLst>
                <a:ext uri="{FF2B5EF4-FFF2-40B4-BE49-F238E27FC236}">
                  <a16:creationId xmlns:a16="http://schemas.microsoft.com/office/drawing/2014/main" id="{29182744-F87C-4C52-A153-7E907B293F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0" y="1332"/>
              <a:ext cx="681" cy="198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sk-SK" altLang="en-US" sz="1400" b="1">
                  <a:solidFill>
                    <a:srgbClr val="C0C0C0"/>
                  </a:solidFill>
                  <a:cs typeface="Arial" panose="020B0604020202020204" pitchFamily="34" charset="0"/>
                </a:rPr>
                <a:t>ISUP</a:t>
              </a:r>
            </a:p>
          </p:txBody>
        </p:sp>
      </p:grpSp>
      <p:grpSp>
        <p:nvGrpSpPr>
          <p:cNvPr id="400420" name="Group 39">
            <a:extLst>
              <a:ext uri="{FF2B5EF4-FFF2-40B4-BE49-F238E27FC236}">
                <a16:creationId xmlns:a16="http://schemas.microsoft.com/office/drawing/2014/main" id="{7412EF3D-E507-4BCD-9C61-5669438F91E2}"/>
              </a:ext>
            </a:extLst>
          </p:cNvPr>
          <p:cNvGrpSpPr>
            <a:grpSpLocks/>
          </p:cNvGrpSpPr>
          <p:nvPr/>
        </p:nvGrpSpPr>
        <p:grpSpPr bwMode="auto">
          <a:xfrm>
            <a:off x="4632325" y="3213100"/>
            <a:ext cx="758825" cy="1311275"/>
            <a:chOff x="2918" y="1698"/>
            <a:chExt cx="478" cy="1152"/>
          </a:xfrm>
        </p:grpSpPr>
        <p:sp>
          <p:nvSpPr>
            <p:cNvPr id="59417" name="Line 40">
              <a:extLst>
                <a:ext uri="{FF2B5EF4-FFF2-40B4-BE49-F238E27FC236}">
                  <a16:creationId xmlns:a16="http://schemas.microsoft.com/office/drawing/2014/main" id="{F96DC804-22DA-4D29-8511-8BAC1BD4D2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6" y="1698"/>
              <a:ext cx="0" cy="1152"/>
            </a:xfrm>
            <a:prstGeom prst="line">
              <a:avLst/>
            </a:prstGeom>
            <a:noFill/>
            <a:ln w="38100" cmpd="dbl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18" name="Text Box 41">
              <a:extLst>
                <a:ext uri="{FF2B5EF4-FFF2-40B4-BE49-F238E27FC236}">
                  <a16:creationId xmlns:a16="http://schemas.microsoft.com/office/drawing/2014/main" id="{9494564F-9AFE-41BD-BB8B-90588C8F9C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8" y="2253"/>
              <a:ext cx="461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sk-SK" altLang="en-US" sz="1800">
                  <a:solidFill>
                    <a:schemeClr val="hlink"/>
                  </a:solidFill>
                  <a:cs typeface="Arial" panose="020B0604020202020204" pitchFamily="34" charset="0"/>
                </a:rPr>
                <a:t>INAP</a:t>
              </a:r>
            </a:p>
          </p:txBody>
        </p:sp>
      </p:grpSp>
      <p:grpSp>
        <p:nvGrpSpPr>
          <p:cNvPr id="400423" name="Group 42">
            <a:extLst>
              <a:ext uri="{FF2B5EF4-FFF2-40B4-BE49-F238E27FC236}">
                <a16:creationId xmlns:a16="http://schemas.microsoft.com/office/drawing/2014/main" id="{7DE1E2B5-37C6-487F-8E5C-8122355C33D4}"/>
              </a:ext>
            </a:extLst>
          </p:cNvPr>
          <p:cNvGrpSpPr>
            <a:grpSpLocks/>
          </p:cNvGrpSpPr>
          <p:nvPr/>
        </p:nvGrpSpPr>
        <p:grpSpPr bwMode="auto">
          <a:xfrm>
            <a:off x="5997575" y="3176588"/>
            <a:ext cx="1165225" cy="1330325"/>
            <a:chOff x="3778" y="1711"/>
            <a:chExt cx="734" cy="1152"/>
          </a:xfrm>
        </p:grpSpPr>
        <p:sp>
          <p:nvSpPr>
            <p:cNvPr id="59415" name="Line 43">
              <a:extLst>
                <a:ext uri="{FF2B5EF4-FFF2-40B4-BE49-F238E27FC236}">
                  <a16:creationId xmlns:a16="http://schemas.microsoft.com/office/drawing/2014/main" id="{C484432D-0CB4-42A6-B5D2-BE84C3A0D4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78" y="1711"/>
              <a:ext cx="0" cy="1152"/>
            </a:xfrm>
            <a:prstGeom prst="line">
              <a:avLst/>
            </a:prstGeom>
            <a:noFill/>
            <a:ln w="38100" cmpd="dbl">
              <a:solidFill>
                <a:schemeClr val="hlink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16" name="Text Box 44">
              <a:extLst>
                <a:ext uri="{FF2B5EF4-FFF2-40B4-BE49-F238E27FC236}">
                  <a16:creationId xmlns:a16="http://schemas.microsoft.com/office/drawing/2014/main" id="{5CAB4F1D-14C9-463B-93B2-BB57CA263F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4" y="2266"/>
              <a:ext cx="668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800">
                <a:solidFill>
                  <a:schemeClr val="hlink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400435" name="Rectangle 51">
            <a:extLst>
              <a:ext uri="{FF2B5EF4-FFF2-40B4-BE49-F238E27FC236}">
                <a16:creationId xmlns:a16="http://schemas.microsoft.com/office/drawing/2014/main" id="{25C23660-A734-1248-A973-AF1752E2F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4775" y="2708275"/>
            <a:ext cx="971550" cy="468313"/>
          </a:xfrm>
          <a:prstGeom prst="rect">
            <a:avLst/>
          </a:prstGeom>
          <a:solidFill>
            <a:srgbClr val="FE6458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sk-SK" altLang="en-US"/>
              <a:t>SSF</a:t>
            </a:r>
            <a:endParaRPr lang="en-US" altLang="en-US"/>
          </a:p>
        </p:txBody>
      </p:sp>
      <p:grpSp>
        <p:nvGrpSpPr>
          <p:cNvPr id="59405" name="Group 18">
            <a:extLst>
              <a:ext uri="{FF2B5EF4-FFF2-40B4-BE49-F238E27FC236}">
                <a16:creationId xmlns:a16="http://schemas.microsoft.com/office/drawing/2014/main" id="{D03B4D3A-3427-451F-ADFD-05F0E64EE78A}"/>
              </a:ext>
            </a:extLst>
          </p:cNvPr>
          <p:cNvGrpSpPr>
            <a:grpSpLocks/>
          </p:cNvGrpSpPr>
          <p:nvPr/>
        </p:nvGrpSpPr>
        <p:grpSpPr bwMode="auto">
          <a:xfrm>
            <a:off x="7451725" y="4400550"/>
            <a:ext cx="981075" cy="1150938"/>
            <a:chOff x="3264" y="2741"/>
            <a:chExt cx="618" cy="725"/>
          </a:xfrm>
        </p:grpSpPr>
        <p:sp>
          <p:nvSpPr>
            <p:cNvPr id="59413" name="AutoShape 19">
              <a:extLst>
                <a:ext uri="{FF2B5EF4-FFF2-40B4-BE49-F238E27FC236}">
                  <a16:creationId xmlns:a16="http://schemas.microsoft.com/office/drawing/2014/main" id="{5BE0EE8D-00A6-4717-B52F-98D454444A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2741"/>
              <a:ext cx="590" cy="725"/>
            </a:xfrm>
            <a:prstGeom prst="flowChartMagneticDisk">
              <a:avLst/>
            </a:prstGeom>
            <a:solidFill>
              <a:srgbClr val="FE645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59414" name="Text Box 20">
              <a:extLst>
                <a:ext uri="{FF2B5EF4-FFF2-40B4-BE49-F238E27FC236}">
                  <a16:creationId xmlns:a16="http://schemas.microsoft.com/office/drawing/2014/main" id="{FAA32D7D-79BD-44A3-B793-26B833810A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8" y="3106"/>
              <a:ext cx="544" cy="192"/>
            </a:xfrm>
            <a:prstGeom prst="rect">
              <a:avLst/>
            </a:prstGeom>
            <a:solidFill>
              <a:srgbClr val="FE6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k-SK" altLang="en-US" sz="1400">
                  <a:cs typeface="Arial" panose="020B0604020202020204" pitchFamily="34" charset="0"/>
                </a:rPr>
                <a:t>HLR</a:t>
              </a:r>
            </a:p>
          </p:txBody>
        </p:sp>
      </p:grpSp>
      <p:sp>
        <p:nvSpPr>
          <p:cNvPr id="400443" name="Line 59">
            <a:extLst>
              <a:ext uri="{FF2B5EF4-FFF2-40B4-BE49-F238E27FC236}">
                <a16:creationId xmlns:a16="http://schemas.microsoft.com/office/drawing/2014/main" id="{F4FA1DC3-86E2-3344-BD6A-E738242B9245}"/>
              </a:ext>
            </a:extLst>
          </p:cNvPr>
          <p:cNvSpPr>
            <a:spLocks noChangeShapeType="1"/>
          </p:cNvSpPr>
          <p:nvPr/>
        </p:nvSpPr>
        <p:spPr bwMode="auto">
          <a:xfrm>
            <a:off x="6156325" y="2708275"/>
            <a:ext cx="1403350" cy="1765300"/>
          </a:xfrm>
          <a:prstGeom prst="line">
            <a:avLst/>
          </a:prstGeom>
          <a:noFill/>
          <a:ln w="57150" cmpd="thinThick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00444" name="Text Box 60">
            <a:extLst>
              <a:ext uri="{FF2B5EF4-FFF2-40B4-BE49-F238E27FC236}">
                <a16:creationId xmlns:a16="http://schemas.microsoft.com/office/drawing/2014/main" id="{117A68AE-CCCB-A64B-978C-C9D0D8A30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2838" y="3681413"/>
            <a:ext cx="14922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sk-SK" altLang="en-US"/>
              <a:t>Má záznam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sk-SK" altLang="en-US"/>
              <a:t>pre CAMEL?</a:t>
            </a:r>
            <a:endParaRPr lang="en-US" altLang="en-US"/>
          </a:p>
        </p:txBody>
      </p:sp>
      <p:sp>
        <p:nvSpPr>
          <p:cNvPr id="400445" name="Line 61">
            <a:extLst>
              <a:ext uri="{FF2B5EF4-FFF2-40B4-BE49-F238E27FC236}">
                <a16:creationId xmlns:a16="http://schemas.microsoft.com/office/drawing/2014/main" id="{112FA4E2-9036-7547-ADA1-77717800831E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838" y="2420938"/>
            <a:ext cx="1654175" cy="2017712"/>
          </a:xfrm>
          <a:prstGeom prst="line">
            <a:avLst/>
          </a:prstGeom>
          <a:noFill/>
          <a:ln w="57150" cmpd="thinThick">
            <a:solidFill>
              <a:schemeClr val="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00446" name="Text Box 62">
            <a:extLst>
              <a:ext uri="{FF2B5EF4-FFF2-40B4-BE49-F238E27FC236}">
                <a16:creationId xmlns:a16="http://schemas.microsoft.com/office/drawing/2014/main" id="{891EECA6-920E-5645-B491-C75780B9D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7488" y="2809875"/>
            <a:ext cx="164465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sk-SK" altLang="en-US"/>
              <a:t>O-CSI/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sk-SK" altLang="en-US"/>
              <a:t>T-CSI záznam</a:t>
            </a:r>
            <a:endParaRPr lang="en-US" altLang="en-US"/>
          </a:p>
        </p:txBody>
      </p:sp>
      <p:grpSp>
        <p:nvGrpSpPr>
          <p:cNvPr id="400447" name="Group 36">
            <a:extLst>
              <a:ext uri="{FF2B5EF4-FFF2-40B4-BE49-F238E27FC236}">
                <a16:creationId xmlns:a16="http://schemas.microsoft.com/office/drawing/2014/main" id="{56D404C5-AFFF-457F-A08B-F9DD1F831B79}"/>
              </a:ext>
            </a:extLst>
          </p:cNvPr>
          <p:cNvGrpSpPr>
            <a:grpSpLocks/>
          </p:cNvGrpSpPr>
          <p:nvPr/>
        </p:nvGrpSpPr>
        <p:grpSpPr bwMode="auto">
          <a:xfrm>
            <a:off x="736600" y="1866900"/>
            <a:ext cx="4429125" cy="473075"/>
            <a:chOff x="464" y="1176"/>
            <a:chExt cx="2790" cy="298"/>
          </a:xfrm>
        </p:grpSpPr>
        <p:sp>
          <p:nvSpPr>
            <p:cNvPr id="59411" name="Line 37">
              <a:extLst>
                <a:ext uri="{FF2B5EF4-FFF2-40B4-BE49-F238E27FC236}">
                  <a16:creationId xmlns:a16="http://schemas.microsoft.com/office/drawing/2014/main" id="{05A02EDF-BCD9-4EC8-B886-E2A1C625B4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4" y="1473"/>
              <a:ext cx="2790" cy="1"/>
            </a:xfrm>
            <a:prstGeom prst="line">
              <a:avLst/>
            </a:prstGeom>
            <a:noFill/>
            <a:ln w="38100" cmpd="dbl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12" name="Text Box 38">
              <a:extLst>
                <a:ext uri="{FF2B5EF4-FFF2-40B4-BE49-F238E27FC236}">
                  <a16:creationId xmlns:a16="http://schemas.microsoft.com/office/drawing/2014/main" id="{9897DC7D-79A6-42AF-A063-C8A267E127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9" y="1176"/>
              <a:ext cx="49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sk-SK" altLang="en-US" sz="1800">
                  <a:solidFill>
                    <a:schemeClr val="hlink"/>
                  </a:solidFill>
                  <a:cs typeface="Arial" panose="020B0604020202020204" pitchFamily="34" charset="0"/>
                </a:rPr>
                <a:t>SETUP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444" grpId="0"/>
      <p:bldP spid="4004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>
            <a:extLst>
              <a:ext uri="{FF2B5EF4-FFF2-40B4-BE49-F238E27FC236}">
                <a16:creationId xmlns:a16="http://schemas.microsoft.com/office/drawing/2014/main" id="{BF4CEEBB-40CC-4140-8EFD-D99116743A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altLang="en-US" sz="3600"/>
              <a:t>Rádiové rozhranie GSM (Um)</a:t>
            </a:r>
          </a:p>
        </p:txBody>
      </p:sp>
      <p:sp>
        <p:nvSpPr>
          <p:cNvPr id="359427" name="Rectangle 3">
            <a:extLst>
              <a:ext uri="{FF2B5EF4-FFF2-40B4-BE49-F238E27FC236}">
                <a16:creationId xmlns:a16="http://schemas.microsoft.com/office/drawing/2014/main" id="{1A0B2E9A-65D6-304A-9BE3-994BF6F0D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71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21507" name="Group 4">
            <a:extLst>
              <a:ext uri="{FF2B5EF4-FFF2-40B4-BE49-F238E27FC236}">
                <a16:creationId xmlns:a16="http://schemas.microsoft.com/office/drawing/2014/main" id="{5BBFDA60-0E11-4517-80AB-B7EEC92E1EB3}"/>
              </a:ext>
            </a:extLst>
          </p:cNvPr>
          <p:cNvGrpSpPr>
            <a:grpSpLocks/>
          </p:cNvGrpSpPr>
          <p:nvPr/>
        </p:nvGrpSpPr>
        <p:grpSpPr bwMode="auto">
          <a:xfrm>
            <a:off x="1116013" y="1844675"/>
            <a:ext cx="6854825" cy="4152900"/>
            <a:chOff x="703" y="1162"/>
            <a:chExt cx="4318" cy="2616"/>
          </a:xfrm>
        </p:grpSpPr>
        <p:pic>
          <p:nvPicPr>
            <p:cNvPr id="21514" name="Picture 5" descr="Um">
              <a:extLst>
                <a:ext uri="{FF2B5EF4-FFF2-40B4-BE49-F238E27FC236}">
                  <a16:creationId xmlns:a16="http://schemas.microsoft.com/office/drawing/2014/main" id="{65F7337E-99FB-4EDB-99CD-43FC83BAC9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1162"/>
              <a:ext cx="4318" cy="2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9430" name="Rectangle 6">
              <a:extLst>
                <a:ext uri="{FF2B5EF4-FFF2-40B4-BE49-F238E27FC236}">
                  <a16:creationId xmlns:a16="http://schemas.microsoft.com/office/drawing/2014/main" id="{8A88C107-3262-3441-A0DA-674DDE0A98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8" y="3385"/>
              <a:ext cx="544" cy="363"/>
            </a:xfrm>
            <a:prstGeom prst="rect">
              <a:avLst/>
            </a:prstGeom>
            <a:solidFill>
              <a:srgbClr val="E7C27F"/>
            </a:solidFill>
            <a:ln w="9525">
              <a:solidFill>
                <a:srgbClr val="E7C27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359431" name="Text Box 7">
            <a:extLst>
              <a:ext uri="{FF2B5EF4-FFF2-40B4-BE49-F238E27FC236}">
                <a16:creationId xmlns:a16="http://schemas.microsoft.com/office/drawing/2014/main" id="{F75B853F-C61F-D84B-B3AD-C2810A120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628775"/>
            <a:ext cx="2736850" cy="3667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sk-SK" altLang="en-US" b="1">
                <a:latin typeface="Arial" charset="0"/>
                <a:ea typeface="Arial" charset="0"/>
                <a:cs typeface="Arial" charset="0"/>
              </a:rPr>
              <a:t>FDMA/TDMA/FDD/TDD</a:t>
            </a:r>
          </a:p>
        </p:txBody>
      </p:sp>
      <p:sp>
        <p:nvSpPr>
          <p:cNvPr id="359432" name="Line 8">
            <a:extLst>
              <a:ext uri="{FF2B5EF4-FFF2-40B4-BE49-F238E27FC236}">
                <a16:creationId xmlns:a16="http://schemas.microsoft.com/office/drawing/2014/main" id="{6A9F7120-FFA5-9742-BBD4-96D60E98D8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29013" y="4192588"/>
            <a:ext cx="133350" cy="127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359433" name="Line 9">
            <a:extLst>
              <a:ext uri="{FF2B5EF4-FFF2-40B4-BE49-F238E27FC236}">
                <a16:creationId xmlns:a16="http://schemas.microsoft.com/office/drawing/2014/main" id="{44B0D2BF-A5E1-DA41-A120-7879912F43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91050" y="3213100"/>
            <a:ext cx="52388" cy="603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359434" name="Line 10">
            <a:extLst>
              <a:ext uri="{FF2B5EF4-FFF2-40B4-BE49-F238E27FC236}">
                <a16:creationId xmlns:a16="http://schemas.microsoft.com/office/drawing/2014/main" id="{E00C5DB2-C115-0B48-B4C6-89A2D6A11D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37213" y="3228975"/>
            <a:ext cx="1389062" cy="14049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359435" name="Line 11">
            <a:extLst>
              <a:ext uri="{FF2B5EF4-FFF2-40B4-BE49-F238E27FC236}">
                <a16:creationId xmlns:a16="http://schemas.microsoft.com/office/drawing/2014/main" id="{A00B0296-BDEC-1147-9282-9B826DA333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37188" y="2343150"/>
            <a:ext cx="1417637" cy="14049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359436" name="Line 12">
            <a:extLst>
              <a:ext uri="{FF2B5EF4-FFF2-40B4-BE49-F238E27FC236}">
                <a16:creationId xmlns:a16="http://schemas.microsoft.com/office/drawing/2014/main" id="{F91974E8-AE1F-2142-B929-E0DCE223189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13138" y="2476500"/>
            <a:ext cx="808037" cy="7953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>
            <a:extLst>
              <a:ext uri="{FF2B5EF4-FFF2-40B4-BE49-F238E27FC236}">
                <a16:creationId xmlns:a16="http://schemas.microsoft.com/office/drawing/2014/main" id="{323FA9E8-BB5B-744D-9901-07F07CBD64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altLang="en-US"/>
              <a:t>CAMEL fáza 1</a:t>
            </a:r>
            <a:endParaRPr lang="en-US" altLang="en-US"/>
          </a:p>
        </p:txBody>
      </p:sp>
      <p:sp>
        <p:nvSpPr>
          <p:cNvPr id="406531" name="Rectangle 3">
            <a:extLst>
              <a:ext uri="{FF2B5EF4-FFF2-40B4-BE49-F238E27FC236}">
                <a16:creationId xmlns:a16="http://schemas.microsoft.com/office/drawing/2014/main" id="{EEBC808E-7263-BE4E-AFC6-8B3DDC36CD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altLang="en-US" sz="2800"/>
              <a:t>SCP (Service Control Point) riadi hovor (ak sú nastavené O-CSI, alebo T-CSI)</a:t>
            </a:r>
          </a:p>
          <a:p>
            <a:pPr eaLnBrk="1" hangingPunct="1">
              <a:defRPr/>
            </a:pPr>
            <a:r>
              <a:rPr lang="sk-SK" altLang="en-US" sz="2800"/>
              <a:t>Kontrola nad hovorom:</a:t>
            </a:r>
          </a:p>
          <a:p>
            <a:pPr lvl="1" eaLnBrk="1" hangingPunct="1">
              <a:defRPr/>
            </a:pPr>
            <a:r>
              <a:rPr lang="sk-SK" altLang="en-US" sz="2400"/>
              <a:t>Pri nadviazaní (povolenie, zamietnutie, zmena tf. čísla)</a:t>
            </a:r>
          </a:p>
          <a:p>
            <a:pPr lvl="1" eaLnBrk="1" hangingPunct="1">
              <a:defRPr/>
            </a:pPr>
            <a:r>
              <a:rPr lang="sk-SK" altLang="en-US" sz="2400"/>
              <a:t>Po odpoveď (akonáhle volajúci odpovie, SCP ďalej nemá kontrolu nad hovorom)</a:t>
            </a:r>
          </a:p>
          <a:p>
            <a:pPr lvl="1" eaLnBrk="1" hangingPunct="1">
              <a:defRPr/>
            </a:pPr>
            <a:r>
              <a:rPr lang="sk-SK" altLang="en-US" sz="2400"/>
              <a:t>Po ukončenie hovoru</a:t>
            </a:r>
          </a:p>
          <a:p>
            <a:pPr eaLnBrk="1" hangingPunct="1">
              <a:defRPr/>
            </a:pPr>
            <a:r>
              <a:rPr lang="sk-SK" altLang="en-US" sz="2800"/>
              <a:t>Vo fáze 1 nemôže SCP aktívne vstupovať do hovoru, iba reaguje na správy z SSF</a:t>
            </a:r>
            <a:endParaRPr lang="en-US" altLang="en-US" sz="28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>
            <a:extLst>
              <a:ext uri="{FF2B5EF4-FFF2-40B4-BE49-F238E27FC236}">
                <a16:creationId xmlns:a16="http://schemas.microsoft.com/office/drawing/2014/main" id="{72815EFE-A5B7-2749-966B-ECB49D29DB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altLang="en-US"/>
              <a:t>Virtual Private Network</a:t>
            </a:r>
            <a:endParaRPr lang="en-US" altLang="en-US"/>
          </a:p>
        </p:txBody>
      </p:sp>
      <p:grpSp>
        <p:nvGrpSpPr>
          <p:cNvPr id="62466" name="Group 8">
            <a:extLst>
              <a:ext uri="{FF2B5EF4-FFF2-40B4-BE49-F238E27FC236}">
                <a16:creationId xmlns:a16="http://schemas.microsoft.com/office/drawing/2014/main" id="{92BBD581-2BFD-46F2-B59B-A8CCE887E083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1982788"/>
            <a:ext cx="450850" cy="733425"/>
            <a:chOff x="249" y="1249"/>
            <a:chExt cx="284" cy="462"/>
          </a:xfrm>
        </p:grpSpPr>
        <p:sp>
          <p:nvSpPr>
            <p:cNvPr id="62500" name="Rectangle 9">
              <a:extLst>
                <a:ext uri="{FF2B5EF4-FFF2-40B4-BE49-F238E27FC236}">
                  <a16:creationId xmlns:a16="http://schemas.microsoft.com/office/drawing/2014/main" id="{1A40256D-8862-44E2-9E44-303339B070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" y="1340"/>
              <a:ext cx="226" cy="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62501" name="Rectangle 10">
              <a:extLst>
                <a:ext uri="{FF2B5EF4-FFF2-40B4-BE49-F238E27FC236}">
                  <a16:creationId xmlns:a16="http://schemas.microsoft.com/office/drawing/2014/main" id="{0AAEB309-40F3-49B9-A832-5EBCB5DFB3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1249"/>
              <a:ext cx="45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62502" name="Text Box 11">
              <a:extLst>
                <a:ext uri="{FF2B5EF4-FFF2-40B4-BE49-F238E27FC236}">
                  <a16:creationId xmlns:a16="http://schemas.microsoft.com/office/drawing/2014/main" id="{68E5475B-17ED-4BF3-9D8E-EFB605583F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" y="1385"/>
              <a:ext cx="28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k-SK" altLang="en-US" sz="1400">
                  <a:cs typeface="Arial" panose="020B0604020202020204" pitchFamily="34" charset="0"/>
                </a:rPr>
                <a:t>MS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k-SK" altLang="en-US" sz="1400">
                  <a:cs typeface="Arial" panose="020B0604020202020204" pitchFamily="34" charset="0"/>
                </a:rPr>
                <a:t> A</a:t>
              </a:r>
            </a:p>
          </p:txBody>
        </p:sp>
      </p:grpSp>
      <p:grpSp>
        <p:nvGrpSpPr>
          <p:cNvPr id="62467" name="Group 15">
            <a:extLst>
              <a:ext uri="{FF2B5EF4-FFF2-40B4-BE49-F238E27FC236}">
                <a16:creationId xmlns:a16="http://schemas.microsoft.com/office/drawing/2014/main" id="{07D2A0DA-DFAE-4D24-A943-9831A5D32A98}"/>
              </a:ext>
            </a:extLst>
          </p:cNvPr>
          <p:cNvGrpSpPr>
            <a:grpSpLocks/>
          </p:cNvGrpSpPr>
          <p:nvPr/>
        </p:nvGrpSpPr>
        <p:grpSpPr bwMode="auto">
          <a:xfrm>
            <a:off x="2268538" y="1916113"/>
            <a:ext cx="1008062" cy="576262"/>
            <a:chOff x="3258" y="1344"/>
            <a:chExt cx="635" cy="363"/>
          </a:xfrm>
        </p:grpSpPr>
        <p:sp>
          <p:nvSpPr>
            <p:cNvPr id="62498" name="Rectangle 16">
              <a:extLst>
                <a:ext uri="{FF2B5EF4-FFF2-40B4-BE49-F238E27FC236}">
                  <a16:creationId xmlns:a16="http://schemas.microsoft.com/office/drawing/2014/main" id="{658F15D1-0348-4ED3-A71C-1D8DFF8DAB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8" y="1344"/>
              <a:ext cx="635" cy="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62499" name="Text Box 17">
              <a:extLst>
                <a:ext uri="{FF2B5EF4-FFF2-40B4-BE49-F238E27FC236}">
                  <a16:creationId xmlns:a16="http://schemas.microsoft.com/office/drawing/2014/main" id="{7815C78C-76F6-4369-A101-CD93680642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6" y="1434"/>
              <a:ext cx="5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k-SK" altLang="en-US" sz="1400">
                  <a:cs typeface="Arial" panose="020B0604020202020204" pitchFamily="34" charset="0"/>
                </a:rPr>
                <a:t>MSC</a:t>
              </a:r>
            </a:p>
          </p:txBody>
        </p:sp>
      </p:grpSp>
      <p:grpSp>
        <p:nvGrpSpPr>
          <p:cNvPr id="62468" name="Group 18">
            <a:extLst>
              <a:ext uri="{FF2B5EF4-FFF2-40B4-BE49-F238E27FC236}">
                <a16:creationId xmlns:a16="http://schemas.microsoft.com/office/drawing/2014/main" id="{A28170E4-844C-4937-99EF-B12C7199A239}"/>
              </a:ext>
            </a:extLst>
          </p:cNvPr>
          <p:cNvGrpSpPr>
            <a:grpSpLocks/>
          </p:cNvGrpSpPr>
          <p:nvPr/>
        </p:nvGrpSpPr>
        <p:grpSpPr bwMode="auto">
          <a:xfrm>
            <a:off x="2278063" y="4133850"/>
            <a:ext cx="981075" cy="1309688"/>
            <a:chOff x="3264" y="2741"/>
            <a:chExt cx="618" cy="825"/>
          </a:xfrm>
        </p:grpSpPr>
        <p:sp>
          <p:nvSpPr>
            <p:cNvPr id="62496" name="AutoShape 19">
              <a:extLst>
                <a:ext uri="{FF2B5EF4-FFF2-40B4-BE49-F238E27FC236}">
                  <a16:creationId xmlns:a16="http://schemas.microsoft.com/office/drawing/2014/main" id="{1B5BB58F-D22D-43B8-9ADC-AD9AF8C19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2741"/>
              <a:ext cx="590" cy="725"/>
            </a:xfrm>
            <a:prstGeom prst="flowChartMagneticDisk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E6458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62497" name="Text Box 20">
              <a:extLst>
                <a:ext uri="{FF2B5EF4-FFF2-40B4-BE49-F238E27FC236}">
                  <a16:creationId xmlns:a16="http://schemas.microsoft.com/office/drawing/2014/main" id="{2501FFBB-BDD7-4EA2-BCFA-083F948692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8" y="3106"/>
              <a:ext cx="544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E645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k-SK" altLang="en-US" sz="1400">
                  <a:cs typeface="Arial" panose="020B0604020202020204" pitchFamily="34" charset="0"/>
                </a:rPr>
                <a:t>SCP/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k-SK" altLang="en-US" sz="1400">
                  <a:cs typeface="Arial" panose="020B0604020202020204" pitchFamily="34" charset="0"/>
                </a:rPr>
                <a:t>VPN server</a:t>
              </a:r>
            </a:p>
          </p:txBody>
        </p:sp>
      </p:grpSp>
      <p:grpSp>
        <p:nvGrpSpPr>
          <p:cNvPr id="408605" name="Group 39">
            <a:extLst>
              <a:ext uri="{FF2B5EF4-FFF2-40B4-BE49-F238E27FC236}">
                <a16:creationId xmlns:a16="http://schemas.microsoft.com/office/drawing/2014/main" id="{B17DDA13-85DA-4A9E-80BD-FCDF49FF5CD5}"/>
              </a:ext>
            </a:extLst>
          </p:cNvPr>
          <p:cNvGrpSpPr>
            <a:grpSpLocks/>
          </p:cNvGrpSpPr>
          <p:nvPr/>
        </p:nvGrpSpPr>
        <p:grpSpPr bwMode="auto">
          <a:xfrm>
            <a:off x="1728788" y="2995613"/>
            <a:ext cx="758825" cy="1311275"/>
            <a:chOff x="2918" y="1698"/>
            <a:chExt cx="478" cy="1152"/>
          </a:xfrm>
        </p:grpSpPr>
        <p:sp>
          <p:nvSpPr>
            <p:cNvPr id="62494" name="Line 40">
              <a:extLst>
                <a:ext uri="{FF2B5EF4-FFF2-40B4-BE49-F238E27FC236}">
                  <a16:creationId xmlns:a16="http://schemas.microsoft.com/office/drawing/2014/main" id="{DF498B36-4662-46D1-8DCF-D1CFBDB2A9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6" y="1698"/>
              <a:ext cx="0" cy="1152"/>
            </a:xfrm>
            <a:prstGeom prst="line">
              <a:avLst/>
            </a:prstGeom>
            <a:noFill/>
            <a:ln w="38100" cmpd="dbl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5" name="Text Box 41">
              <a:extLst>
                <a:ext uri="{FF2B5EF4-FFF2-40B4-BE49-F238E27FC236}">
                  <a16:creationId xmlns:a16="http://schemas.microsoft.com/office/drawing/2014/main" id="{C2C395D1-2995-4EFB-8238-5B862164D3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8" y="2253"/>
              <a:ext cx="461" cy="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sk-SK" altLang="en-US" sz="1800">
                  <a:solidFill>
                    <a:schemeClr val="hlink"/>
                  </a:solidFill>
                  <a:cs typeface="Arial" panose="020B0604020202020204" pitchFamily="34" charset="0"/>
                </a:rPr>
                <a:t>IDP (323)</a:t>
              </a:r>
            </a:p>
          </p:txBody>
        </p:sp>
      </p:grpSp>
      <p:grpSp>
        <p:nvGrpSpPr>
          <p:cNvPr id="408608" name="Group 42">
            <a:extLst>
              <a:ext uri="{FF2B5EF4-FFF2-40B4-BE49-F238E27FC236}">
                <a16:creationId xmlns:a16="http://schemas.microsoft.com/office/drawing/2014/main" id="{F12C6411-B2CC-402C-B0BB-3EF8149DB4E4}"/>
              </a:ext>
            </a:extLst>
          </p:cNvPr>
          <p:cNvGrpSpPr>
            <a:grpSpLocks/>
          </p:cNvGrpSpPr>
          <p:nvPr/>
        </p:nvGrpSpPr>
        <p:grpSpPr bwMode="auto">
          <a:xfrm>
            <a:off x="3024188" y="2960688"/>
            <a:ext cx="1165225" cy="1330325"/>
            <a:chOff x="3778" y="1711"/>
            <a:chExt cx="734" cy="1152"/>
          </a:xfrm>
        </p:grpSpPr>
        <p:sp>
          <p:nvSpPr>
            <p:cNvPr id="62492" name="Line 43">
              <a:extLst>
                <a:ext uri="{FF2B5EF4-FFF2-40B4-BE49-F238E27FC236}">
                  <a16:creationId xmlns:a16="http://schemas.microsoft.com/office/drawing/2014/main" id="{8DAD1D2E-B21F-4409-8CD4-34FC11477A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78" y="1711"/>
              <a:ext cx="0" cy="1152"/>
            </a:xfrm>
            <a:prstGeom prst="line">
              <a:avLst/>
            </a:prstGeom>
            <a:noFill/>
            <a:ln w="38100" cmpd="dbl">
              <a:solidFill>
                <a:schemeClr val="hlink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3" name="Text Box 44">
              <a:extLst>
                <a:ext uri="{FF2B5EF4-FFF2-40B4-BE49-F238E27FC236}">
                  <a16:creationId xmlns:a16="http://schemas.microsoft.com/office/drawing/2014/main" id="{9F152BB0-7080-4420-9AFD-C6E049AE4D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4" y="2266"/>
              <a:ext cx="668" cy="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sk-SK" altLang="en-US" sz="1800">
                  <a:solidFill>
                    <a:schemeClr val="hlink"/>
                  </a:solidFill>
                  <a:cs typeface="Arial" panose="020B0604020202020204" pitchFamily="34" charset="0"/>
                </a:rPr>
                <a:t>CON (00421...)</a:t>
              </a:r>
            </a:p>
          </p:txBody>
        </p:sp>
      </p:grpSp>
      <p:sp>
        <p:nvSpPr>
          <p:cNvPr id="408611" name="Rectangle 35">
            <a:extLst>
              <a:ext uri="{FF2B5EF4-FFF2-40B4-BE49-F238E27FC236}">
                <a16:creationId xmlns:a16="http://schemas.microsoft.com/office/drawing/2014/main" id="{950DAB82-54D0-A848-A96B-5D3ABFE01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1238" y="2490788"/>
            <a:ext cx="971550" cy="4683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E645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sk-SK" altLang="en-US"/>
              <a:t>SSF</a:t>
            </a:r>
            <a:endParaRPr lang="en-US" altLang="en-US"/>
          </a:p>
        </p:txBody>
      </p:sp>
      <p:grpSp>
        <p:nvGrpSpPr>
          <p:cNvPr id="62472" name="Group 18">
            <a:extLst>
              <a:ext uri="{FF2B5EF4-FFF2-40B4-BE49-F238E27FC236}">
                <a16:creationId xmlns:a16="http://schemas.microsoft.com/office/drawing/2014/main" id="{58154343-CFCD-4EFA-ACF7-7148F6DF1B06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4221163"/>
            <a:ext cx="981075" cy="1150937"/>
            <a:chOff x="3264" y="2741"/>
            <a:chExt cx="618" cy="725"/>
          </a:xfrm>
        </p:grpSpPr>
        <p:sp>
          <p:nvSpPr>
            <p:cNvPr id="62490" name="AutoShape 19">
              <a:extLst>
                <a:ext uri="{FF2B5EF4-FFF2-40B4-BE49-F238E27FC236}">
                  <a16:creationId xmlns:a16="http://schemas.microsoft.com/office/drawing/2014/main" id="{603F28D8-2D89-4E20-84C2-8A6EEE7360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2741"/>
              <a:ext cx="590" cy="725"/>
            </a:xfrm>
            <a:prstGeom prst="flowChartMagneticDisk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E6458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62491" name="Text Box 20">
              <a:extLst>
                <a:ext uri="{FF2B5EF4-FFF2-40B4-BE49-F238E27FC236}">
                  <a16:creationId xmlns:a16="http://schemas.microsoft.com/office/drawing/2014/main" id="{AFEF96FD-BDBB-406E-8FBC-751824969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8" y="3106"/>
              <a:ext cx="5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E645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k-SK" altLang="en-US" sz="1400">
                  <a:cs typeface="Arial" panose="020B0604020202020204" pitchFamily="34" charset="0"/>
                </a:rPr>
                <a:t>HLR</a:t>
              </a:r>
            </a:p>
          </p:txBody>
        </p:sp>
      </p:grpSp>
      <p:sp>
        <p:nvSpPr>
          <p:cNvPr id="408615" name="Line 39">
            <a:extLst>
              <a:ext uri="{FF2B5EF4-FFF2-40B4-BE49-F238E27FC236}">
                <a16:creationId xmlns:a16="http://schemas.microsoft.com/office/drawing/2014/main" id="{3E0425F5-7835-8F4C-917A-A7BD653527D6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2528888"/>
            <a:ext cx="1403350" cy="1765300"/>
          </a:xfrm>
          <a:prstGeom prst="line">
            <a:avLst/>
          </a:prstGeom>
          <a:noFill/>
          <a:ln w="57150" cmpd="thinThick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08616" name="Text Box 40">
            <a:extLst>
              <a:ext uri="{FF2B5EF4-FFF2-40B4-BE49-F238E27FC236}">
                <a16:creationId xmlns:a16="http://schemas.microsoft.com/office/drawing/2014/main" id="{6BC12A9A-3BDB-CC46-8745-0C45F11E4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25" y="2997200"/>
            <a:ext cx="149225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sk-SK" altLang="en-US"/>
              <a:t>Má záznam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sk-SK" altLang="en-US"/>
              <a:t>pre CAMEL?</a:t>
            </a:r>
            <a:endParaRPr lang="en-US" altLang="en-US"/>
          </a:p>
        </p:txBody>
      </p:sp>
      <p:sp>
        <p:nvSpPr>
          <p:cNvPr id="408617" name="Line 41">
            <a:extLst>
              <a:ext uri="{FF2B5EF4-FFF2-40B4-BE49-F238E27FC236}">
                <a16:creationId xmlns:a16="http://schemas.microsoft.com/office/drawing/2014/main" id="{7C34F0CE-A386-A24F-AE3C-4D172842A51B}"/>
              </a:ext>
            </a:extLst>
          </p:cNvPr>
          <p:cNvSpPr>
            <a:spLocks noChangeShapeType="1"/>
          </p:cNvSpPr>
          <p:nvPr/>
        </p:nvSpPr>
        <p:spPr bwMode="auto">
          <a:xfrm>
            <a:off x="3313113" y="2241550"/>
            <a:ext cx="1654175" cy="2017713"/>
          </a:xfrm>
          <a:prstGeom prst="line">
            <a:avLst/>
          </a:prstGeom>
          <a:noFill/>
          <a:ln w="57150" cmpd="thinThick">
            <a:solidFill>
              <a:schemeClr val="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08618" name="Text Box 42">
            <a:extLst>
              <a:ext uri="{FF2B5EF4-FFF2-40B4-BE49-F238E27FC236}">
                <a16:creationId xmlns:a16="http://schemas.microsoft.com/office/drawing/2014/main" id="{39DB904B-B87C-FC46-9B85-278534DC4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9588" y="3573463"/>
            <a:ext cx="16446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sk-SK" altLang="en-US"/>
              <a:t>O-CSI/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sk-SK" altLang="en-US"/>
              <a:t>T-CSI záznam</a:t>
            </a:r>
            <a:endParaRPr lang="en-US" altLang="en-US"/>
          </a:p>
        </p:txBody>
      </p:sp>
      <p:sp>
        <p:nvSpPr>
          <p:cNvPr id="408622" name="Line 46">
            <a:extLst>
              <a:ext uri="{FF2B5EF4-FFF2-40B4-BE49-F238E27FC236}">
                <a16:creationId xmlns:a16="http://schemas.microsoft.com/office/drawing/2014/main" id="{0F56C59F-393A-3841-98FB-2BB80BA1BDA5}"/>
              </a:ext>
            </a:extLst>
          </p:cNvPr>
          <p:cNvSpPr>
            <a:spLocks noChangeShapeType="1"/>
          </p:cNvSpPr>
          <p:nvPr/>
        </p:nvSpPr>
        <p:spPr bwMode="auto">
          <a:xfrm>
            <a:off x="827088" y="2312988"/>
            <a:ext cx="1441450" cy="0"/>
          </a:xfrm>
          <a:prstGeom prst="line">
            <a:avLst/>
          </a:prstGeom>
          <a:noFill/>
          <a:ln w="57150" cmpd="thinThick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08623" name="Text Box 47">
            <a:extLst>
              <a:ext uri="{FF2B5EF4-FFF2-40B4-BE49-F238E27FC236}">
                <a16:creationId xmlns:a16="http://schemas.microsoft.com/office/drawing/2014/main" id="{5F43734F-AF66-3147-A3D8-9B23CA1DC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024063"/>
            <a:ext cx="11112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sk-SK" altLang="en-US"/>
              <a:t>Hovor na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sk-SK" altLang="en-US"/>
              <a:t>323</a:t>
            </a:r>
            <a:endParaRPr lang="en-US" altLang="en-US"/>
          </a:p>
        </p:txBody>
      </p:sp>
      <p:sp>
        <p:nvSpPr>
          <p:cNvPr id="408624" name="Line 48">
            <a:extLst>
              <a:ext uri="{FF2B5EF4-FFF2-40B4-BE49-F238E27FC236}">
                <a16:creationId xmlns:a16="http://schemas.microsoft.com/office/drawing/2014/main" id="{2ECEF25A-DBA2-9542-AE66-CDFAF46D6E9B}"/>
              </a:ext>
            </a:extLst>
          </p:cNvPr>
          <p:cNvSpPr>
            <a:spLocks noChangeShapeType="1"/>
          </p:cNvSpPr>
          <p:nvPr/>
        </p:nvSpPr>
        <p:spPr bwMode="auto">
          <a:xfrm>
            <a:off x="3348038" y="2312988"/>
            <a:ext cx="1441450" cy="0"/>
          </a:xfrm>
          <a:prstGeom prst="line">
            <a:avLst/>
          </a:prstGeom>
          <a:noFill/>
          <a:ln w="57150" cmpd="thinThick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62480" name="Group 8">
            <a:extLst>
              <a:ext uri="{FF2B5EF4-FFF2-40B4-BE49-F238E27FC236}">
                <a16:creationId xmlns:a16="http://schemas.microsoft.com/office/drawing/2014/main" id="{9787005F-8862-4FA1-9FFD-4C2B82DB3B7F}"/>
              </a:ext>
            </a:extLst>
          </p:cNvPr>
          <p:cNvGrpSpPr>
            <a:grpSpLocks/>
          </p:cNvGrpSpPr>
          <p:nvPr/>
        </p:nvGrpSpPr>
        <p:grpSpPr bwMode="auto">
          <a:xfrm>
            <a:off x="7164388" y="1844675"/>
            <a:ext cx="450850" cy="733425"/>
            <a:chOff x="249" y="1249"/>
            <a:chExt cx="284" cy="462"/>
          </a:xfrm>
        </p:grpSpPr>
        <p:sp>
          <p:nvSpPr>
            <p:cNvPr id="62487" name="Rectangle 9">
              <a:extLst>
                <a:ext uri="{FF2B5EF4-FFF2-40B4-BE49-F238E27FC236}">
                  <a16:creationId xmlns:a16="http://schemas.microsoft.com/office/drawing/2014/main" id="{C554C028-FFA8-4ACA-B3DD-EC0AC0B9E4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" y="1340"/>
              <a:ext cx="226" cy="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62488" name="Rectangle 10">
              <a:extLst>
                <a:ext uri="{FF2B5EF4-FFF2-40B4-BE49-F238E27FC236}">
                  <a16:creationId xmlns:a16="http://schemas.microsoft.com/office/drawing/2014/main" id="{35586D25-F5CA-4EBE-98CD-57748369C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1249"/>
              <a:ext cx="45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62489" name="Text Box 11">
              <a:extLst>
                <a:ext uri="{FF2B5EF4-FFF2-40B4-BE49-F238E27FC236}">
                  <a16:creationId xmlns:a16="http://schemas.microsoft.com/office/drawing/2014/main" id="{5E129CA8-CD58-446B-AAD7-753498187C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" y="1385"/>
              <a:ext cx="28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k-SK" altLang="en-US" sz="1400">
                  <a:cs typeface="Arial" panose="020B0604020202020204" pitchFamily="34" charset="0"/>
                </a:rPr>
                <a:t>MS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k-SK" altLang="en-US" sz="1400">
                  <a:cs typeface="Arial" panose="020B0604020202020204" pitchFamily="34" charset="0"/>
                </a:rPr>
                <a:t> B</a:t>
              </a:r>
            </a:p>
          </p:txBody>
        </p:sp>
      </p:grpSp>
      <p:grpSp>
        <p:nvGrpSpPr>
          <p:cNvPr id="62481" name="Group 15">
            <a:extLst>
              <a:ext uri="{FF2B5EF4-FFF2-40B4-BE49-F238E27FC236}">
                <a16:creationId xmlns:a16="http://schemas.microsoft.com/office/drawing/2014/main" id="{ADADB870-8317-4D7C-A8D1-11853136C8AB}"/>
              </a:ext>
            </a:extLst>
          </p:cNvPr>
          <p:cNvGrpSpPr>
            <a:grpSpLocks/>
          </p:cNvGrpSpPr>
          <p:nvPr/>
        </p:nvGrpSpPr>
        <p:grpSpPr bwMode="auto">
          <a:xfrm>
            <a:off x="4751388" y="1881188"/>
            <a:ext cx="1008062" cy="576262"/>
            <a:chOff x="3258" y="1344"/>
            <a:chExt cx="635" cy="363"/>
          </a:xfrm>
        </p:grpSpPr>
        <p:sp>
          <p:nvSpPr>
            <p:cNvPr id="62485" name="Rectangle 16">
              <a:extLst>
                <a:ext uri="{FF2B5EF4-FFF2-40B4-BE49-F238E27FC236}">
                  <a16:creationId xmlns:a16="http://schemas.microsoft.com/office/drawing/2014/main" id="{2B5FEA50-8BE2-49DE-A1CE-13AFCA6E4E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8" y="1344"/>
              <a:ext cx="635" cy="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62486" name="Text Box 17">
              <a:extLst>
                <a:ext uri="{FF2B5EF4-FFF2-40B4-BE49-F238E27FC236}">
                  <a16:creationId xmlns:a16="http://schemas.microsoft.com/office/drawing/2014/main" id="{A7691EBE-4FCD-45E8-BF33-DEF63C76AD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6" y="1434"/>
              <a:ext cx="5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k-SK" altLang="en-US" sz="1400">
                  <a:cs typeface="Arial" panose="020B0604020202020204" pitchFamily="34" charset="0"/>
                </a:rPr>
                <a:t>MSC</a:t>
              </a:r>
            </a:p>
          </p:txBody>
        </p:sp>
      </p:grpSp>
      <p:sp>
        <p:nvSpPr>
          <p:cNvPr id="408633" name="Rectangle 57">
            <a:extLst>
              <a:ext uri="{FF2B5EF4-FFF2-40B4-BE49-F238E27FC236}">
                <a16:creationId xmlns:a16="http://schemas.microsoft.com/office/drawing/2014/main" id="{DDB73706-88EF-E64D-8348-EFABF54E8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4088" y="2455863"/>
            <a:ext cx="971550" cy="4683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E645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sk-SK" altLang="en-US"/>
              <a:t>SSF</a:t>
            </a:r>
            <a:endParaRPr lang="en-US" altLang="en-US"/>
          </a:p>
        </p:txBody>
      </p:sp>
      <p:sp>
        <p:nvSpPr>
          <p:cNvPr id="408634" name="Line 58">
            <a:extLst>
              <a:ext uri="{FF2B5EF4-FFF2-40B4-BE49-F238E27FC236}">
                <a16:creationId xmlns:a16="http://schemas.microsoft.com/office/drawing/2014/main" id="{C3DDDB73-2E23-6646-AEC2-D793E2BBABF8}"/>
              </a:ext>
            </a:extLst>
          </p:cNvPr>
          <p:cNvSpPr>
            <a:spLocks noChangeShapeType="1"/>
          </p:cNvSpPr>
          <p:nvPr/>
        </p:nvSpPr>
        <p:spPr bwMode="auto">
          <a:xfrm>
            <a:off x="5759450" y="2276475"/>
            <a:ext cx="1441450" cy="0"/>
          </a:xfrm>
          <a:prstGeom prst="line">
            <a:avLst/>
          </a:prstGeom>
          <a:noFill/>
          <a:ln w="57150" cmpd="thinThick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08635" name="Text Box 59">
            <a:extLst>
              <a:ext uri="{FF2B5EF4-FFF2-40B4-BE49-F238E27FC236}">
                <a16:creationId xmlns:a16="http://schemas.microsoft.com/office/drawing/2014/main" id="{1688C5CF-D624-6A42-BD0D-5FE9DBEC9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9813" y="1981200"/>
            <a:ext cx="7175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sk-SK" altLang="en-US"/>
              <a:t>ISUP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616" grpId="0"/>
      <p:bldP spid="408618" grpId="0"/>
      <p:bldP spid="408623" grpId="0"/>
      <p:bldP spid="40863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>
            <a:extLst>
              <a:ext uri="{FF2B5EF4-FFF2-40B4-BE49-F238E27FC236}">
                <a16:creationId xmlns:a16="http://schemas.microsoft.com/office/drawing/2014/main" id="{37CAA8F6-BE59-164B-883D-15C7F03D49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altLang="en-US"/>
              <a:t>CAMEL fáza 2</a:t>
            </a:r>
            <a:endParaRPr lang="en-US" altLang="en-US"/>
          </a:p>
        </p:txBody>
      </p:sp>
      <p:sp>
        <p:nvSpPr>
          <p:cNvPr id="410627" name="Rectangle 3">
            <a:extLst>
              <a:ext uri="{FF2B5EF4-FFF2-40B4-BE49-F238E27FC236}">
                <a16:creationId xmlns:a16="http://schemas.microsoft.com/office/drawing/2014/main" id="{01084FB5-BB7B-0F4F-ACF7-A8B7AC19F7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7208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sk-SK" altLang="en-US" sz="2800"/>
              <a:t>Je rozšírením fázy 1 (všetky služby z fázy 1 sú dostupné vo fáze 2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altLang="en-US" sz="2800"/>
              <a:t>Je zabezpečená spolupráca fázy 2 a fázy 1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altLang="en-US" sz="2800"/>
              <a:t>Nasledujúce vlastnosti boli pridané:</a:t>
            </a:r>
          </a:p>
        </p:txBody>
      </p:sp>
      <p:sp>
        <p:nvSpPr>
          <p:cNvPr id="410628" name="Text Box 4">
            <a:extLst>
              <a:ext uri="{FF2B5EF4-FFF2-40B4-BE49-F238E27FC236}">
                <a16:creationId xmlns:a16="http://schemas.microsoft.com/office/drawing/2014/main" id="{528EA0F5-ADCB-684C-A973-926D220B1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5" y="3465513"/>
            <a:ext cx="3708400" cy="2879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sk-SK" altLang="en-US"/>
              <a:t>Call-control: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sk-SK" altLang="en-US"/>
              <a:t>On-line charging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sk-SK" altLang="en-US"/>
              <a:t>Call forwarding notifications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sk-SK" altLang="en-US"/>
              <a:t>Follow-on calls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sk-SK" altLang="en-US"/>
              <a:t>User interaction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sk-SK" altLang="en-US"/>
              <a:t>Equal Access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sk-SK" altLang="en-US"/>
              <a:t>Enhancement to call control</a:t>
            </a:r>
            <a:endParaRPr lang="en-US" altLang="en-US"/>
          </a:p>
        </p:txBody>
      </p:sp>
      <p:sp>
        <p:nvSpPr>
          <p:cNvPr id="410629" name="Text Box 5">
            <a:extLst>
              <a:ext uri="{FF2B5EF4-FFF2-40B4-BE49-F238E27FC236}">
                <a16:creationId xmlns:a16="http://schemas.microsoft.com/office/drawing/2014/main" id="{B4E2E1F9-731E-2C48-B07D-4622AA7EF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3465513"/>
            <a:ext cx="3708400" cy="2879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sk-SK" altLang="en-US"/>
              <a:t>Ostatné: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sk-SK" altLang="en-US"/>
              <a:t>Informácia o vyvolaní doplnkovej služby (SS)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sk-SK" altLang="en-US"/>
              <a:t>Short forwarded-to-numbers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sk-SK" altLang="en-US"/>
              <a:t>Podmienené spustenie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sk-SK" altLang="en-US"/>
              <a:t>USSD riadenie</a:t>
            </a:r>
            <a:endParaRPr lang="en-US" alt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>
            <a:extLst>
              <a:ext uri="{FF2B5EF4-FFF2-40B4-BE49-F238E27FC236}">
                <a16:creationId xmlns:a16="http://schemas.microsoft.com/office/drawing/2014/main" id="{4B406424-AA71-3043-A262-2358D2D26A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altLang="en-US"/>
              <a:t>CAMEL 2 – nové dáta v HLR</a:t>
            </a:r>
            <a:endParaRPr lang="en-US" altLang="en-US"/>
          </a:p>
        </p:txBody>
      </p:sp>
      <p:sp>
        <p:nvSpPr>
          <p:cNvPr id="411651" name="Rectangle 3">
            <a:extLst>
              <a:ext uri="{FF2B5EF4-FFF2-40B4-BE49-F238E27FC236}">
                <a16:creationId xmlns:a16="http://schemas.microsoft.com/office/drawing/2014/main" id="{D0B6E0A4-B435-8241-AA65-6734101DB3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altLang="en-US"/>
              <a:t>K o-CSI a t-CSI pribudli:</a:t>
            </a:r>
          </a:p>
          <a:p>
            <a:pPr eaLnBrk="1" hangingPunct="1">
              <a:defRPr/>
            </a:pPr>
            <a:r>
              <a:rPr lang="sk-SK" altLang="en-US"/>
              <a:t>SS-CSI</a:t>
            </a:r>
          </a:p>
          <a:p>
            <a:pPr eaLnBrk="1" hangingPunct="1">
              <a:defRPr/>
            </a:pPr>
            <a:r>
              <a:rPr lang="sk-SK" altLang="en-US"/>
              <a:t>TIF-CSI</a:t>
            </a:r>
          </a:p>
          <a:p>
            <a:pPr eaLnBrk="1" hangingPunct="1">
              <a:defRPr/>
            </a:pPr>
            <a:r>
              <a:rPr lang="sk-SK" altLang="en-US"/>
              <a:t>U-CSI</a:t>
            </a:r>
          </a:p>
          <a:p>
            <a:pPr eaLnBrk="1" hangingPunct="1">
              <a:defRPr/>
            </a:pPr>
            <a:r>
              <a:rPr lang="sk-SK" altLang="en-US"/>
              <a:t>UG-CSI</a:t>
            </a:r>
            <a:endParaRPr lang="en-US" alt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>
            <a:extLst>
              <a:ext uri="{FF2B5EF4-FFF2-40B4-BE49-F238E27FC236}">
                <a16:creationId xmlns:a16="http://schemas.microsoft.com/office/drawing/2014/main" id="{F7658492-99AB-4F47-B03F-92B49CF4EF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altLang="en-US"/>
              <a:t>Online a offline spoplatnenie</a:t>
            </a:r>
            <a:endParaRPr lang="en-US" altLang="en-US"/>
          </a:p>
        </p:txBody>
      </p:sp>
      <p:sp>
        <p:nvSpPr>
          <p:cNvPr id="412675" name="Rectangle 3">
            <a:extLst>
              <a:ext uri="{FF2B5EF4-FFF2-40B4-BE49-F238E27FC236}">
                <a16:creationId xmlns:a16="http://schemas.microsoft.com/office/drawing/2014/main" id="{06155731-20A5-234C-B705-070B584CB0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altLang="en-US" sz="2400"/>
              <a:t>On-line charging umožňuje gsmSCF monitorovať a riadiť dĺžku hovoru v reálnom čase</a:t>
            </a:r>
          </a:p>
          <a:p>
            <a:pPr eaLnBrk="1" hangingPunct="1">
              <a:lnSpc>
                <a:spcPct val="90000"/>
              </a:lnSpc>
            </a:pPr>
            <a:r>
              <a:rPr lang="sk-SK" altLang="en-US" sz="2400"/>
              <a:t>Musíme poznať spoplatnenie hovoru (napr. v sekundách) </a:t>
            </a:r>
          </a:p>
          <a:p>
            <a:pPr eaLnBrk="1" hangingPunct="1">
              <a:lnSpc>
                <a:spcPct val="90000"/>
              </a:lnSpc>
            </a:pPr>
            <a:r>
              <a:rPr lang="sk-SK" altLang="en-US" sz="2400"/>
              <a:t>Hovor je spojený iba v prípade, že účastník má dostatočný kredit</a:t>
            </a:r>
          </a:p>
          <a:p>
            <a:pPr eaLnBrk="1" hangingPunct="1">
              <a:lnSpc>
                <a:spcPct val="90000"/>
              </a:lnSpc>
            </a:pPr>
            <a:r>
              <a:rPr lang="sk-SK" altLang="en-US" sz="2400"/>
              <a:t>Aj po zostavení hovoru CAMEL monitoruje hovor a odpočítava zo zostávajúceho kreditu</a:t>
            </a:r>
          </a:p>
          <a:p>
            <a:pPr eaLnBrk="1" hangingPunct="1">
              <a:lnSpc>
                <a:spcPct val="90000"/>
              </a:lnSpc>
            </a:pPr>
            <a:r>
              <a:rPr lang="sk-SK" altLang="en-US" sz="2400"/>
              <a:t>V prípade vyčerpania kreditu je hovor ukončený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altLang="en-US" sz="2400"/>
              <a:t>Offline charging: je vygenerovaný záznam CDR obsahujúci všetky dáta (MSC)</a:t>
            </a:r>
          </a:p>
          <a:p>
            <a:pPr eaLnBrk="1" hangingPunct="1">
              <a:lnSpc>
                <a:spcPct val="90000"/>
              </a:lnSpc>
            </a:pPr>
            <a:r>
              <a:rPr lang="sk-SK" altLang="en-US" sz="2400"/>
              <a:t>CDR záznamy sú spracované dodatočne</a:t>
            </a:r>
            <a:endParaRPr lang="en-US" altLang="en-US" sz="24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>
            <a:extLst>
              <a:ext uri="{FF2B5EF4-FFF2-40B4-BE49-F238E27FC236}">
                <a16:creationId xmlns:a16="http://schemas.microsoft.com/office/drawing/2014/main" id="{C9E2E56A-E6CD-AB47-BED8-120E9AB761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altLang="en-US"/>
              <a:t>Online charging</a:t>
            </a:r>
            <a:endParaRPr lang="en-US" altLang="en-US"/>
          </a:p>
        </p:txBody>
      </p:sp>
      <p:sp>
        <p:nvSpPr>
          <p:cNvPr id="413699" name="Rectangle 3">
            <a:extLst>
              <a:ext uri="{FF2B5EF4-FFF2-40B4-BE49-F238E27FC236}">
                <a16:creationId xmlns:a16="http://schemas.microsoft.com/office/drawing/2014/main" id="{61635961-8B4B-DC46-B73F-9B3D1B8FE4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sk-SK" altLang="en-US" sz="2800"/>
              <a:t>Je používaný pre pre-paid zákazníkov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k-SK" altLang="en-US" sz="2800"/>
              <a:t>Môže byť použitý aj pre postpaid zákazníkov: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sk-SK" altLang="en-US" sz="2400"/>
              <a:t>Zákazník môže volať iba istý čas v mesiaci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sk-SK" altLang="en-US" sz="2400"/>
              <a:t>Kredit zákazníka je obmedzený (na hovor, zúčtovacie obdobie)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sk-SK" altLang="en-US" sz="2400"/>
              <a:t>Monitorovanie hovoru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k-SK" altLang="en-US" sz="2800"/>
              <a:t>Monitorujú sa (a riadia):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sk-SK" altLang="en-US" sz="2400"/>
              <a:t>MOC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sk-SK" altLang="en-US" sz="2400"/>
              <a:t>MTC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sk-SK" altLang="en-US" sz="2400"/>
              <a:t>Presmerovania</a:t>
            </a:r>
            <a:endParaRPr lang="en-US" altLang="en-US" sz="240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>
            <a:extLst>
              <a:ext uri="{FF2B5EF4-FFF2-40B4-BE49-F238E27FC236}">
                <a16:creationId xmlns:a16="http://schemas.microsoft.com/office/drawing/2014/main" id="{2DDF4EC7-80A5-DF4E-A883-B60D2D797F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altLang="en-US"/>
              <a:t>Fungovanie On-Line chargingu</a:t>
            </a:r>
            <a:endParaRPr lang="en-US" altLang="en-US"/>
          </a:p>
        </p:txBody>
      </p:sp>
      <p:sp>
        <p:nvSpPr>
          <p:cNvPr id="414723" name="Rectangle 3">
            <a:extLst>
              <a:ext uri="{FF2B5EF4-FFF2-40B4-BE49-F238E27FC236}">
                <a16:creationId xmlns:a16="http://schemas.microsoft.com/office/drawing/2014/main" id="{D5CDB17C-AC01-D245-9586-DC2A1A49EB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4335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sk-SK" altLang="en-US" sz="2800"/>
              <a:t>CAMEL neštandardizuje jednotný postup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k-SK" altLang="en-US" sz="2800"/>
              <a:t>Rezervácia kreditu je všeobecne používaný prístup:</a:t>
            </a:r>
            <a:endParaRPr lang="en-US" altLang="en-US" sz="2800"/>
          </a:p>
        </p:txBody>
      </p:sp>
      <p:sp>
        <p:nvSpPr>
          <p:cNvPr id="414724" name="Rectangle 4">
            <a:extLst>
              <a:ext uri="{FF2B5EF4-FFF2-40B4-BE49-F238E27FC236}">
                <a16:creationId xmlns:a16="http://schemas.microsoft.com/office/drawing/2014/main" id="{C72E881C-9190-8A4B-84D5-5284C33BD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3141663"/>
            <a:ext cx="863600" cy="295116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sk-SK" altLang="en-US"/>
              <a:t>kredit</a:t>
            </a:r>
            <a:endParaRPr lang="en-US" altLang="en-US"/>
          </a:p>
        </p:txBody>
      </p:sp>
      <p:sp>
        <p:nvSpPr>
          <p:cNvPr id="414725" name="Text Box 5">
            <a:extLst>
              <a:ext uri="{FF2B5EF4-FFF2-40B4-BE49-F238E27FC236}">
                <a16:creationId xmlns:a16="http://schemas.microsoft.com/office/drawing/2014/main" id="{75D2BDD5-2ED3-184E-90CF-4842EEC3E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3176588"/>
            <a:ext cx="3743325" cy="154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sk-SK" altLang="en-US"/>
              <a:t>Vytvorenie hovoru: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sk-SK" altLang="en-US"/>
              <a:t>On-line charging zistí „rating“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sk-SK" altLang="en-US"/>
              <a:t>Zarezervuje kredit pre periódu (napr. 1min)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sk-SK" altLang="en-US"/>
              <a:t>Rezervovaný kredit nemôže byť použitý nikým iným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altLang="en-US"/>
          </a:p>
        </p:txBody>
      </p:sp>
      <p:sp>
        <p:nvSpPr>
          <p:cNvPr id="414726" name="Rectangle 6">
            <a:extLst>
              <a:ext uri="{FF2B5EF4-FFF2-40B4-BE49-F238E27FC236}">
                <a16:creationId xmlns:a16="http://schemas.microsoft.com/office/drawing/2014/main" id="{50BBD92C-20B1-FB47-8755-6EC35B26B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3141663"/>
            <a:ext cx="863600" cy="539750"/>
          </a:xfrm>
          <a:prstGeom prst="rect">
            <a:avLst/>
          </a:prstGeom>
          <a:solidFill>
            <a:srgbClr val="FE645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sk-SK" altLang="en-US"/>
              <a:t>Rez.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25" grpId="0"/>
      <p:bldP spid="41472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>
            <a:extLst>
              <a:ext uri="{FF2B5EF4-FFF2-40B4-BE49-F238E27FC236}">
                <a16:creationId xmlns:a16="http://schemas.microsoft.com/office/drawing/2014/main" id="{7726D3EC-F8F3-D542-A813-DF1D0A8F8B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altLang="en-US"/>
              <a:t>Fungovanie On-Line chargingu</a:t>
            </a:r>
            <a:endParaRPr lang="en-US" altLang="en-US"/>
          </a:p>
        </p:txBody>
      </p:sp>
      <p:sp>
        <p:nvSpPr>
          <p:cNvPr id="415747" name="Rectangle 3">
            <a:extLst>
              <a:ext uri="{FF2B5EF4-FFF2-40B4-BE49-F238E27FC236}">
                <a16:creationId xmlns:a16="http://schemas.microsoft.com/office/drawing/2014/main" id="{62FE74CA-1B5E-1B43-A649-252AC264DC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4335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sk-SK" altLang="en-US" sz="2800"/>
              <a:t>CAMEL neštandardizuje jednotný postup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k-SK" altLang="en-US" sz="2800"/>
              <a:t>Rezervácia kreditu je všeobecne používaný prístup:</a:t>
            </a:r>
            <a:endParaRPr lang="en-US" altLang="en-US" sz="2800"/>
          </a:p>
        </p:txBody>
      </p:sp>
      <p:sp>
        <p:nvSpPr>
          <p:cNvPr id="415748" name="Rectangle 4">
            <a:extLst>
              <a:ext uri="{FF2B5EF4-FFF2-40B4-BE49-F238E27FC236}">
                <a16:creationId xmlns:a16="http://schemas.microsoft.com/office/drawing/2014/main" id="{C57C4AB6-D3F5-FC4E-9DBF-675414D66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3681413"/>
            <a:ext cx="863600" cy="241141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sk-SK" altLang="en-US"/>
              <a:t>kredit</a:t>
            </a:r>
            <a:endParaRPr lang="en-US" altLang="en-US"/>
          </a:p>
        </p:txBody>
      </p:sp>
      <p:sp>
        <p:nvSpPr>
          <p:cNvPr id="415749" name="Text Box 5">
            <a:extLst>
              <a:ext uri="{FF2B5EF4-FFF2-40B4-BE49-F238E27FC236}">
                <a16:creationId xmlns:a16="http://schemas.microsoft.com/office/drawing/2014/main" id="{B8E19D1E-C466-3948-85EB-A8239EE71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3176588"/>
            <a:ext cx="37433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sk-SK" altLang="en-US"/>
              <a:t>Po uplynutí periódy sa kredit odpočíta a zarezervuje nový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altLang="en-US"/>
          </a:p>
        </p:txBody>
      </p:sp>
      <p:sp>
        <p:nvSpPr>
          <p:cNvPr id="415752" name="Rectangle 8">
            <a:extLst>
              <a:ext uri="{FF2B5EF4-FFF2-40B4-BE49-F238E27FC236}">
                <a16:creationId xmlns:a16="http://schemas.microsoft.com/office/drawing/2014/main" id="{56ED26DB-4685-BE49-8F96-2754BEA5D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3141663"/>
            <a:ext cx="863600" cy="539750"/>
          </a:xfrm>
          <a:prstGeom prst="rect">
            <a:avLst/>
          </a:prstGeom>
          <a:solidFill>
            <a:srgbClr val="FE645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sk-SK" altLang="en-US"/>
              <a:t>Rez.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6 L 1.94444E-6 0.076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57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5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>
            <a:extLst>
              <a:ext uri="{FF2B5EF4-FFF2-40B4-BE49-F238E27FC236}">
                <a16:creationId xmlns:a16="http://schemas.microsoft.com/office/drawing/2014/main" id="{CB32A5FA-D30D-EB44-B99B-4E2DFFC2FB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altLang="en-US"/>
              <a:t>Fungovanie On-Line chargingu</a:t>
            </a:r>
            <a:endParaRPr lang="en-US" altLang="en-US"/>
          </a:p>
        </p:txBody>
      </p:sp>
      <p:sp>
        <p:nvSpPr>
          <p:cNvPr id="416771" name="Rectangle 3">
            <a:extLst>
              <a:ext uri="{FF2B5EF4-FFF2-40B4-BE49-F238E27FC236}">
                <a16:creationId xmlns:a16="http://schemas.microsoft.com/office/drawing/2014/main" id="{F938F2A0-8BBE-1042-936F-1CDC785DBD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4335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sk-SK" altLang="en-US" sz="2800"/>
              <a:t>CAMEL neštandardizuje jednotný postup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k-SK" altLang="en-US" sz="2800"/>
              <a:t>Rezervácia kreditu je všeobecne používaný prístup:</a:t>
            </a:r>
            <a:endParaRPr lang="en-US" altLang="en-US" sz="2800"/>
          </a:p>
        </p:txBody>
      </p:sp>
      <p:sp>
        <p:nvSpPr>
          <p:cNvPr id="416773" name="Text Box 5">
            <a:extLst>
              <a:ext uri="{FF2B5EF4-FFF2-40B4-BE49-F238E27FC236}">
                <a16:creationId xmlns:a16="http://schemas.microsoft.com/office/drawing/2014/main" id="{5704A1C8-59C2-0F4B-A66F-EC18F5739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3176588"/>
            <a:ext cx="37433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sk-SK" altLang="en-US"/>
              <a:t>Po ukončení hovoru sa odčíta minutá časť kreditu a na zvyšok sa zruší rezervácia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altLang="en-US"/>
          </a:p>
        </p:txBody>
      </p:sp>
      <p:sp>
        <p:nvSpPr>
          <p:cNvPr id="416772" name="Rectangle 4">
            <a:extLst>
              <a:ext uri="{FF2B5EF4-FFF2-40B4-BE49-F238E27FC236}">
                <a16:creationId xmlns:a16="http://schemas.microsoft.com/office/drawing/2014/main" id="{68C39DF8-CE32-C44A-B948-0701AE5FD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4041775"/>
            <a:ext cx="863600" cy="205105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sk-SK" altLang="en-US"/>
              <a:t>kredit</a:t>
            </a:r>
            <a:endParaRPr lang="en-US" altLang="en-US"/>
          </a:p>
        </p:txBody>
      </p:sp>
      <p:sp>
        <p:nvSpPr>
          <p:cNvPr id="416774" name="Rectangle 6">
            <a:extLst>
              <a:ext uri="{FF2B5EF4-FFF2-40B4-BE49-F238E27FC236}">
                <a16:creationId xmlns:a16="http://schemas.microsoft.com/office/drawing/2014/main" id="{030BF58D-DB53-E545-BB9E-62731829E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3681413"/>
            <a:ext cx="863600" cy="539750"/>
          </a:xfrm>
          <a:prstGeom prst="rect">
            <a:avLst/>
          </a:prstGeom>
          <a:solidFill>
            <a:srgbClr val="FE645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sk-SK" altLang="en-US"/>
              <a:t>Rez.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416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6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>
            <a:extLst>
              <a:ext uri="{FF2B5EF4-FFF2-40B4-BE49-F238E27FC236}">
                <a16:creationId xmlns:a16="http://schemas.microsoft.com/office/drawing/2014/main" id="{8763CF9F-29DE-C24F-A3A4-F9DDFC1B6C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en-US"/>
              <a:t>Dĺžka hovoru</a:t>
            </a:r>
            <a:endParaRPr lang="en-US" altLang="en-US"/>
          </a:p>
        </p:txBody>
      </p:sp>
      <p:sp>
        <p:nvSpPr>
          <p:cNvPr id="417795" name="Rectangle 3">
            <a:extLst>
              <a:ext uri="{FF2B5EF4-FFF2-40B4-BE49-F238E27FC236}">
                <a16:creationId xmlns:a16="http://schemas.microsoft.com/office/drawing/2014/main" id="{65D52A6C-15BD-8840-8EBF-33DC1BAF21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1526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altLang="en-US" sz="2400"/>
              <a:t>Slúži na to monitorovanie dĺžky hovoru v SSF</a:t>
            </a:r>
          </a:p>
          <a:p>
            <a:pPr eaLnBrk="1" hangingPunct="1">
              <a:lnSpc>
                <a:spcPct val="90000"/>
              </a:lnSpc>
            </a:pPr>
            <a:r>
              <a:rPr lang="sk-SK" altLang="en-US" sz="2400"/>
              <a:t>SCF požiada SSF o monitorovanie dĺžky hovoru a o zasielanie informácií v preddefinovaných časoch:</a:t>
            </a:r>
          </a:p>
          <a:p>
            <a:pPr lvl="1" eaLnBrk="1" hangingPunct="1">
              <a:lnSpc>
                <a:spcPct val="90000"/>
              </a:lnSpc>
            </a:pPr>
            <a:r>
              <a:rPr lang="sk-SK" altLang="en-US" sz="2000"/>
              <a:t>ACH (Apply Charging) – obsahuje časovú periódu</a:t>
            </a:r>
          </a:p>
          <a:p>
            <a:pPr lvl="1" eaLnBrk="1" hangingPunct="1">
              <a:lnSpc>
                <a:spcPct val="90000"/>
              </a:lnSpc>
            </a:pPr>
            <a:r>
              <a:rPr lang="sk-SK" altLang="en-US" sz="2000"/>
              <a:t>ACR (Apply Charging Report) – celkový akumulovaný čas (max 24h)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417796" name="Line 4">
            <a:extLst>
              <a:ext uri="{FF2B5EF4-FFF2-40B4-BE49-F238E27FC236}">
                <a16:creationId xmlns:a16="http://schemas.microsoft.com/office/drawing/2014/main" id="{8B7C8E23-76CD-134C-9601-237CC6A8BDDA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9863" y="5734050"/>
            <a:ext cx="6227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17797" name="Text Box 5">
            <a:extLst>
              <a:ext uri="{FF2B5EF4-FFF2-40B4-BE49-F238E27FC236}">
                <a16:creationId xmlns:a16="http://schemas.microsoft.com/office/drawing/2014/main" id="{D638685C-3EA1-874A-96DD-8DE8FABA7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5400675"/>
            <a:ext cx="692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sk-SK" altLang="en-US"/>
              <a:t>MSC</a:t>
            </a:r>
            <a:endParaRPr lang="en-US" altLang="en-US"/>
          </a:p>
        </p:txBody>
      </p:sp>
      <p:sp>
        <p:nvSpPr>
          <p:cNvPr id="417798" name="Text Box 6">
            <a:extLst>
              <a:ext uri="{FF2B5EF4-FFF2-40B4-BE49-F238E27FC236}">
                <a16:creationId xmlns:a16="http://schemas.microsoft.com/office/drawing/2014/main" id="{FC89B73C-A152-524B-92F7-75D36F0DF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4321175"/>
            <a:ext cx="6540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sk-SK" altLang="en-US"/>
              <a:t>SCP</a:t>
            </a:r>
            <a:endParaRPr lang="en-US" altLang="en-US"/>
          </a:p>
        </p:txBody>
      </p:sp>
      <p:sp>
        <p:nvSpPr>
          <p:cNvPr id="417799" name="Rectangle 7">
            <a:extLst>
              <a:ext uri="{FF2B5EF4-FFF2-40B4-BE49-F238E27FC236}">
                <a16:creationId xmlns:a16="http://schemas.microsoft.com/office/drawing/2014/main" id="{DB0D5FB0-C692-7341-8D35-E22FD2CEF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3463" y="5337175"/>
            <a:ext cx="1331912" cy="396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17800" name="Line 8">
            <a:extLst>
              <a:ext uri="{FF2B5EF4-FFF2-40B4-BE49-F238E27FC236}">
                <a16:creationId xmlns:a16="http://schemas.microsoft.com/office/drawing/2014/main" id="{009EEEDF-D8A4-3A46-B3A7-9676EDE084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55763" y="4545013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17801" name="Line 9">
            <a:extLst>
              <a:ext uri="{FF2B5EF4-FFF2-40B4-BE49-F238E27FC236}">
                <a16:creationId xmlns:a16="http://schemas.microsoft.com/office/drawing/2014/main" id="{2970581E-BA2E-DF48-A937-CB56E82047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03463" y="4545013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17802" name="Line 10">
            <a:extLst>
              <a:ext uri="{FF2B5EF4-FFF2-40B4-BE49-F238E27FC236}">
                <a16:creationId xmlns:a16="http://schemas.microsoft.com/office/drawing/2014/main" id="{10305519-6676-A649-9129-B02A353164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00450" y="4545013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17805" name="Text Box 13">
            <a:extLst>
              <a:ext uri="{FF2B5EF4-FFF2-40B4-BE49-F238E27FC236}">
                <a16:creationId xmlns:a16="http://schemas.microsoft.com/office/drawing/2014/main" id="{947E6B22-8507-E540-AD00-E39E371B5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4213225"/>
            <a:ext cx="5778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sk-SK" altLang="en-US"/>
              <a:t>IDC</a:t>
            </a:r>
            <a:endParaRPr lang="en-US" altLang="en-US"/>
          </a:p>
        </p:txBody>
      </p:sp>
      <p:sp>
        <p:nvSpPr>
          <p:cNvPr id="417806" name="Text Box 14">
            <a:extLst>
              <a:ext uri="{FF2B5EF4-FFF2-40B4-BE49-F238E27FC236}">
                <a16:creationId xmlns:a16="http://schemas.microsoft.com/office/drawing/2014/main" id="{5C00E6B2-F678-EE4D-8AA4-1B72EB42F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4221163"/>
            <a:ext cx="6667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sk-SK" altLang="en-US"/>
              <a:t>ACH</a:t>
            </a:r>
            <a:endParaRPr lang="en-US" altLang="en-US"/>
          </a:p>
        </p:txBody>
      </p:sp>
      <p:sp>
        <p:nvSpPr>
          <p:cNvPr id="417807" name="Text Box 15">
            <a:extLst>
              <a:ext uri="{FF2B5EF4-FFF2-40B4-BE49-F238E27FC236}">
                <a16:creationId xmlns:a16="http://schemas.microsoft.com/office/drawing/2014/main" id="{7C99F78C-7ABF-7D49-8E24-7B9C32879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3550" y="4213225"/>
            <a:ext cx="6667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sk-SK" altLang="en-US"/>
              <a:t>ACR</a:t>
            </a:r>
            <a:endParaRPr lang="en-US" altLang="en-US"/>
          </a:p>
        </p:txBody>
      </p:sp>
      <p:sp>
        <p:nvSpPr>
          <p:cNvPr id="417810" name="Rectangle 18">
            <a:extLst>
              <a:ext uri="{FF2B5EF4-FFF2-40B4-BE49-F238E27FC236}">
                <a16:creationId xmlns:a16="http://schemas.microsoft.com/office/drawing/2014/main" id="{ED3759D2-DF5E-254D-A33A-9FD49F5BC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5337175"/>
            <a:ext cx="1331913" cy="396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17811" name="Line 19">
            <a:extLst>
              <a:ext uri="{FF2B5EF4-FFF2-40B4-BE49-F238E27FC236}">
                <a16:creationId xmlns:a16="http://schemas.microsoft.com/office/drawing/2014/main" id="{5DE1F50E-20A1-6A41-B0AD-F1BD45417AE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35375" y="4545013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17812" name="Line 20">
            <a:extLst>
              <a:ext uri="{FF2B5EF4-FFF2-40B4-BE49-F238E27FC236}">
                <a16:creationId xmlns:a16="http://schemas.microsoft.com/office/drawing/2014/main" id="{9AC91354-3881-6344-A559-1FC495CC4C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32363" y="4545013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17813" name="Text Box 21">
            <a:extLst>
              <a:ext uri="{FF2B5EF4-FFF2-40B4-BE49-F238E27FC236}">
                <a16:creationId xmlns:a16="http://schemas.microsoft.com/office/drawing/2014/main" id="{3556F8DC-C7D6-E547-B71F-9D7B63511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1525" y="4221163"/>
            <a:ext cx="6667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sk-SK" altLang="en-US"/>
              <a:t>ACH</a:t>
            </a:r>
            <a:endParaRPr lang="en-US" altLang="en-US"/>
          </a:p>
        </p:txBody>
      </p:sp>
      <p:sp>
        <p:nvSpPr>
          <p:cNvPr id="417814" name="Text Box 22">
            <a:extLst>
              <a:ext uri="{FF2B5EF4-FFF2-40B4-BE49-F238E27FC236}">
                <a16:creationId xmlns:a16="http://schemas.microsoft.com/office/drawing/2014/main" id="{99AD960D-278C-9248-BA94-F72A8A954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5463" y="4213225"/>
            <a:ext cx="6667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sk-SK" altLang="en-US"/>
              <a:t>ACR</a:t>
            </a:r>
            <a:endParaRPr lang="en-US" altLang="en-US"/>
          </a:p>
        </p:txBody>
      </p:sp>
      <p:sp>
        <p:nvSpPr>
          <p:cNvPr id="417815" name="Rectangle 23">
            <a:extLst>
              <a:ext uri="{FF2B5EF4-FFF2-40B4-BE49-F238E27FC236}">
                <a16:creationId xmlns:a16="http://schemas.microsoft.com/office/drawing/2014/main" id="{8865F226-F9D8-724B-B1B6-A9CCD720A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838" y="5337175"/>
            <a:ext cx="611187" cy="396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17816" name="Line 24">
            <a:extLst>
              <a:ext uri="{FF2B5EF4-FFF2-40B4-BE49-F238E27FC236}">
                <a16:creationId xmlns:a16="http://schemas.microsoft.com/office/drawing/2014/main" id="{9FAA46D0-9B5A-8348-876C-F2DD4CAB630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92838" y="4545013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17817" name="Line 25">
            <a:extLst>
              <a:ext uri="{FF2B5EF4-FFF2-40B4-BE49-F238E27FC236}">
                <a16:creationId xmlns:a16="http://schemas.microsoft.com/office/drawing/2014/main" id="{52B541D8-EAE7-F44A-94D3-D8E4029760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04025" y="4508500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417818" name="Text Box 26">
            <a:extLst>
              <a:ext uri="{FF2B5EF4-FFF2-40B4-BE49-F238E27FC236}">
                <a16:creationId xmlns:a16="http://schemas.microsoft.com/office/drawing/2014/main" id="{EF26D850-2803-054F-ACC9-AA352E35A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988" y="4221163"/>
            <a:ext cx="6667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sk-SK" altLang="en-US"/>
              <a:t>ACH</a:t>
            </a:r>
            <a:endParaRPr lang="en-US" altLang="en-US"/>
          </a:p>
        </p:txBody>
      </p:sp>
      <p:sp>
        <p:nvSpPr>
          <p:cNvPr id="417819" name="Text Box 27">
            <a:extLst>
              <a:ext uri="{FF2B5EF4-FFF2-40B4-BE49-F238E27FC236}">
                <a16:creationId xmlns:a16="http://schemas.microsoft.com/office/drawing/2014/main" id="{3B66EF2D-59F6-0B4E-9103-0923D61D1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4184650"/>
            <a:ext cx="6667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sk-SK" altLang="en-US"/>
              <a:t>ACR</a:t>
            </a:r>
            <a:endParaRPr lang="en-US" altLang="en-US"/>
          </a:p>
        </p:txBody>
      </p:sp>
      <p:sp>
        <p:nvSpPr>
          <p:cNvPr id="417820" name="Text Box 28">
            <a:extLst>
              <a:ext uri="{FF2B5EF4-FFF2-40B4-BE49-F238E27FC236}">
                <a16:creationId xmlns:a16="http://schemas.microsoft.com/office/drawing/2014/main" id="{CB542626-98DA-B246-BC42-F69E13845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4138" y="5365750"/>
            <a:ext cx="501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sk-SK" altLang="en-US"/>
              <a:t>. . .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9" grpId="0" animBg="1"/>
      <p:bldP spid="417805" grpId="0"/>
      <p:bldP spid="417806" grpId="0"/>
      <p:bldP spid="417807" grpId="0"/>
      <p:bldP spid="417810" grpId="0" animBg="1"/>
      <p:bldP spid="417813" grpId="0"/>
      <p:bldP spid="417814" grpId="0"/>
      <p:bldP spid="417815" grpId="0" animBg="1"/>
      <p:bldP spid="417818" grpId="0"/>
      <p:bldP spid="4178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>
            <a:extLst>
              <a:ext uri="{FF2B5EF4-FFF2-40B4-BE49-F238E27FC236}">
                <a16:creationId xmlns:a16="http://schemas.microsoft.com/office/drawing/2014/main" id="{CAA9F1C4-273C-1547-8002-5F31B6DAB7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altLang="en-US" sz="3600"/>
              <a:t>Rádiové logické kanály</a:t>
            </a:r>
          </a:p>
        </p:txBody>
      </p:sp>
      <p:sp>
        <p:nvSpPr>
          <p:cNvPr id="362499" name="Rectangle 3">
            <a:extLst>
              <a:ext uri="{FF2B5EF4-FFF2-40B4-BE49-F238E27FC236}">
                <a16:creationId xmlns:a16="http://schemas.microsoft.com/office/drawing/2014/main" id="{DE030DE9-26DD-1945-9D59-11C422C4A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14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362500" name="Text Box 4">
            <a:extLst>
              <a:ext uri="{FF2B5EF4-FFF2-40B4-BE49-F238E27FC236}">
                <a16:creationId xmlns:a16="http://schemas.microsoft.com/office/drawing/2014/main" id="{0D3837E2-261D-8C41-B441-0C19D5258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557338"/>
            <a:ext cx="7775575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lnSpc>
                <a:spcPct val="8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lnSpc>
                <a:spcPct val="8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lnSpc>
                <a:spcPct val="8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lang="sk-SK" altLang="en-US" sz="1600">
                <a:cs typeface="Arial" panose="020B0604020202020204" pitchFamily="34" charset="0"/>
              </a:rPr>
              <a:t>Prevádzkové - TCH					SMER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sk-SK" altLang="en-US" sz="1600">
                <a:cs typeface="Arial" panose="020B0604020202020204" pitchFamily="34" charset="0"/>
              </a:rPr>
              <a:t>Full Rate - Bm						MS</a:t>
            </a:r>
            <a:r>
              <a:rPr lang="sk-SK" altLang="en-US" sz="1600">
                <a:cs typeface="Arial" panose="020B0604020202020204" pitchFamily="34" charset="0"/>
                <a:sym typeface="Wingdings" pitchFamily="2" charset="2"/>
              </a:rPr>
              <a:t>BTS</a:t>
            </a:r>
            <a:endParaRPr lang="sk-SK" altLang="en-US" sz="1600">
              <a:cs typeface="Arial" panose="020B0604020202020204" pitchFamily="34" charset="0"/>
            </a:endParaRP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sk-SK" altLang="en-US" sz="1600">
                <a:cs typeface="Arial" panose="020B0604020202020204" pitchFamily="34" charset="0"/>
              </a:rPr>
              <a:t>Half rate -  Lm						MS</a:t>
            </a:r>
            <a:r>
              <a:rPr lang="sk-SK" altLang="en-US" sz="1600">
                <a:cs typeface="Arial" panose="020B0604020202020204" pitchFamily="34" charset="0"/>
                <a:sym typeface="Wingdings" pitchFamily="2" charset="2"/>
              </a:rPr>
              <a:t>BTS</a:t>
            </a:r>
            <a:endParaRPr lang="sk-SK" altLang="en-US" sz="1600"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sk-SK" altLang="en-US" sz="1600">
                <a:cs typeface="Arial" panose="020B0604020202020204" pitchFamily="34" charset="0"/>
              </a:rPr>
              <a:t>Riadiace, Signalizačné					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sk-SK" altLang="en-US" sz="1600">
                <a:cs typeface="Arial" panose="020B0604020202020204" pitchFamily="34" charset="0"/>
              </a:rPr>
              <a:t>Skupinové – Broadcast channels (BCH)</a:t>
            </a:r>
          </a:p>
          <a:p>
            <a:pPr lvl="2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sk-SK" altLang="en-US" sz="1600">
                <a:cs typeface="Arial" panose="020B0604020202020204" pitchFamily="34" charset="0"/>
              </a:rPr>
              <a:t>BCCH – Broadcast Control Channel			 </a:t>
            </a:r>
            <a:r>
              <a:rPr lang="sk-SK" altLang="en-US" sz="1200">
                <a:latin typeface="Arial Black" panose="020B0604020202020204" pitchFamily="34" charset="0"/>
                <a:cs typeface="Arial" panose="020B0604020202020204" pitchFamily="34" charset="0"/>
              </a:rPr>
              <a:t>MS </a:t>
            </a:r>
            <a:r>
              <a:rPr lang="sk-SK" altLang="en-US" sz="1200">
                <a:latin typeface="Arial Black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 BTS</a:t>
            </a:r>
            <a:endParaRPr lang="sk-SK" altLang="en-US" sz="1600">
              <a:cs typeface="Arial" panose="020B0604020202020204" pitchFamily="34" charset="0"/>
            </a:endParaRPr>
          </a:p>
          <a:p>
            <a:pPr lvl="2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sk-SK" altLang="en-US" sz="1600">
                <a:cs typeface="Arial" panose="020B0604020202020204" pitchFamily="34" charset="0"/>
              </a:rPr>
              <a:t>SCH – synchronisation Channel			 </a:t>
            </a:r>
            <a:r>
              <a:rPr lang="sk-SK" altLang="en-US" sz="1200">
                <a:latin typeface="Arial Black" panose="020B0604020202020204" pitchFamily="34" charset="0"/>
                <a:cs typeface="Arial" panose="020B0604020202020204" pitchFamily="34" charset="0"/>
              </a:rPr>
              <a:t>MS </a:t>
            </a:r>
            <a:r>
              <a:rPr lang="sk-SK" altLang="en-US" sz="1200">
                <a:latin typeface="Arial Black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 BTS</a:t>
            </a:r>
            <a:endParaRPr lang="sk-SK" altLang="en-US" sz="1600">
              <a:cs typeface="Arial" panose="020B0604020202020204" pitchFamily="34" charset="0"/>
            </a:endParaRPr>
          </a:p>
          <a:p>
            <a:pPr lvl="2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sk-SK" altLang="en-US" sz="1600">
                <a:cs typeface="Arial" panose="020B0604020202020204" pitchFamily="34" charset="0"/>
              </a:rPr>
              <a:t>FCH – frequency Correction Channel			 </a:t>
            </a:r>
            <a:r>
              <a:rPr lang="sk-SK" altLang="en-US" sz="1200">
                <a:latin typeface="Arial Black" panose="020B0604020202020204" pitchFamily="34" charset="0"/>
                <a:cs typeface="Arial" panose="020B0604020202020204" pitchFamily="34" charset="0"/>
              </a:rPr>
              <a:t>MS </a:t>
            </a:r>
            <a:r>
              <a:rPr lang="sk-SK" altLang="en-US" sz="1200">
                <a:latin typeface="Arial Black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 BTS</a:t>
            </a:r>
            <a:endParaRPr lang="sk-SK" altLang="en-US" sz="1600">
              <a:cs typeface="Arial" panose="020B0604020202020204" pitchFamily="34" charset="0"/>
            </a:endParaRP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sk-SK" altLang="en-US" sz="1600">
                <a:cs typeface="Arial" panose="020B0604020202020204" pitchFamily="34" charset="0"/>
              </a:rPr>
              <a:t>Spoločné – Common control Chan</a:t>
            </a:r>
            <a:r>
              <a:rPr lang="en-US" altLang="en-US" sz="1600">
                <a:cs typeface="Arial" panose="020B0604020202020204" pitchFamily="34" charset="0"/>
              </a:rPr>
              <a:t>n</a:t>
            </a:r>
            <a:r>
              <a:rPr lang="sk-SK" altLang="en-US" sz="1600">
                <a:cs typeface="Arial" panose="020B0604020202020204" pitchFamily="34" charset="0"/>
              </a:rPr>
              <a:t>els (CCCH)</a:t>
            </a:r>
          </a:p>
          <a:p>
            <a:pPr lvl="2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sk-SK" altLang="en-US" sz="1600">
                <a:cs typeface="Arial" panose="020B0604020202020204" pitchFamily="34" charset="0"/>
              </a:rPr>
              <a:t>RACH – random Acces</a:t>
            </a:r>
            <a:r>
              <a:rPr lang="en-US" altLang="en-US" sz="1600">
                <a:cs typeface="Arial" panose="020B0604020202020204" pitchFamily="34" charset="0"/>
              </a:rPr>
              <a:t>s</a:t>
            </a:r>
            <a:r>
              <a:rPr lang="sk-SK" altLang="en-US" sz="1600">
                <a:cs typeface="Arial" panose="020B0604020202020204" pitchFamily="34" charset="0"/>
              </a:rPr>
              <a:t> Channel			 </a:t>
            </a:r>
            <a:r>
              <a:rPr lang="sk-SK" altLang="en-US" sz="1200">
                <a:latin typeface="Arial Black" panose="020B0604020202020204" pitchFamily="34" charset="0"/>
                <a:cs typeface="Arial" panose="020B0604020202020204" pitchFamily="34" charset="0"/>
              </a:rPr>
              <a:t>MS </a:t>
            </a:r>
            <a:r>
              <a:rPr lang="sk-SK" altLang="en-US" sz="1200">
                <a:latin typeface="Arial Black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 BTS</a:t>
            </a:r>
            <a:endParaRPr lang="sk-SK" altLang="en-US" sz="1600">
              <a:cs typeface="Arial" panose="020B0604020202020204" pitchFamily="34" charset="0"/>
            </a:endParaRPr>
          </a:p>
          <a:p>
            <a:pPr lvl="2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sk-SK" altLang="en-US" sz="1600">
                <a:cs typeface="Arial" panose="020B0604020202020204" pitchFamily="34" charset="0"/>
              </a:rPr>
              <a:t>AGCH – acces</a:t>
            </a:r>
            <a:r>
              <a:rPr lang="en-US" altLang="en-US" sz="1600">
                <a:cs typeface="Arial" panose="020B0604020202020204" pitchFamily="34" charset="0"/>
              </a:rPr>
              <a:t>s</a:t>
            </a:r>
            <a:r>
              <a:rPr lang="sk-SK" altLang="en-US" sz="1600">
                <a:cs typeface="Arial" panose="020B0604020202020204" pitchFamily="34" charset="0"/>
              </a:rPr>
              <a:t> Grant channel			 </a:t>
            </a:r>
            <a:r>
              <a:rPr lang="sk-SK" altLang="en-US" sz="1200">
                <a:latin typeface="Arial Black" panose="020B0604020202020204" pitchFamily="34" charset="0"/>
                <a:cs typeface="Arial" panose="020B0604020202020204" pitchFamily="34" charset="0"/>
              </a:rPr>
              <a:t>MS </a:t>
            </a:r>
            <a:r>
              <a:rPr lang="sk-SK" altLang="en-US" sz="1200">
                <a:latin typeface="Arial Black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</a:t>
            </a:r>
            <a:r>
              <a:rPr lang="sk-SK" altLang="en-US" sz="1200" b="1">
                <a:latin typeface="Arial Black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altLang="en-US" sz="1200">
                <a:latin typeface="Arial Black" panose="020B0604020202020204" pitchFamily="34" charset="0"/>
                <a:cs typeface="Arial" panose="020B0604020202020204" pitchFamily="34" charset="0"/>
                <a:sym typeface="Wingdings" pitchFamily="2" charset="2"/>
              </a:rPr>
              <a:t>BTS</a:t>
            </a:r>
            <a:endParaRPr lang="sk-SK" altLang="en-US" sz="1600">
              <a:cs typeface="Arial" panose="020B0604020202020204" pitchFamily="34" charset="0"/>
            </a:endParaRPr>
          </a:p>
          <a:p>
            <a:pPr lvl="2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sk-SK" altLang="en-US" sz="1600">
                <a:cs typeface="Arial" panose="020B0604020202020204" pitchFamily="34" charset="0"/>
              </a:rPr>
              <a:t>PCH – Paging Channel				 </a:t>
            </a:r>
            <a:r>
              <a:rPr lang="sk-SK" altLang="en-US" sz="1200">
                <a:latin typeface="Arial Black" panose="020B0604020202020204" pitchFamily="34" charset="0"/>
                <a:cs typeface="Arial" panose="020B0604020202020204" pitchFamily="34" charset="0"/>
              </a:rPr>
              <a:t>MS </a:t>
            </a:r>
            <a:r>
              <a:rPr lang="sk-SK" altLang="en-US" sz="1200">
                <a:latin typeface="Arial Black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</a:t>
            </a:r>
            <a:r>
              <a:rPr lang="sk-SK" altLang="en-US" sz="1200" b="1">
                <a:latin typeface="Arial Black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altLang="en-US" sz="1200">
                <a:latin typeface="Arial Black" panose="020B0604020202020204" pitchFamily="34" charset="0"/>
                <a:cs typeface="Arial" panose="020B0604020202020204" pitchFamily="34" charset="0"/>
                <a:sym typeface="Wingdings" pitchFamily="2" charset="2"/>
              </a:rPr>
              <a:t>BTS</a:t>
            </a:r>
            <a:endParaRPr lang="sk-SK" altLang="en-US" sz="1600">
              <a:cs typeface="Arial" panose="020B0604020202020204" pitchFamily="34" charset="0"/>
            </a:endParaRP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sk-SK" altLang="en-US" sz="1600">
                <a:cs typeface="Arial" panose="020B0604020202020204" pitchFamily="34" charset="0"/>
              </a:rPr>
              <a:t>Užívateľsky š</a:t>
            </a:r>
            <a:r>
              <a:rPr lang="en-US" altLang="en-US" sz="1600">
                <a:cs typeface="Arial" panose="020B0604020202020204" pitchFamily="34" charset="0"/>
              </a:rPr>
              <a:t>p</a:t>
            </a:r>
            <a:r>
              <a:rPr lang="sk-SK" altLang="en-US" sz="1600">
                <a:cs typeface="Arial" panose="020B0604020202020204" pitchFamily="34" charset="0"/>
              </a:rPr>
              <a:t>ecifické riadiace kanály (vyhradené)</a:t>
            </a:r>
          </a:p>
          <a:p>
            <a:pPr lvl="2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sk-SK" altLang="en-US" sz="1600">
                <a:cs typeface="Arial" panose="020B0604020202020204" pitchFamily="34" charset="0"/>
              </a:rPr>
              <a:t>SDCCH – standalone Dedicated Control Channel		 </a:t>
            </a:r>
            <a:r>
              <a:rPr lang="sk-SK" altLang="en-US" sz="1200">
                <a:latin typeface="Arial Black" panose="020B0604020202020204" pitchFamily="34" charset="0"/>
                <a:cs typeface="Arial" panose="020B0604020202020204" pitchFamily="34" charset="0"/>
              </a:rPr>
              <a:t>MS</a:t>
            </a:r>
            <a:r>
              <a:rPr lang="sk-SK" altLang="en-US" sz="1200">
                <a:latin typeface="Arial Black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BTS</a:t>
            </a:r>
            <a:endParaRPr lang="sk-SK" altLang="en-US" sz="1600">
              <a:cs typeface="Arial" panose="020B0604020202020204" pitchFamily="34" charset="0"/>
            </a:endParaRPr>
          </a:p>
          <a:p>
            <a:pPr lvl="2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sk-SK" altLang="en-US" sz="1600">
                <a:cs typeface="Arial" panose="020B0604020202020204" pitchFamily="34" charset="0"/>
              </a:rPr>
              <a:t>ACCH – Associated control Channel			</a:t>
            </a:r>
          </a:p>
          <a:p>
            <a:pPr lvl="3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sk-SK" altLang="en-US" sz="1600">
                <a:cs typeface="Arial" panose="020B0604020202020204" pitchFamily="34" charset="0"/>
              </a:rPr>
              <a:t>SACCH – slow ACCH				 </a:t>
            </a:r>
            <a:r>
              <a:rPr lang="sk-SK" altLang="en-US" sz="1200">
                <a:latin typeface="Arial Black" panose="020B0604020202020204" pitchFamily="34" charset="0"/>
                <a:cs typeface="Arial" panose="020B0604020202020204" pitchFamily="34" charset="0"/>
              </a:rPr>
              <a:t>MS</a:t>
            </a:r>
            <a:r>
              <a:rPr lang="sk-SK" altLang="en-US" sz="1200">
                <a:latin typeface="Arial Black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BTS</a:t>
            </a:r>
            <a:endParaRPr lang="sk-SK" altLang="en-US" sz="1600">
              <a:cs typeface="Arial" panose="020B0604020202020204" pitchFamily="34" charset="0"/>
            </a:endParaRPr>
          </a:p>
          <a:p>
            <a:pPr lvl="3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sk-SK" altLang="en-US" sz="1600">
                <a:cs typeface="Arial" panose="020B0604020202020204" pitchFamily="34" charset="0"/>
              </a:rPr>
              <a:t>FACCH – fast ACCH				 </a:t>
            </a:r>
            <a:r>
              <a:rPr lang="sk-SK" altLang="en-US" sz="1200">
                <a:latin typeface="Arial Black" panose="020B0604020202020204" pitchFamily="34" charset="0"/>
                <a:cs typeface="Arial" panose="020B0604020202020204" pitchFamily="34" charset="0"/>
              </a:rPr>
              <a:t>MS</a:t>
            </a:r>
            <a:r>
              <a:rPr lang="sk-SK" altLang="en-US" sz="1200">
                <a:latin typeface="Arial Black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BTS</a:t>
            </a:r>
            <a:endParaRPr lang="cs-CZ" altLang="en-US" sz="1200">
              <a:latin typeface="Arial Black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>
            <a:extLst>
              <a:ext uri="{FF2B5EF4-FFF2-40B4-BE49-F238E27FC236}">
                <a16:creationId xmlns:a16="http://schemas.microsoft.com/office/drawing/2014/main" id="{12D1815D-7638-C94A-9A59-7BD61CE5B9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altLang="en-US"/>
              <a:t>On-line charging</a:t>
            </a:r>
            <a:endParaRPr lang="en-US" altLang="en-US"/>
          </a:p>
        </p:txBody>
      </p:sp>
      <p:sp>
        <p:nvSpPr>
          <p:cNvPr id="418819" name="Rectangle 3">
            <a:extLst>
              <a:ext uri="{FF2B5EF4-FFF2-40B4-BE49-F238E27FC236}">
                <a16:creationId xmlns:a16="http://schemas.microsoft.com/office/drawing/2014/main" id="{4C38B312-CD51-2348-BF01-2082ED0B1C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sk-SK" altLang="en-US" sz="2400"/>
              <a:t>Operátor môže používať rôzne časové periódy podľa výšky kreditu zákazníka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sk-SK" altLang="en-US" sz="2000"/>
              <a:t>&gt; 500 SK sa on-line charging nepoužíva (spracovávajú sa CDR záznamy)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sk-SK" altLang="en-US" sz="2000"/>
              <a:t>&lt; 500 SK sa používa on-line charging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altLang="en-US" sz="2400"/>
              <a:t>Vynútené ukončenie hovoru (došiel kredit)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sk-SK" altLang="en-US" sz="2000"/>
              <a:t>Vykoná SSF (pre prípad chyby spojenia medzi SCF a SSF)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sk-SK" altLang="en-US" sz="2000"/>
              <a:t>Po poslednej perióde sa nevyžaduje ďalšia správa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sk-SK" altLang="en-US" sz="2000"/>
              <a:t>Hovor sa musí ukončiť </a:t>
            </a:r>
            <a:r>
              <a:rPr lang="sk-SK" altLang="en-US" sz="2000" b="1"/>
              <a:t>presne</a:t>
            </a:r>
            <a:r>
              <a:rPr lang="sk-SK" altLang="en-US" sz="2000"/>
              <a:t> v stanovenom čase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sk-SK" altLang="en-US" sz="2000"/>
              <a:t>Upozornenie na blížiaci sa koniec hovoru – napr. 30s, prehráva sa iba strane, ktorá je obsluhovaná CAMEL službou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altLang="en-US" sz="2400"/>
              <a:t>V prípade, že nepríde do SSF očakávané ACH, hovor pokračuje ďalej (bez riadenia hovoru)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sk-SK" altLang="en-US" sz="2000"/>
              <a:t>Volanie zadarmo </a:t>
            </a:r>
            <a:r>
              <a:rPr lang="sk-SK" altLang="en-US" sz="2000">
                <a:sym typeface="Wingdings" charset="2"/>
              </a:rPr>
              <a:t> </a:t>
            </a:r>
            <a:endParaRPr lang="en-US" altLang="en-US" sz="200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>
            <a:extLst>
              <a:ext uri="{FF2B5EF4-FFF2-40B4-BE49-F238E27FC236}">
                <a16:creationId xmlns:a16="http://schemas.microsoft.com/office/drawing/2014/main" id="{2B11FCE4-F511-7645-8DDE-04ECFC408C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altLang="en-US"/>
              <a:t>On-Line charging</a:t>
            </a:r>
            <a:endParaRPr lang="en-US" altLang="en-US"/>
          </a:p>
        </p:txBody>
      </p:sp>
      <p:sp>
        <p:nvSpPr>
          <p:cNvPr id="420867" name="Rectangle 3">
            <a:extLst>
              <a:ext uri="{FF2B5EF4-FFF2-40B4-BE49-F238E27FC236}">
                <a16:creationId xmlns:a16="http://schemas.microsoft.com/office/drawing/2014/main" id="{4FC9FA57-D6E9-DC4B-A198-0ABD00D57A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altLang="en-US"/>
              <a:t>Veľkosť rezervácie kreditu:</a:t>
            </a:r>
          </a:p>
          <a:p>
            <a:pPr lvl="1" eaLnBrk="1" hangingPunct="1">
              <a:defRPr/>
            </a:pPr>
            <a:r>
              <a:rPr lang="sk-SK" altLang="en-US"/>
              <a:t>Príliš malá vedie k príliš veľkej signalizácii</a:t>
            </a:r>
          </a:p>
          <a:p>
            <a:pPr lvl="1" eaLnBrk="1" hangingPunct="1">
              <a:defRPr/>
            </a:pPr>
            <a:r>
              <a:rPr lang="sk-SK" altLang="en-US"/>
              <a:t>Príliš veľká: </a:t>
            </a:r>
          </a:p>
          <a:p>
            <a:pPr lvl="2" eaLnBrk="1" hangingPunct="1">
              <a:defRPr/>
            </a:pPr>
            <a:r>
              <a:rPr lang="sk-SK" altLang="en-US"/>
              <a:t>Problém pri výpadku signalizácie medzi SSF a SCF</a:t>
            </a:r>
          </a:p>
          <a:p>
            <a:pPr lvl="2" eaLnBrk="1" hangingPunct="1">
              <a:defRPr/>
            </a:pPr>
            <a:r>
              <a:rPr lang="sk-SK" altLang="en-US"/>
              <a:t>Problém pri prístupe k viacerým službám súčasne (forwarding v roamingu)</a:t>
            </a:r>
          </a:p>
          <a:p>
            <a:pPr lvl="1" eaLnBrk="1" hangingPunct="1">
              <a:buFontTx/>
              <a:buNone/>
              <a:defRPr/>
            </a:pPr>
            <a:endParaRPr lang="en-US" alt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>
            <a:extLst>
              <a:ext uri="{FF2B5EF4-FFF2-40B4-BE49-F238E27FC236}">
                <a16:creationId xmlns:a16="http://schemas.microsoft.com/office/drawing/2014/main" id="{73330A74-F3F3-C544-B170-368557EA8E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altLang="en-US"/>
              <a:t>CAMEL fáza 3</a:t>
            </a:r>
            <a:endParaRPr lang="en-US" altLang="en-US"/>
          </a:p>
        </p:txBody>
      </p:sp>
      <p:sp>
        <p:nvSpPr>
          <p:cNvPr id="422915" name="Rectangle 3">
            <a:extLst>
              <a:ext uri="{FF2B5EF4-FFF2-40B4-BE49-F238E27FC236}">
                <a16:creationId xmlns:a16="http://schemas.microsoft.com/office/drawing/2014/main" id="{1CC33B34-80E4-F042-88E7-CC5724EB51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k-SK" altLang="en-US" sz="2800"/>
              <a:t>Riadenie GPRS (R97, R99) – 3GPP</a:t>
            </a:r>
          </a:p>
          <a:p>
            <a:pPr lvl="1" eaLnBrk="1" hangingPunct="1">
              <a:lnSpc>
                <a:spcPct val="80000"/>
              </a:lnSpc>
            </a:pPr>
            <a:r>
              <a:rPr lang="sk-SK" altLang="en-US" sz="2400"/>
              <a:t>Interakcia s SGSN – namiesto MSC</a:t>
            </a:r>
          </a:p>
          <a:p>
            <a:pPr eaLnBrk="1" hangingPunct="1">
              <a:lnSpc>
                <a:spcPct val="80000"/>
              </a:lnSpc>
            </a:pPr>
            <a:r>
              <a:rPr lang="sk-SK" altLang="en-US" sz="2800"/>
              <a:t>Nové metódy umožňujúce lepšiu interakciu GSM a IN (CAMEL) siete</a:t>
            </a:r>
          </a:p>
          <a:p>
            <a:pPr lvl="1" eaLnBrk="1" hangingPunct="1">
              <a:lnSpc>
                <a:spcPct val="80000"/>
              </a:lnSpc>
            </a:pPr>
            <a:r>
              <a:rPr lang="sk-SK" altLang="en-US" sz="2400"/>
              <a:t>Interface medzi SCP a HLR</a:t>
            </a:r>
          </a:p>
          <a:p>
            <a:pPr lvl="1" eaLnBrk="1" hangingPunct="1">
              <a:lnSpc>
                <a:spcPct val="80000"/>
              </a:lnSpc>
            </a:pPr>
            <a:r>
              <a:rPr lang="sk-SK" altLang="en-US" sz="2400"/>
              <a:t>ATSI – Any Time Subscribtion Interogation </a:t>
            </a:r>
          </a:p>
          <a:p>
            <a:pPr lvl="2" eaLnBrk="1" hangingPunct="1">
              <a:lnSpc>
                <a:spcPct val="80000"/>
              </a:lnSpc>
            </a:pPr>
            <a:r>
              <a:rPr lang="sk-SK" altLang="en-US" sz="2000"/>
              <a:t>Získanie dát z HLR pomocou IMSI, alebo MSISDN</a:t>
            </a:r>
          </a:p>
          <a:p>
            <a:pPr lvl="1" eaLnBrk="1" hangingPunct="1">
              <a:lnSpc>
                <a:spcPct val="80000"/>
              </a:lnSpc>
            </a:pPr>
            <a:r>
              <a:rPr lang="sk-SK" altLang="en-US" sz="2400"/>
              <a:t>ATM – Any Time Modification</a:t>
            </a:r>
          </a:p>
          <a:p>
            <a:pPr lvl="2" eaLnBrk="1" hangingPunct="1">
              <a:lnSpc>
                <a:spcPct val="80000"/>
              </a:lnSpc>
            </a:pPr>
            <a:r>
              <a:rPr lang="sk-SK" altLang="en-US" sz="2000"/>
              <a:t>Zmena niektorých používateľových dát v HLR</a:t>
            </a:r>
          </a:p>
          <a:p>
            <a:pPr lvl="2" eaLnBrk="1" hangingPunct="1">
              <a:lnSpc>
                <a:spcPct val="80000"/>
              </a:lnSpc>
            </a:pPr>
            <a:r>
              <a:rPr lang="sk-SK" altLang="en-US" sz="2000"/>
              <a:t>Ide hlavne o SS a CAMEL služby</a:t>
            </a:r>
          </a:p>
          <a:p>
            <a:pPr lvl="2" eaLnBrk="1" hangingPunct="1">
              <a:lnSpc>
                <a:spcPct val="80000"/>
              </a:lnSpc>
            </a:pPr>
            <a:r>
              <a:rPr lang="sk-SK" altLang="en-US" sz="2000"/>
              <a:t>Po zmene dát HLR musí informovať príslušné entity (MSC, SGSN)</a:t>
            </a:r>
            <a:endParaRPr lang="en-US" altLang="en-US" sz="200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>
            <a:extLst>
              <a:ext uri="{FF2B5EF4-FFF2-40B4-BE49-F238E27FC236}">
                <a16:creationId xmlns:a16="http://schemas.microsoft.com/office/drawing/2014/main" id="{32805854-1026-5443-B8D0-5AEF22CCCD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altLang="en-US"/>
              <a:t>CAMEL fáza 4</a:t>
            </a:r>
            <a:endParaRPr lang="en-US" altLang="en-US"/>
          </a:p>
        </p:txBody>
      </p:sp>
      <p:sp>
        <p:nvSpPr>
          <p:cNvPr id="423939" name="Rectangle 3">
            <a:extLst>
              <a:ext uri="{FF2B5EF4-FFF2-40B4-BE49-F238E27FC236}">
                <a16:creationId xmlns:a16="http://schemas.microsoft.com/office/drawing/2014/main" id="{9D81091F-193C-9D45-8EBE-9FEDA384CB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altLang="en-US"/>
              <a:t>Vznikla kvôli podpore IP Multimedia Subsystemu (IMS)</a:t>
            </a:r>
          </a:p>
          <a:p>
            <a:pPr eaLnBrk="1" hangingPunct="1">
              <a:defRPr/>
            </a:pPr>
            <a:r>
              <a:rPr lang="sk-SK" altLang="en-US"/>
              <a:t>Podrobnosti o IMS budú neskôr</a:t>
            </a:r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>
            <a:extLst>
              <a:ext uri="{FF2B5EF4-FFF2-40B4-BE49-F238E27FC236}">
                <a16:creationId xmlns:a16="http://schemas.microsoft.com/office/drawing/2014/main" id="{2FE787B6-C3D1-5C44-981F-CF0B43F271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altLang="en-US" sz="3600"/>
              <a:t>Mapovanie logických kanálov </a:t>
            </a:r>
            <a:br>
              <a:rPr lang="sk-SK" altLang="en-US" sz="3600"/>
            </a:br>
            <a:r>
              <a:rPr lang="sk-SK" altLang="en-US" sz="3600"/>
              <a:t>(princíp / príklad)</a:t>
            </a:r>
          </a:p>
        </p:txBody>
      </p:sp>
      <p:sp>
        <p:nvSpPr>
          <p:cNvPr id="388099" name="Rectangle 3">
            <a:extLst>
              <a:ext uri="{FF2B5EF4-FFF2-40B4-BE49-F238E27FC236}">
                <a16:creationId xmlns:a16="http://schemas.microsoft.com/office/drawing/2014/main" id="{2186EA3C-B799-D94F-A0F7-0BDB6BDEA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14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pic>
        <p:nvPicPr>
          <p:cNvPr id="388100" name="Picture 4">
            <a:extLst>
              <a:ext uri="{FF2B5EF4-FFF2-40B4-BE49-F238E27FC236}">
                <a16:creationId xmlns:a16="http://schemas.microsoft.com/office/drawing/2014/main" id="{3B7A0AF9-B559-7E4A-B23C-B3AAE2DF8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341438"/>
            <a:ext cx="3517900" cy="492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88101" name="Picture 5">
            <a:extLst>
              <a:ext uri="{FF2B5EF4-FFF2-40B4-BE49-F238E27FC236}">
                <a16:creationId xmlns:a16="http://schemas.microsoft.com/office/drawing/2014/main" id="{C916870E-6BF2-D14D-945B-CD4C21230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412875"/>
            <a:ext cx="22034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8102" name="Oval 6">
            <a:extLst>
              <a:ext uri="{FF2B5EF4-FFF2-40B4-BE49-F238E27FC236}">
                <a16:creationId xmlns:a16="http://schemas.microsoft.com/office/drawing/2014/main" id="{1DA796D2-3388-9648-A0E4-DD3CF541F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1268413"/>
            <a:ext cx="574675" cy="5040312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>
            <a:extLst>
              <a:ext uri="{FF2B5EF4-FFF2-40B4-BE49-F238E27FC236}">
                <a16:creationId xmlns:a16="http://schemas.microsoft.com/office/drawing/2014/main" id="{907BEE72-7921-8A4E-8E70-B4EFDC1E79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altLang="en-US" sz="3600"/>
              <a:t>Štruktúra rámcov GSM</a:t>
            </a:r>
          </a:p>
        </p:txBody>
      </p:sp>
      <p:sp>
        <p:nvSpPr>
          <p:cNvPr id="389123" name="Rectangle 3">
            <a:extLst>
              <a:ext uri="{FF2B5EF4-FFF2-40B4-BE49-F238E27FC236}">
                <a16:creationId xmlns:a16="http://schemas.microsoft.com/office/drawing/2014/main" id="{CB4A6FA6-7819-A64F-87BF-2EC695E88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14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pic>
        <p:nvPicPr>
          <p:cNvPr id="26627" name="Picture 4" descr="ramce">
            <a:extLst>
              <a:ext uri="{FF2B5EF4-FFF2-40B4-BE49-F238E27FC236}">
                <a16:creationId xmlns:a16="http://schemas.microsoft.com/office/drawing/2014/main" id="{E88EAF82-9A03-4D2F-A655-886FA0DBE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376363"/>
            <a:ext cx="7153275" cy="397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25" name="Picture 5">
            <a:extLst>
              <a:ext uri="{FF2B5EF4-FFF2-40B4-BE49-F238E27FC236}">
                <a16:creationId xmlns:a16="http://schemas.microsoft.com/office/drawing/2014/main" id="{BAD0D89C-C724-4782-A42A-7116BAC65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5842000"/>
            <a:ext cx="5867400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389126" name="Rectangle 6">
            <a:extLst>
              <a:ext uri="{FF2B5EF4-FFF2-40B4-BE49-F238E27FC236}">
                <a16:creationId xmlns:a16="http://schemas.microsoft.com/office/drawing/2014/main" id="{D7C1B94F-627E-F14C-A977-37F6F64AB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038" y="5516563"/>
            <a:ext cx="70580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sk-SK" altLang="en-US"/>
              <a:t>Poznámka: sú aj iné dátové bloky (bursty), napr. „</a:t>
            </a:r>
            <a:r>
              <a:rPr lang="en-US" altLang="en-US"/>
              <a:t>access burst</a:t>
            </a:r>
            <a:r>
              <a:rPr lang="sk-SK" altLang="en-US"/>
              <a:t>“</a:t>
            </a:r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>
            <a:extLst>
              <a:ext uri="{FF2B5EF4-FFF2-40B4-BE49-F238E27FC236}">
                <a16:creationId xmlns:a16="http://schemas.microsoft.com/office/drawing/2014/main" id="{BEDE8E67-1321-A14F-81FD-790895DFA9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altLang="en-US"/>
              <a:t>Základné scenáre - registrácia</a:t>
            </a:r>
            <a:endParaRPr lang="en-US" altLang="en-US"/>
          </a:p>
        </p:txBody>
      </p:sp>
      <p:pic>
        <p:nvPicPr>
          <p:cNvPr id="350212" name="Picture 4">
            <a:extLst>
              <a:ext uri="{FF2B5EF4-FFF2-40B4-BE49-F238E27FC236}">
                <a16:creationId xmlns:a16="http://schemas.microsoft.com/office/drawing/2014/main" id="{D3B36BC1-A508-4116-953D-41B0E3AA3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060575"/>
            <a:ext cx="5399087" cy="308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sk-SK" alt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sk-SK" alt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11895</TotalTime>
  <Words>3327</Words>
  <Application>Microsoft Office PowerPoint</Application>
  <PresentationFormat>On-screen Show (4:3)</PresentationFormat>
  <Paragraphs>770</Paragraphs>
  <Slides>63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Default Design</vt:lpstr>
      <vt:lpstr>Architektúra siete GSM</vt:lpstr>
      <vt:lpstr>Handovery v GSM</vt:lpstr>
      <vt:lpstr>Handover proces</vt:lpstr>
      <vt:lpstr>Rádiové rozhranie GSM (Um) -  frekvenčné pásma</vt:lpstr>
      <vt:lpstr>Rádiové rozhranie GSM (Um)</vt:lpstr>
      <vt:lpstr>Rádiové logické kanály</vt:lpstr>
      <vt:lpstr>Mapovanie logických kanálov  (princíp / príklad)</vt:lpstr>
      <vt:lpstr>Štruktúra rámcov GSM</vt:lpstr>
      <vt:lpstr>Základné scenáre - registrácia</vt:lpstr>
      <vt:lpstr>Location update 1. UE si vypýta kanál</vt:lpstr>
      <vt:lpstr>Location update 2. UE žiada o LU sieť</vt:lpstr>
      <vt:lpstr>Location update 2.a Ak sa zmenila poloha účastníka</vt:lpstr>
      <vt:lpstr>Location update 3. Autorizácia používateľa</vt:lpstr>
      <vt:lpstr>Location update 4. Zapnutie šifrovania</vt:lpstr>
      <vt:lpstr>Location update 6. Pridelenie TMSI</vt:lpstr>
      <vt:lpstr>Location update 7. Potvrdenie LU</vt:lpstr>
      <vt:lpstr>Location update 8. Uvoľnenie kanála</vt:lpstr>
      <vt:lpstr>MOC 1</vt:lpstr>
      <vt:lpstr>MOC 2</vt:lpstr>
      <vt:lpstr>Dôležité procedúry- Mobile Originating Call (MOC)</vt:lpstr>
      <vt:lpstr>MTC</vt:lpstr>
      <vt:lpstr>Public Switched Telephone Network (PSTN)</vt:lpstr>
      <vt:lpstr>Prístup do siete</vt:lpstr>
      <vt:lpstr>Prepínanie</vt:lpstr>
      <vt:lpstr>Prepínanie</vt:lpstr>
      <vt:lpstr>Telekomunikačná sieť</vt:lpstr>
      <vt:lpstr>Analógové siete</vt:lpstr>
      <vt:lpstr>Vývoj k digitálnej sieti 1</vt:lpstr>
      <vt:lpstr>Vývoj k digitálnej sieti 2</vt:lpstr>
      <vt:lpstr>Digitálne siete</vt:lpstr>
      <vt:lpstr>Pulzne kódová modulácia použitie AD prevodníkov</vt:lpstr>
      <vt:lpstr>PowerPoint Presentation</vt:lpstr>
      <vt:lpstr>Aké vzorkovanie zvoliť?</vt:lpstr>
      <vt:lpstr>Vývoj k digitálnej sieti 3</vt:lpstr>
      <vt:lpstr>Vývoj k digitálnej sieti 4</vt:lpstr>
      <vt:lpstr>Telekomunikačná sieť</vt:lpstr>
      <vt:lpstr>Signalizácia</vt:lpstr>
      <vt:lpstr>PowerPoint Presentation</vt:lpstr>
      <vt:lpstr>Štandardizácia signalizácie Signalizačný systém 7 (SS7)</vt:lpstr>
      <vt:lpstr>Transportné služby</vt:lpstr>
      <vt:lpstr>Transportné služby</vt:lpstr>
      <vt:lpstr>Charakteristika SDH</vt:lpstr>
      <vt:lpstr>SONET Kontainer STS 1</vt:lpstr>
      <vt:lpstr>PowerPoint Presentation</vt:lpstr>
      <vt:lpstr>Customized Applications Mobile Network Enhanced Logic</vt:lpstr>
      <vt:lpstr>CAMEL a Inteligentné siete</vt:lpstr>
      <vt:lpstr>Prečo CAMEL</vt:lpstr>
      <vt:lpstr>Vývoj CAMELu</vt:lpstr>
      <vt:lpstr>Ako to funguje?</vt:lpstr>
      <vt:lpstr>CAMEL fáza 1</vt:lpstr>
      <vt:lpstr>Virtual Private Network</vt:lpstr>
      <vt:lpstr>CAMEL fáza 2</vt:lpstr>
      <vt:lpstr>CAMEL 2 – nové dáta v HLR</vt:lpstr>
      <vt:lpstr>Online a offline spoplatnenie</vt:lpstr>
      <vt:lpstr>Online charging</vt:lpstr>
      <vt:lpstr>Fungovanie On-Line chargingu</vt:lpstr>
      <vt:lpstr>Fungovanie On-Line chargingu</vt:lpstr>
      <vt:lpstr>Fungovanie On-Line chargingu</vt:lpstr>
      <vt:lpstr>Dĺžka hovoru</vt:lpstr>
      <vt:lpstr>On-line charging</vt:lpstr>
      <vt:lpstr>On-Line charging</vt:lpstr>
      <vt:lpstr>CAMEL fáza 3</vt:lpstr>
      <vt:lpstr>CAMEL fáza 4</vt:lpstr>
    </vt:vector>
  </TitlesOfParts>
  <Company>stu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</dc:creator>
  <cp:lastModifiedBy>Ivan Kotuliak</cp:lastModifiedBy>
  <cp:revision>217</cp:revision>
  <dcterms:created xsi:type="dcterms:W3CDTF">2008-01-17T21:47:45Z</dcterms:created>
  <dcterms:modified xsi:type="dcterms:W3CDTF">2019-04-04T07:08:26Z</dcterms:modified>
</cp:coreProperties>
</file>